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71" r:id="rId4"/>
    <p:sldId id="258" r:id="rId5"/>
    <p:sldId id="265" r:id="rId6"/>
    <p:sldId id="266" r:id="rId7"/>
    <p:sldId id="260" r:id="rId8"/>
    <p:sldId id="267" r:id="rId9"/>
    <p:sldId id="268" r:id="rId10"/>
    <p:sldId id="269" r:id="rId11"/>
    <p:sldId id="261" r:id="rId12"/>
    <p:sldId id="262" r:id="rId13"/>
    <p:sldId id="257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1BECA-522F-4E58-984A-C525D5EDF5FF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58DA1-E725-4E23-81E7-54AD697F2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94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058DA1-E725-4E23-81E7-54AD697F28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72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7020D-2928-4B3A-B530-8E2C1D698FC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92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C13E-A30D-4892-834D-BA850D95CFDD}" type="datetime1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2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84BE-8597-462E-9A84-B36C35DA012D}" type="datetime1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15F83-FAD8-4B93-A920-511C40AEABF2}" type="datetime1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61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8E2-134E-46E1-A559-713F2CAA67AB}" type="datetime1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1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713B-6454-466B-B5AC-E2E3324205D1}" type="datetime1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2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7D66-DF04-463F-8C56-697B5BF3C319}" type="datetime1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52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4373-CD1A-4FFB-820F-259586882BE0}" type="datetime1">
              <a:rPr lang="en-US" smtClean="0"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9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6AF7-0863-4C0B-8C33-E0BD8DFA9DE2}" type="datetime1">
              <a:rPr lang="en-US" smtClean="0"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26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58F5A-4084-4230-A9C7-CDB5052B8821}" type="datetime1">
              <a:rPr lang="en-US" smtClean="0"/>
              <a:t>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6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C74D-8315-4CF5-967C-F536E95CB34A}" type="datetime1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40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944F-5404-4222-ABBB-C468A1349E50}" type="datetime1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7F940-57EE-4444-96AA-7F7156EB511B}" type="datetime1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C6F59-5B9B-4A5B-9C1F-A68B56E1E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49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tif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Impact of Pain: </a:t>
            </a:r>
            <a:br>
              <a:rPr lang="en-US" dirty="0" smtClean="0"/>
            </a:br>
            <a:r>
              <a:rPr lang="en-US" sz="4000" dirty="0" smtClean="0"/>
              <a:t>Developing Investigators in Behavior Change and Pain among Older Adults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69723"/>
            <a:ext cx="9144000" cy="2292439"/>
          </a:xfrm>
        </p:spPr>
        <p:txBody>
          <a:bodyPr>
            <a:normAutofit/>
          </a:bodyPr>
          <a:lstStyle/>
          <a:p>
            <a:r>
              <a:rPr lang="en-US" b="1" dirty="0" smtClean="0"/>
              <a:t>Elaine Wethington, Professor, Cornell University</a:t>
            </a:r>
          </a:p>
          <a:p>
            <a:r>
              <a:rPr lang="en-US" dirty="0" smtClean="0"/>
              <a:t>Co-director and Director of Pilot Core, Translational Research Institute on Pain in Later Life (TRIPLL</a:t>
            </a:r>
            <a:r>
              <a:rPr lang="en-US" smtClean="0"/>
              <a:t>; the Cornell </a:t>
            </a:r>
            <a:r>
              <a:rPr lang="en-US" dirty="0" smtClean="0"/>
              <a:t>Edward R. </a:t>
            </a:r>
            <a:r>
              <a:rPr lang="en-US" dirty="0" err="1" smtClean="0"/>
              <a:t>Roybal</a:t>
            </a:r>
            <a:r>
              <a:rPr lang="en-US" dirty="0" smtClean="0"/>
              <a:t> Center)</a:t>
            </a:r>
          </a:p>
          <a:p>
            <a:r>
              <a:rPr lang="en-US" b="1" dirty="0"/>
              <a:t>RCCN </a:t>
            </a:r>
            <a:r>
              <a:rPr lang="en-US" b="1" dirty="0" smtClean="0"/>
              <a:t>Workshop, </a:t>
            </a:r>
            <a:r>
              <a:rPr lang="en-US" b="1" i="1" dirty="0" smtClean="0"/>
              <a:t>Achieving </a:t>
            </a:r>
            <a:r>
              <a:rPr lang="en-US" b="1" i="1" dirty="0"/>
              <a:t>and Sustaining Behavior Change to Benefit Older </a:t>
            </a:r>
            <a:r>
              <a:rPr lang="en-US" b="1" i="1" dirty="0" smtClean="0"/>
              <a:t>Adults</a:t>
            </a:r>
            <a:r>
              <a:rPr lang="en-US" b="1" dirty="0" smtClean="0"/>
              <a:t>, December </a:t>
            </a:r>
            <a:r>
              <a:rPr lang="en-US" b="1" dirty="0"/>
              <a:t>6 and 7, 2018</a:t>
            </a:r>
            <a:endParaRPr lang="en-US" dirty="0"/>
          </a:p>
          <a:p>
            <a:endParaRPr lang="en-US" dirty="0" smtClean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5421" y="0"/>
            <a:ext cx="2506579" cy="1905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18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Important Topical Themes and </a:t>
            </a:r>
            <a:r>
              <a:rPr lang="en-US" dirty="0"/>
              <a:t>C</a:t>
            </a:r>
            <a:r>
              <a:rPr lang="en-US" dirty="0" smtClean="0"/>
              <a:t>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need for inclusion (economic; cultural)</a:t>
            </a:r>
          </a:p>
          <a:p>
            <a:r>
              <a:rPr lang="en-US" dirty="0" smtClean="0"/>
              <a:t>Tailor device use to older adults and their changing needs over time</a:t>
            </a:r>
          </a:p>
          <a:p>
            <a:r>
              <a:rPr lang="en-US" dirty="0" smtClean="0"/>
              <a:t>Establish real world validity as quickly as possible</a:t>
            </a:r>
          </a:p>
          <a:p>
            <a:endParaRPr lang="en-US" dirty="0"/>
          </a:p>
          <a:p>
            <a:r>
              <a:rPr lang="en-US" dirty="0" smtClean="0"/>
              <a:t>Major concern expressed by patients and providers: adoption of </a:t>
            </a:r>
            <a:r>
              <a:rPr lang="en-US" dirty="0" err="1" smtClean="0"/>
              <a:t>mHealth</a:t>
            </a:r>
            <a:r>
              <a:rPr lang="en-US" dirty="0" smtClean="0"/>
              <a:t> might isolate older patients from their providers and lead to </a:t>
            </a:r>
            <a:r>
              <a:rPr lang="en-US" i="1" dirty="0" smtClean="0"/>
              <a:t>less</a:t>
            </a:r>
            <a:r>
              <a:rPr lang="en-US" dirty="0" smtClean="0"/>
              <a:t> personalized care</a:t>
            </a:r>
          </a:p>
          <a:p>
            <a:pPr lvl="1"/>
            <a:r>
              <a:rPr lang="en-US" dirty="0" err="1" smtClean="0"/>
              <a:t>mHealth</a:t>
            </a:r>
            <a:r>
              <a:rPr lang="en-US" dirty="0" smtClean="0"/>
              <a:t> should add VALUE to care that is already being delivered, rather than displace hands-on care</a:t>
            </a:r>
          </a:p>
          <a:p>
            <a:pPr lvl="1"/>
            <a:r>
              <a:rPr lang="en-US" dirty="0" smtClean="0"/>
              <a:t>Privacy and security of health information is crucial for winning the trust of older patients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03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MyBehavior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Reluctance to engage in physical activity is common due to negative psychological reactions (e.g. fear of injury)</a:t>
            </a:r>
          </a:p>
          <a:p>
            <a:pPr lvl="1"/>
            <a:r>
              <a:rPr lang="en-US" dirty="0" smtClean="0"/>
              <a:t>Mobile phone app that uses machine learning based on sensor and self-report data to detect routines and make personalized recommendations</a:t>
            </a:r>
          </a:p>
          <a:p>
            <a:pPr lvl="1"/>
            <a:r>
              <a:rPr lang="en-US" dirty="0" smtClean="0"/>
              <a:t>Small study of 10 adults with back pain, 5 week period (control was generic recommendations from experts)</a:t>
            </a:r>
          </a:p>
          <a:p>
            <a:pPr lvl="1"/>
            <a:r>
              <a:rPr lang="en-US" dirty="0" err="1" smtClean="0"/>
              <a:t>MyBehavior</a:t>
            </a:r>
            <a:r>
              <a:rPr lang="en-US" dirty="0" smtClean="0"/>
              <a:t> generated recommendations were rated as more feasible, and were more actualized in physical activity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370490"/>
            <a:ext cx="10515599" cy="806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*Rabbi, M. et al. Feasibility and acceptability of mobile phone-based auto-personalized physical activity recommendations for chronic pain self-management: Pilot study on adults. </a:t>
            </a:r>
            <a:r>
              <a:rPr lang="en-US" i="1" dirty="0" smtClean="0"/>
              <a:t>Journal of Medical Internet Research</a:t>
            </a:r>
            <a:r>
              <a:rPr lang="en-US" dirty="0" smtClean="0"/>
              <a:t>,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781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Limbr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Implemented evidence-based tutorials, sensing, self-report tools, remote health coach support, and activity tracking into one app</a:t>
            </a:r>
          </a:p>
          <a:p>
            <a:r>
              <a:rPr lang="en-US" dirty="0" smtClean="0"/>
              <a:t>Single-arm trial, convenience sample of 93 adults enrolled in 3-month physical activity program</a:t>
            </a:r>
          </a:p>
          <a:p>
            <a:r>
              <a:rPr lang="en-US" dirty="0" smtClean="0"/>
              <a:t>Assessed patient engagement and patient evaluation of program utility</a:t>
            </a:r>
          </a:p>
          <a:p>
            <a:r>
              <a:rPr lang="en-US" dirty="0" smtClean="0"/>
              <a:t>Users found the system easy to use, were positive about interactions with the app (clinical outcomes were not assessed)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331854"/>
            <a:ext cx="10515600" cy="8451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*</a:t>
            </a:r>
            <a:r>
              <a:rPr lang="en-US" dirty="0" err="1" smtClean="0"/>
              <a:t>Selter</a:t>
            </a:r>
            <a:r>
              <a:rPr lang="en-US" dirty="0" smtClean="0"/>
              <a:t>, A. et al.  An </a:t>
            </a:r>
            <a:r>
              <a:rPr lang="en-US" dirty="0" err="1" smtClean="0"/>
              <a:t>mHealth</a:t>
            </a:r>
            <a:r>
              <a:rPr lang="en-US" dirty="0" smtClean="0"/>
              <a:t> app for self-management of chronic lower back pain (</a:t>
            </a:r>
            <a:r>
              <a:rPr lang="en-US" dirty="0" err="1" smtClean="0"/>
              <a:t>Limbr</a:t>
            </a:r>
            <a:r>
              <a:rPr lang="en-US" dirty="0" smtClean="0"/>
              <a:t>): Pilot study. </a:t>
            </a:r>
            <a:r>
              <a:rPr lang="en-US" i="1" dirty="0" smtClean="0"/>
              <a:t>JMIR </a:t>
            </a:r>
            <a:r>
              <a:rPr lang="en-US" i="1" dirty="0" err="1"/>
              <a:t>M</a:t>
            </a:r>
            <a:r>
              <a:rPr lang="en-US" i="1" dirty="0" err="1" smtClean="0"/>
              <a:t>health</a:t>
            </a:r>
            <a:r>
              <a:rPr lang="en-US" i="1" dirty="0" smtClean="0"/>
              <a:t> and </a:t>
            </a:r>
            <a:r>
              <a:rPr lang="en-US" i="1" dirty="0" err="1" smtClean="0"/>
              <a:t>Uhealth</a:t>
            </a:r>
            <a:r>
              <a:rPr lang="en-US" i="1" dirty="0" smtClean="0"/>
              <a:t>. </a:t>
            </a:r>
            <a:r>
              <a:rPr lang="en-US" dirty="0" smtClean="0"/>
              <a:t>2018:6(9):e179.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10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/>
          <a:lstStyle/>
          <a:p>
            <a:pPr algn="ctr"/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NIA </a:t>
            </a:r>
            <a:r>
              <a:rPr lang="en-US" dirty="0"/>
              <a:t>R13 AG053044-01</a:t>
            </a:r>
          </a:p>
          <a:p>
            <a:r>
              <a:rPr lang="en-US" dirty="0"/>
              <a:t>NIA 3 P30 </a:t>
            </a:r>
            <a:r>
              <a:rPr lang="en-US" dirty="0" smtClean="0"/>
              <a:t>AG022845-15</a:t>
            </a:r>
          </a:p>
          <a:p>
            <a:r>
              <a:rPr lang="en-US" dirty="0" smtClean="0"/>
              <a:t>NIA 1 T32 AG049666</a:t>
            </a:r>
          </a:p>
          <a:p>
            <a:endParaRPr lang="en-US" dirty="0"/>
          </a:p>
          <a:p>
            <a:r>
              <a:rPr lang="en-US" dirty="0" smtClean="0"/>
              <a:t>Weill Cornell Medicine</a:t>
            </a:r>
          </a:p>
          <a:p>
            <a:r>
              <a:rPr lang="en-US" dirty="0" smtClean="0"/>
              <a:t>Cornell University-Ithaca</a:t>
            </a:r>
          </a:p>
          <a:p>
            <a:r>
              <a:rPr lang="en-US" dirty="0" smtClean="0"/>
              <a:t>Cornell Tech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Cary Reid, MD</a:t>
            </a:r>
          </a:p>
          <a:p>
            <a:r>
              <a:rPr lang="en-US" dirty="0" smtClean="0"/>
              <a:t>Karl Pillemer, PhD</a:t>
            </a:r>
          </a:p>
          <a:p>
            <a:r>
              <a:rPr lang="en-US" dirty="0" smtClean="0"/>
              <a:t>Corinna Loeckenhoff, PhD</a:t>
            </a:r>
          </a:p>
          <a:p>
            <a:r>
              <a:rPr lang="en-US" dirty="0" smtClean="0"/>
              <a:t>Jeanne Teresi, PhD</a:t>
            </a:r>
          </a:p>
          <a:p>
            <a:r>
              <a:rPr lang="en-US" dirty="0" smtClean="0"/>
              <a:t>Mildred Ramirez, PhD</a:t>
            </a:r>
          </a:p>
          <a:p>
            <a:r>
              <a:rPr lang="en-US" dirty="0" smtClean="0"/>
              <a:t>Geri Gay, PhD</a:t>
            </a:r>
          </a:p>
          <a:p>
            <a:r>
              <a:rPr lang="en-US" dirty="0" smtClean="0"/>
              <a:t>Laura Meador, MPH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004" y="127000"/>
            <a:ext cx="2506579" cy="1905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6996" y="127000"/>
            <a:ext cx="2032000" cy="203200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31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3346" y="0"/>
            <a:ext cx="8190963" cy="3193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Thank you!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346" y="2250583"/>
            <a:ext cx="8190963" cy="4607417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67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100 million Americans are affected by chronic pain</a:t>
            </a:r>
          </a:p>
          <a:p>
            <a:endParaRPr lang="en-US" dirty="0"/>
          </a:p>
          <a:p>
            <a:r>
              <a:rPr lang="en-US" dirty="0" smtClean="0"/>
              <a:t>Prevalence studies indicate that as many as 50 percent of older adults report experiencing bothersome pain on a regular basis</a:t>
            </a:r>
          </a:p>
          <a:p>
            <a:endParaRPr lang="en-US" dirty="0"/>
          </a:p>
          <a:p>
            <a:r>
              <a:rPr lang="en-US" dirty="0" smtClean="0"/>
              <a:t>Pain is under-recognized and under-treated among older adults and there are significant disparities in treatment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30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One in three Part D Medicare beneficiaries received an opioid prescription in 2016 </a:t>
            </a:r>
            <a:r>
              <a:rPr lang="en-US" sz="1200" dirty="0" smtClean="0"/>
              <a:t>(US DHHS Office of Inspector General. Opioids in Medicare Part D: Concerns about extreme use and questionable prescribing. https://oig.hhs.gov/oei/reports/oei-02-17-00250.pdf)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Given current opioid crisis, there is a need for non-pharmacological treatment of chronic pain, </a:t>
            </a:r>
            <a:r>
              <a:rPr lang="en-US" i="1" dirty="0" smtClean="0"/>
              <a:t>however….</a:t>
            </a:r>
            <a:endParaRPr lang="en-US" dirty="0" smtClean="0"/>
          </a:p>
          <a:p>
            <a:endParaRPr lang="en-US" dirty="0"/>
          </a:p>
          <a:p>
            <a:r>
              <a:rPr lang="en-US" i="1" dirty="0" smtClean="0"/>
              <a:t>Current behavioral approaches show limited effectiveness</a:t>
            </a:r>
          </a:p>
          <a:p>
            <a:endParaRPr lang="en-US" dirty="0"/>
          </a:p>
          <a:p>
            <a:pPr lvl="1"/>
            <a:r>
              <a:rPr lang="en-US" dirty="0" smtClean="0"/>
              <a:t>Small treatment benefits for only a limited amount of time</a:t>
            </a:r>
          </a:p>
          <a:p>
            <a:pPr lvl="1"/>
            <a:r>
              <a:rPr lang="en-US" dirty="0" smtClean="0"/>
              <a:t>Most of the behavioral mechanisms that would sustain change over time are unknown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86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Aims of TRIPLL (Cornell </a:t>
            </a:r>
            <a:r>
              <a:rPr lang="en-US" dirty="0" err="1" smtClean="0"/>
              <a:t>Roybal</a:t>
            </a:r>
            <a:r>
              <a:rPr lang="en-US" dirty="0" smtClean="0"/>
              <a:t> Center)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potent and scalable </a:t>
            </a:r>
            <a:r>
              <a:rPr lang="en-US" i="1" dirty="0" smtClean="0"/>
              <a:t>behavioral interventions </a:t>
            </a:r>
            <a:r>
              <a:rPr lang="en-US" dirty="0" smtClean="0"/>
              <a:t>to address the problem of later-life pain</a:t>
            </a:r>
          </a:p>
          <a:p>
            <a:r>
              <a:rPr lang="en-US" dirty="0" smtClean="0"/>
              <a:t>Conduct an investigator development program in this area (train a new generation)</a:t>
            </a:r>
          </a:p>
          <a:p>
            <a:r>
              <a:rPr lang="en-US" dirty="0" smtClean="0"/>
              <a:t>Provide an effective infrastructure for developing behavioral interventions using new technologies that can enhance intervention effects</a:t>
            </a:r>
          </a:p>
          <a:p>
            <a:pPr lvl="1"/>
            <a:r>
              <a:rPr lang="en-US" dirty="0" smtClean="0"/>
              <a:t>Multi-disciplinary (geriatrics; S/B science; information science)</a:t>
            </a:r>
          </a:p>
          <a:p>
            <a:pPr lvl="1"/>
            <a:r>
              <a:rPr lang="en-US" dirty="0" smtClean="0"/>
              <a:t>Incorporate latest technologies and methodologies</a:t>
            </a:r>
          </a:p>
          <a:p>
            <a:pPr lvl="1"/>
            <a:endParaRPr lang="en-US" dirty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0366" y="4835159"/>
            <a:ext cx="2661634" cy="2022841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71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Significant Gaps in Research in Behavior Change and Pain among Older Adults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Important groups under-represented in pain research </a:t>
            </a:r>
          </a:p>
          <a:p>
            <a:pPr lvl="1"/>
            <a:r>
              <a:rPr lang="en-US" sz="3600" dirty="0" smtClean="0"/>
              <a:t>Persons with cognitive impairment</a:t>
            </a:r>
          </a:p>
          <a:p>
            <a:pPr lvl="1"/>
            <a:r>
              <a:rPr lang="en-US" sz="3600" dirty="0" smtClean="0"/>
              <a:t>Rural aging adults</a:t>
            </a:r>
          </a:p>
          <a:p>
            <a:pPr lvl="1"/>
            <a:r>
              <a:rPr lang="en-US" sz="3600" dirty="0" smtClean="0"/>
              <a:t>Minorities</a:t>
            </a:r>
          </a:p>
          <a:p>
            <a:pPr lvl="1"/>
            <a:r>
              <a:rPr lang="en-US" sz="3600" dirty="0" smtClean="0"/>
              <a:t>Aging with HIV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4133850"/>
            <a:ext cx="6858000" cy="272415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676" y="6414015"/>
            <a:ext cx="4114800" cy="365125"/>
          </a:xfrm>
        </p:spPr>
        <p:txBody>
          <a:bodyPr/>
          <a:lstStyle/>
          <a:p>
            <a:r>
              <a:rPr lang="en-US" dirty="0" smtClean="0"/>
              <a:t>Elaine Wethington, "Achieving and Sustaining Behavior Change to Benefit Older Adults" Dec 6-7,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093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Behavior change science is not yet well-utilized in pain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 smtClean="0"/>
              <a:t>Areas where TRIPLL investigators are currently working</a:t>
            </a:r>
          </a:p>
          <a:p>
            <a:pPr lvl="1"/>
            <a:endParaRPr lang="en-US" dirty="0">
              <a:solidFill>
                <a:srgbClr val="FFFF00"/>
              </a:solidFill>
            </a:endParaRPr>
          </a:p>
          <a:p>
            <a:pPr lvl="1"/>
            <a:r>
              <a:rPr lang="en-US" dirty="0" smtClean="0"/>
              <a:t>Basic science: e.g. Living with pain leads to drain on self-regulatory resources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Community-based feasibility studies: e.g. The capacity and sustainability of behavior change is affected by stress reactivity,  stress recovery, and resources for resilience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Feasibility studies in palliative care: e.g. Interpersonal and social resources; sustainable behavior change is embedded in social relationships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24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Developing a Research Agenda in </a:t>
            </a:r>
            <a:r>
              <a:rPr lang="en-US" dirty="0" err="1" smtClean="0"/>
              <a:t>mHealth</a:t>
            </a:r>
            <a:r>
              <a:rPr lang="en-US" dirty="0" smtClean="0"/>
              <a:t> Applications for Pain in Older Adults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Significance: </a:t>
            </a:r>
            <a:r>
              <a:rPr lang="en-US" dirty="0" err="1" smtClean="0"/>
              <a:t>mHealth</a:t>
            </a:r>
            <a:r>
              <a:rPr lang="en-US" dirty="0" smtClean="0"/>
              <a:t> has had limited reach and impact in pain care</a:t>
            </a:r>
          </a:p>
          <a:p>
            <a:endParaRPr lang="en-US" dirty="0" smtClean="0"/>
          </a:p>
          <a:p>
            <a:r>
              <a:rPr lang="en-US" dirty="0" smtClean="0"/>
              <a:t>Process: develop research priorities in the area of </a:t>
            </a:r>
            <a:r>
              <a:rPr lang="en-US" dirty="0" err="1" smtClean="0"/>
              <a:t>mHealth</a:t>
            </a:r>
            <a:r>
              <a:rPr lang="en-US" dirty="0" smtClean="0"/>
              <a:t> and later-life pain derived from the joint perspectives of researchers and key stakeholder groups who met in a consensus conference setting</a:t>
            </a:r>
          </a:p>
          <a:p>
            <a:pPr lvl="1"/>
            <a:r>
              <a:rPr lang="en-US" dirty="0" smtClean="0"/>
              <a:t>60 participants: Researchers, practitioners, pain experts, technology researchers, patients with pain and caregivers (April 2017)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563673"/>
            <a:ext cx="10515600" cy="643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Wethington et al., </a:t>
            </a:r>
            <a:r>
              <a:rPr lang="en-US" dirty="0" smtClean="0"/>
              <a:t> Establishing a research agenda on mobile health technologies and later-life pain </a:t>
            </a:r>
            <a:r>
              <a:rPr lang="en-US" dirty="0" err="1" smtClean="0"/>
              <a:t>usijng</a:t>
            </a:r>
            <a:r>
              <a:rPr lang="en-US" dirty="0" smtClean="0"/>
              <a:t> an evidence-based consensus workshop approach. </a:t>
            </a:r>
            <a:r>
              <a:rPr lang="en-US" i="1" dirty="0" smtClean="0"/>
              <a:t>Journal </a:t>
            </a:r>
            <a:r>
              <a:rPr lang="en-US" i="1" dirty="0"/>
              <a:t>of Pain</a:t>
            </a:r>
            <a:r>
              <a:rPr lang="en-US" dirty="0"/>
              <a:t>, 2018 </a:t>
            </a:r>
            <a:r>
              <a:rPr lang="en-US" sz="1200" dirty="0"/>
              <a:t>(available online at www.jpain.org)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244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95 recommendations generated using a face-to-face group discussion process</a:t>
            </a:r>
          </a:p>
          <a:p>
            <a:endParaRPr lang="en-US" dirty="0"/>
          </a:p>
          <a:p>
            <a:r>
              <a:rPr lang="en-US" dirty="0" smtClean="0"/>
              <a:t>24 themes organized on-site experts from the 95 recommendations</a:t>
            </a:r>
          </a:p>
          <a:p>
            <a:endParaRPr lang="en-US" dirty="0"/>
          </a:p>
          <a:p>
            <a:r>
              <a:rPr lang="en-US" dirty="0" smtClean="0"/>
              <a:t>24 themes were presented for endorsement at the conference (each participant had 10 votes to distribute)</a:t>
            </a:r>
          </a:p>
          <a:p>
            <a:endParaRPr lang="en-US" dirty="0"/>
          </a:p>
          <a:p>
            <a:r>
              <a:rPr lang="en-US" dirty="0" smtClean="0"/>
              <a:t>Themes further reduced in number and presented to participants for their comments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76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Thirteen Recommendations Grouped into Two Larger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Implications for research design (the majority of the endorsements)</a:t>
            </a:r>
          </a:p>
          <a:p>
            <a:pPr lvl="1"/>
            <a:r>
              <a:rPr lang="en-US" sz="2400" dirty="0" smtClean="0"/>
              <a:t>E.g., emphasize diverse audiences, impact on mental health, personalization to individual circumstances, expand implementation of “sensing” in addition to self-reports</a:t>
            </a:r>
          </a:p>
          <a:p>
            <a:endParaRPr lang="en-US" dirty="0"/>
          </a:p>
          <a:p>
            <a:r>
              <a:rPr lang="en-US" sz="3600" dirty="0" smtClean="0"/>
              <a:t>Implementation into practice (and regulatory issues)</a:t>
            </a:r>
          </a:p>
          <a:p>
            <a:pPr lvl="1"/>
            <a:r>
              <a:rPr lang="en-US" dirty="0" smtClean="0"/>
              <a:t>E.g. improve communication with health providers, privacy and data use concerns, integration into existing health care systems</a:t>
            </a:r>
            <a:r>
              <a:rPr lang="en-US" sz="3200" dirty="0"/>
              <a:t>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Elaine Wethington,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2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1198</Words>
  <Application>Microsoft Office PowerPoint</Application>
  <PresentationFormat>Widescreen</PresentationFormat>
  <Paragraphs>112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Impact of Pain:  Developing Investigators in Behavior Change and Pain among Older Adults</vt:lpstr>
      <vt:lpstr>Significance</vt:lpstr>
      <vt:lpstr>PowerPoint Presentation</vt:lpstr>
      <vt:lpstr>Aims of TRIPLL (Cornell Roybal Center)</vt:lpstr>
      <vt:lpstr>Significant Gaps in Research in Behavior Change and Pain among Older Adults</vt:lpstr>
      <vt:lpstr>Behavior change science is not yet well-utilized in pain research</vt:lpstr>
      <vt:lpstr>Developing a Research Agenda in mHealth Applications for Pain in Older Adults</vt:lpstr>
      <vt:lpstr>Recommendations</vt:lpstr>
      <vt:lpstr>Thirteen Recommendations Grouped into Two Larger Categories</vt:lpstr>
      <vt:lpstr>Important Topical Themes and Concerns</vt:lpstr>
      <vt:lpstr>MyBehavior*</vt:lpstr>
      <vt:lpstr>Limbr*</vt:lpstr>
      <vt:lpstr>Acknowledgements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Wethington</dc:creator>
  <cp:lastModifiedBy>Elizabeth Pritchett-Montavon</cp:lastModifiedBy>
  <cp:revision>26</cp:revision>
  <dcterms:created xsi:type="dcterms:W3CDTF">2018-12-04T16:41:28Z</dcterms:created>
  <dcterms:modified xsi:type="dcterms:W3CDTF">2019-01-07T17:46:39Z</dcterms:modified>
</cp:coreProperties>
</file>