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321" r:id="rId5"/>
    <p:sldId id="322" r:id="rId6"/>
    <p:sldId id="338" r:id="rId7"/>
    <p:sldId id="328" r:id="rId8"/>
    <p:sldId id="327" r:id="rId9"/>
    <p:sldId id="337" r:id="rId10"/>
    <p:sldId id="330" r:id="rId11"/>
    <p:sldId id="324" r:id="rId12"/>
    <p:sldId id="336" r:id="rId13"/>
    <p:sldId id="331" r:id="rId14"/>
    <p:sldId id="33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5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88"/>
    <p:restoredTop sz="75862" autoAdjust="0"/>
  </p:normalViewPr>
  <p:slideViewPr>
    <p:cSldViewPr snapToGrid="0" snapToObjects="1">
      <p:cViewPr varScale="1">
        <p:scale>
          <a:sx n="75" d="100"/>
          <a:sy n="75" d="100"/>
        </p:scale>
        <p:origin x="492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08" d="100"/>
          <a:sy n="108" d="100"/>
        </p:scale>
        <p:origin x="421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hiannon%20Kroeger\Desktop\Tables%208-12-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umberson:Box%20Sync:R21%20RESULTS:Serious%20Illness:Graphs%20serious%20illness%20standardized%20sca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Percentage</a:t>
            </a:r>
            <a:r>
              <a:rPr lang="en-US" baseline="0" dirty="0" smtClean="0"/>
              <a:t> of Adult Children Providing Care; HRS Analysis from </a:t>
            </a:r>
            <a:r>
              <a:rPr lang="en-US" baseline="0" dirty="0" err="1" smtClean="0"/>
              <a:t>Glauber</a:t>
            </a:r>
            <a:r>
              <a:rPr lang="en-US" baseline="0" dirty="0" smtClean="0"/>
              <a:t> 2019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Women (any care)</c:v>
                </c:pt>
                <c:pt idx="1">
                  <c:v>Women (intense care)</c:v>
                </c:pt>
                <c:pt idx="2">
                  <c:v>Men (any care)</c:v>
                </c:pt>
                <c:pt idx="3">
                  <c:v>Men (intense care)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61.26</c:v>
                </c:pt>
                <c:pt idx="1">
                  <c:v>24.87</c:v>
                </c:pt>
                <c:pt idx="2">
                  <c:v>55.17</c:v>
                </c:pt>
                <c:pt idx="3">
                  <c:v>15.23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CF-401B-9B24-645884EEBBD2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Women (any care)</c:v>
                </c:pt>
                <c:pt idx="1">
                  <c:v>Women (intense care)</c:v>
                </c:pt>
                <c:pt idx="2">
                  <c:v>Men (any care)</c:v>
                </c:pt>
                <c:pt idx="3">
                  <c:v>Men (intense care)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67.81</c:v>
                </c:pt>
                <c:pt idx="1">
                  <c:v>29.08</c:v>
                </c:pt>
                <c:pt idx="2">
                  <c:v>65.91</c:v>
                </c:pt>
                <c:pt idx="3">
                  <c:v>27.31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CF-401B-9B24-645884EEBB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Percentage Increase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Women (any care)</c:v>
                </c:pt>
                <c:pt idx="1">
                  <c:v>Women (intense care)</c:v>
                </c:pt>
                <c:pt idx="2">
                  <c:v>Men (any care)</c:v>
                </c:pt>
                <c:pt idx="3">
                  <c:v>Men (intense care)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9.67</c:v>
                </c:pt>
                <c:pt idx="1">
                  <c:v>14.47</c:v>
                </c:pt>
                <c:pt idx="2">
                  <c:v>16.29</c:v>
                </c:pt>
                <c:pt idx="3">
                  <c:v>44.24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CF-401B-9B24-645884EEBB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659880"/>
        <c:axId val="180660664"/>
      </c:barChart>
      <c:catAx>
        <c:axId val="180659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60664"/>
        <c:crosses val="autoZero"/>
        <c:auto val="1"/>
        <c:lblAlgn val="ctr"/>
        <c:lblOffset val="100"/>
        <c:noMultiLvlLbl val="0"/>
      </c:catAx>
      <c:valAx>
        <c:axId val="180660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59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155167790567162E-2"/>
          <c:y val="0.94357191261500561"/>
          <c:w val="0.90762366140875639"/>
          <c:h val="5.6428137429195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Sheet1!$B$2:$B$10</c:f>
              <c:numCache>
                <c:formatCode>General</c:formatCode>
                <c:ptCount val="9"/>
                <c:pt idx="0">
                  <c:v>3.99</c:v>
                </c:pt>
                <c:pt idx="1">
                  <c:v>4.18</c:v>
                </c:pt>
                <c:pt idx="2">
                  <c:v>4</c:v>
                </c:pt>
                <c:pt idx="3">
                  <c:v>5.39</c:v>
                </c:pt>
                <c:pt idx="4">
                  <c:v>4.1900000000000004</c:v>
                </c:pt>
                <c:pt idx="5">
                  <c:v>5.16</c:v>
                </c:pt>
                <c:pt idx="6">
                  <c:v>5.28</c:v>
                </c:pt>
                <c:pt idx="7">
                  <c:v>6.55</c:v>
                </c:pt>
                <c:pt idx="8">
                  <c:v>6.88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837-41A5-BF26-9DFA0D542988}"/>
            </c:ext>
            <c:ext xmlns:c15="http://schemas.microsoft.com/office/drawing/2012/chart" uri="{02D57815-91ED-43cb-92C2-25804820EDAC}">
              <c15:filteredSeriesTitle>
                <c15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Men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65</c:v>
                      </c:pt>
                      <c:pt idx="1">
                        <c:v>67</c:v>
                      </c:pt>
                      <c:pt idx="2">
                        <c:v>69</c:v>
                      </c:pt>
                      <c:pt idx="3">
                        <c:v>71</c:v>
                      </c:pt>
                      <c:pt idx="4">
                        <c:v>73</c:v>
                      </c:pt>
                      <c:pt idx="5">
                        <c:v>75</c:v>
                      </c:pt>
                      <c:pt idx="6">
                        <c:v>77</c:v>
                      </c:pt>
                      <c:pt idx="7">
                        <c:v>79</c:v>
                      </c:pt>
                      <c:pt idx="8">
                        <c:v>81</c:v>
                      </c:pt>
                    </c:numCache>
                  </c:numRef>
                </c15:cat>
              </c15:filteredCategoryTitle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Sheet1!$C$2:$C$10</c:f>
              <c:numCache>
                <c:formatCode>General</c:formatCode>
                <c:ptCount val="9"/>
                <c:pt idx="0">
                  <c:v>5.45</c:v>
                </c:pt>
                <c:pt idx="1">
                  <c:v>5.25</c:v>
                </c:pt>
                <c:pt idx="2">
                  <c:v>5.27</c:v>
                </c:pt>
                <c:pt idx="3">
                  <c:v>6</c:v>
                </c:pt>
                <c:pt idx="4">
                  <c:v>8.36</c:v>
                </c:pt>
                <c:pt idx="5">
                  <c:v>8.8699999999999992</c:v>
                </c:pt>
                <c:pt idx="6">
                  <c:v>12.33</c:v>
                </c:pt>
                <c:pt idx="7">
                  <c:v>11.5</c:v>
                </c:pt>
                <c:pt idx="8">
                  <c:v>11.8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837-41A5-BF26-9DFA0D542988}"/>
            </c:ext>
            <c:ext xmlns:c15="http://schemas.microsoft.com/office/drawing/2012/chart" uri="{02D57815-91ED-43cb-92C2-25804820EDAC}">
              <c15:filteredSeriesTitle>
                <c15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Women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65</c:v>
                      </c:pt>
                      <c:pt idx="1">
                        <c:v>67</c:v>
                      </c:pt>
                      <c:pt idx="2">
                        <c:v>69</c:v>
                      </c:pt>
                      <c:pt idx="3">
                        <c:v>71</c:v>
                      </c:pt>
                      <c:pt idx="4">
                        <c:v>73</c:v>
                      </c:pt>
                      <c:pt idx="5">
                        <c:v>75</c:v>
                      </c:pt>
                      <c:pt idx="6">
                        <c:v>77</c:v>
                      </c:pt>
                      <c:pt idx="7">
                        <c:v>79</c:v>
                      </c:pt>
                      <c:pt idx="8">
                        <c:v>81</c:v>
                      </c:pt>
                    </c:numCache>
                  </c:num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346144"/>
        <c:axId val="182346536"/>
      </c:lineChart>
      <c:catAx>
        <c:axId val="18234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46536"/>
        <c:crosses val="autoZero"/>
        <c:auto val="1"/>
        <c:lblAlgn val="ctr"/>
        <c:lblOffset val="100"/>
        <c:noMultiLvlLbl val="0"/>
      </c:catAx>
      <c:valAx>
        <c:axId val="182346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346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93996062992101"/>
          <c:y val="9.1477898408115599E-2"/>
          <c:w val="0.74220435987168298"/>
          <c:h val="0.8401898502151540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'Figures emotion work'!$C$14:$F$14</c:f>
              <c:numCache>
                <c:formatCode>0.00</c:formatCode>
                <c:ptCount val="4"/>
                <c:pt idx="0">
                  <c:v>-0.1214829</c:v>
                </c:pt>
                <c:pt idx="1">
                  <c:v>-0.10698539999999999</c:v>
                </c:pt>
                <c:pt idx="2">
                  <c:v>8.0512100000000003E-2</c:v>
                </c:pt>
                <c:pt idx="3">
                  <c:v>9.50096E-2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08-4C38-8ADD-205FF54E9A23}"/>
            </c:ext>
            <c:ext xmlns:c15="http://schemas.microsoft.com/office/drawing/2012/chart" uri="{02D57815-91ED-43cb-92C2-25804820EDAC}">
              <c15:filteredSeriesTitle>
                <c15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'Figures emotion work'!$B$14</c15:sqref>
                        </c15:formulaRef>
                      </c:ext>
                    </c:extLst>
                    <c:strCache>
                      <c:ptCount val="1"/>
                      <c:pt idx="0">
                        <c:v>   Patient Report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'Figures emotion work'!$C$13:$F$13</c15:sqref>
                        </c15:formulaRef>
                      </c:ext>
                    </c:extLst>
                    <c:strCache>
                      <c:ptCount val="4"/>
                      <c:pt idx="0">
                        <c:v>MM</c:v>
                      </c:pt>
                      <c:pt idx="1">
                        <c:v>MW</c:v>
                      </c:pt>
                      <c:pt idx="2">
                        <c:v>WM</c:v>
                      </c:pt>
                      <c:pt idx="3">
                        <c:v>WW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347320"/>
        <c:axId val="182347712"/>
      </c:barChart>
      <c:catAx>
        <c:axId val="182347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1800" b="1">
                <a:latin typeface="+mn-lt"/>
                <a:cs typeface="Times New Roman" panose="02020603050405020304" pitchFamily="18" charset="0"/>
              </a:defRPr>
            </a:pPr>
            <a:endParaRPr lang="en-US"/>
          </a:p>
        </c:txPr>
        <c:crossAx val="182347712"/>
        <c:crosses val="autoZero"/>
        <c:auto val="1"/>
        <c:lblAlgn val="ctr"/>
        <c:lblOffset val="100"/>
        <c:noMultiLvlLbl val="0"/>
      </c:catAx>
      <c:valAx>
        <c:axId val="1823477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Standard Score</a:t>
                </a:r>
              </a:p>
            </c:rich>
          </c:tx>
          <c:layout>
            <c:manualLayout>
              <c:xMode val="edge"/>
              <c:yMode val="edge"/>
              <c:x val="0"/>
              <c:y val="0.12152406394593802"/>
            </c:manualLayout>
          </c:layout>
          <c:overlay val="0"/>
        </c:title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+mn-lt"/>
                <a:cs typeface="Times New Roman" panose="02020603050405020304" pitchFamily="18" charset="0"/>
              </a:defRPr>
            </a:pPr>
            <a:endParaRPr lang="en-US"/>
          </a:p>
        </c:txPr>
        <c:crossAx val="182347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Sheet2!$B$80:$E$80</c:f>
              <c:numCache>
                <c:formatCode>0.00</c:formatCode>
                <c:ptCount val="4"/>
                <c:pt idx="0">
                  <c:v>-0.1</c:v>
                </c:pt>
                <c:pt idx="1">
                  <c:v>-0.13</c:v>
                </c:pt>
                <c:pt idx="2">
                  <c:v>0.41</c:v>
                </c:pt>
                <c:pt idx="3">
                  <c:v>-0.08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1F-4B13-98FE-BC364D8462DE}"/>
            </c:ext>
            <c:ext xmlns:c15="http://schemas.microsoft.com/office/drawing/2012/chart" uri="{02D57815-91ED-43cb-92C2-25804820EDAC}">
              <c15:filteredSeriesTitle>
                <c15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Sheet2!$A$80</c15:sqref>
                        </c15:formulaRef>
                      </c:ext>
                    </c:extLst>
                    <c:strCache>
                      <c:ptCount val="1"/>
                      <c:pt idx="0">
                        <c:v>Patient View-Stress of Illness for Relationship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Sheet2!$B$79:$E$79</c15:sqref>
                        </c15:formulaRef>
                      </c:ext>
                    </c:extLst>
                    <c:strCache>
                      <c:ptCount val="4"/>
                      <c:pt idx="0">
                        <c:v>MM</c:v>
                      </c:pt>
                      <c:pt idx="1">
                        <c:v>MW</c:v>
                      </c:pt>
                      <c:pt idx="2">
                        <c:v>WM</c:v>
                      </c:pt>
                      <c:pt idx="3">
                        <c:v>WW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348496"/>
        <c:axId val="182348888"/>
      </c:barChart>
      <c:catAx>
        <c:axId val="182348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en-US"/>
          </a:p>
        </c:txPr>
        <c:crossAx val="182348888"/>
        <c:crosses val="autoZero"/>
        <c:auto val="1"/>
        <c:lblAlgn val="ctr"/>
        <c:lblOffset val="100"/>
        <c:noMultiLvlLbl val="0"/>
      </c:catAx>
      <c:valAx>
        <c:axId val="182348888"/>
        <c:scaling>
          <c:orientation val="minMax"/>
          <c:max val="0.45"/>
          <c:min val="-0.3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Standard Score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182348496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0.21501</cdr:x>
      <cdr:y>0.94756</cdr:y>
    </cdr:from>
    <cdr:to>
      <cdr:x>0.39542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50030" y="4265594"/>
          <a:ext cx="2055741" cy="2360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HRS Original Cohort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0.735</cdr:x>
      <cdr:y>0.19322</cdr:y>
    </cdr:from>
    <cdr:to>
      <cdr:x>0.94022</cdr:x>
      <cdr:y>0.24748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63796" y="939367"/>
          <a:ext cx="967154" cy="2637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Women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8F75C-AFD8-3D4D-9408-17D4575E83C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43361-5B15-274B-B520-FE5FD3B6E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6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74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167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396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30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2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04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08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0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55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74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10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26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3361-5B15-274B-B520-FE5FD3B6E5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3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5791200"/>
          </a:xfrm>
          <a:prstGeom prst="rect">
            <a:avLst/>
          </a:prstGeom>
          <a:solidFill>
            <a:srgbClr val="1E6B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r">
              <a:defRPr sz="4050" b="0" i="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r">
              <a:buNone/>
              <a:defRPr sz="1800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785154"/>
            <a:ext cx="12192000" cy="98123"/>
          </a:xfrm>
          <a:prstGeom prst="rect">
            <a:avLst/>
          </a:prstGeom>
          <a:solidFill>
            <a:srgbClr val="76B0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DEDFD7E-21C4-6244-A79C-D2BE24C6E1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2539" y="6094595"/>
            <a:ext cx="4391771" cy="447917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E4F4354F-00B5-BF4A-B5EF-93CEDEEBF621}"/>
              </a:ext>
            </a:extLst>
          </p:cNvPr>
          <p:cNvSpPr txBox="1">
            <a:spLocks/>
          </p:cNvSpPr>
          <p:nvPr userDrawn="1"/>
        </p:nvSpPr>
        <p:spPr>
          <a:xfrm>
            <a:off x="4587388" y="6083998"/>
            <a:ext cx="6872299" cy="288823"/>
          </a:xfrm>
          <a:prstGeom prst="rect">
            <a:avLst/>
          </a:prstGeom>
        </p:spPr>
        <p:txBody>
          <a:bodyPr/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cap="all" baseline="0">
                <a:solidFill>
                  <a:srgbClr val="0062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0" dirty="0" smtClean="0">
                <a:latin typeface="Rockwell" panose="02060603020205020403" pitchFamily="18" charset="77"/>
              </a:rPr>
              <a:t>Department of Sociology</a:t>
            </a:r>
          </a:p>
          <a:p>
            <a:r>
              <a:rPr lang="en-US" sz="1200" baseline="0" dirty="0" smtClean="0">
                <a:latin typeface="Rockwell" panose="02060603020205020403" pitchFamily="18" charset="77"/>
              </a:rPr>
              <a:t>mthomeer@uab.edu</a:t>
            </a:r>
            <a:endParaRPr lang="en-US" sz="1200" baseline="0" dirty="0">
              <a:latin typeface="Rockwell" panose="02060603020205020403" pitchFamily="18" charset="77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E10815E-B714-EE40-B892-9AF27977C5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93971" y="5806947"/>
            <a:ext cx="1577885" cy="111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24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5791200"/>
          </a:xfrm>
          <a:prstGeom prst="rect">
            <a:avLst/>
          </a:prstGeom>
          <a:solidFill>
            <a:srgbClr val="1E6B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701800"/>
            <a:ext cx="9144000" cy="2387600"/>
          </a:xfrm>
        </p:spPr>
        <p:txBody>
          <a:bodyPr anchor="b">
            <a:normAutofit/>
          </a:bodyPr>
          <a:lstStyle>
            <a:lvl1pPr algn="r">
              <a:defRPr sz="4050" b="0" i="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5785154"/>
            <a:ext cx="12192000" cy="98123"/>
          </a:xfrm>
          <a:prstGeom prst="rect">
            <a:avLst/>
          </a:prstGeom>
          <a:solidFill>
            <a:srgbClr val="76B0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xmlns="" id="{ECF8EEE4-DAD0-BF48-B4B6-00E940F7B4F8}"/>
              </a:ext>
            </a:extLst>
          </p:cNvPr>
          <p:cNvSpPr txBox="1">
            <a:spLocks/>
          </p:cNvSpPr>
          <p:nvPr userDrawn="1"/>
        </p:nvSpPr>
        <p:spPr>
          <a:xfrm>
            <a:off x="4587388" y="6121806"/>
            <a:ext cx="6872299" cy="288823"/>
          </a:xfrm>
          <a:prstGeom prst="rect">
            <a:avLst/>
          </a:prstGeom>
        </p:spPr>
        <p:txBody>
          <a:bodyPr/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cap="all" baseline="0">
                <a:solidFill>
                  <a:srgbClr val="0062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0" dirty="0" smtClean="0">
                <a:latin typeface="Rockwell" panose="02060603020205020403" pitchFamily="18" charset="77"/>
              </a:rPr>
              <a:t>Department of Sociology</a:t>
            </a:r>
          </a:p>
          <a:p>
            <a:r>
              <a:rPr lang="en-US" sz="1200" baseline="0" dirty="0" smtClean="0">
                <a:latin typeface="Rockwell" panose="02060603020205020403" pitchFamily="18" charset="77"/>
              </a:rPr>
              <a:t>mthomeer@uab.edu</a:t>
            </a:r>
            <a:endParaRPr lang="en-US" sz="1200" baseline="0" dirty="0">
              <a:latin typeface="Rockwell" panose="02060603020205020403" pitchFamily="18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B931639-28E0-9C4B-ADF3-FA000FAC04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2539" y="6094595"/>
            <a:ext cx="4391771" cy="4479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5E63B29-78EE-1845-9863-03158F2B16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93971" y="5806947"/>
            <a:ext cx="1577885" cy="111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80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19" y="156781"/>
            <a:ext cx="10515600" cy="607148"/>
          </a:xfrm>
        </p:spPr>
        <p:txBody>
          <a:bodyPr>
            <a:noAutofit/>
          </a:bodyPr>
          <a:lstStyle>
            <a:lvl1pPr>
              <a:defRPr sz="3000" b="1" i="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9" y="1157468"/>
            <a:ext cx="10515600" cy="5509550"/>
          </a:xfrm>
        </p:spPr>
        <p:txBody>
          <a:bodyPr/>
          <a:lstStyle>
            <a:lvl1pPr marL="215504" indent="-215504">
              <a:lnSpc>
                <a:spcPct val="100000"/>
              </a:lnSpc>
              <a:buClr>
                <a:srgbClr val="76B043"/>
              </a:buClr>
              <a:buFont typeface="Arial" charset="0"/>
              <a:buChar char="•"/>
              <a:tabLst/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61975" indent="-219075">
              <a:lnSpc>
                <a:spcPct val="100000"/>
              </a:lnSpc>
              <a:buClr>
                <a:srgbClr val="76B043"/>
              </a:buClr>
              <a:buFont typeface="Arial" charset="0"/>
              <a:buChar char="•"/>
              <a:tabLst/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00113" indent="-214313">
              <a:lnSpc>
                <a:spcPct val="100000"/>
              </a:lnSpc>
              <a:buClr>
                <a:srgbClr val="76B043"/>
              </a:buClr>
              <a:buFont typeface="Arial" charset="0"/>
              <a:buChar char="•"/>
              <a:tabLst/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246585" indent="-217885">
              <a:lnSpc>
                <a:spcPct val="100000"/>
              </a:lnSpc>
              <a:buClr>
                <a:srgbClr val="76B043"/>
              </a:buClr>
              <a:buFont typeface="Arial" charset="0"/>
              <a:buChar char="•"/>
              <a:tabLst/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593056" indent="-221456">
              <a:lnSpc>
                <a:spcPct val="100000"/>
              </a:lnSpc>
              <a:buClr>
                <a:srgbClr val="76B043"/>
              </a:buClr>
              <a:buFont typeface="Arial" charset="0"/>
              <a:buChar char="•"/>
              <a:tabLst/>
              <a:defRPr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931A2D98-21BE-EA4D-A7C1-6C7434A0506C}"/>
              </a:ext>
            </a:extLst>
          </p:cNvPr>
          <p:cNvSpPr txBox="1">
            <a:spLocks/>
          </p:cNvSpPr>
          <p:nvPr userDrawn="1"/>
        </p:nvSpPr>
        <p:spPr>
          <a:xfrm>
            <a:off x="4587388" y="6153185"/>
            <a:ext cx="6872299" cy="288823"/>
          </a:xfrm>
          <a:prstGeom prst="rect">
            <a:avLst/>
          </a:prstGeom>
        </p:spPr>
        <p:txBody>
          <a:bodyPr/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cap="all" baseline="0">
                <a:solidFill>
                  <a:srgbClr val="0062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0" dirty="0" smtClean="0">
                <a:latin typeface="Rockwell" panose="02060603020205020403" pitchFamily="18" charset="77"/>
              </a:rPr>
              <a:t>Department of Sociology</a:t>
            </a:r>
          </a:p>
          <a:p>
            <a:r>
              <a:rPr lang="en-US" sz="1200" baseline="0" dirty="0" smtClean="0">
                <a:latin typeface="Rockwell" panose="02060603020205020403" pitchFamily="18" charset="77"/>
              </a:rPr>
              <a:t>mthomeer@uab.edu</a:t>
            </a:r>
            <a:endParaRPr lang="en-US" sz="1200" baseline="0" dirty="0">
              <a:latin typeface="Rockwell" panose="02060603020205020403" pitchFamily="18" charset="77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8E423AC-5917-9549-80B8-54A75812ABF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2539" y="6094595"/>
            <a:ext cx="4391771" cy="4479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7985DCD-F47C-044C-88CF-D0C7D2C5BE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693971" y="5806947"/>
            <a:ext cx="1577885" cy="111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664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019" y="1142720"/>
            <a:ext cx="5784447" cy="4539624"/>
          </a:xfrm>
        </p:spPr>
        <p:txBody>
          <a:bodyPr/>
          <a:lstStyle>
            <a:lvl1pPr>
              <a:defRPr b="0" i="0">
                <a:latin typeface="+mn-lt"/>
                <a:cs typeface="Arial" panose="020B0604020202020204" pitchFamily="34" charset="0"/>
              </a:defRPr>
            </a:lvl1pPr>
            <a:lvl2pPr>
              <a:defRPr b="0" i="0">
                <a:latin typeface="+mn-lt"/>
                <a:cs typeface="Arial" panose="020B0604020202020204" pitchFamily="34" charset="0"/>
              </a:defRPr>
            </a:lvl2pPr>
            <a:lvl3pPr>
              <a:defRPr b="0" i="0">
                <a:latin typeface="+mn-lt"/>
                <a:cs typeface="Arial" panose="020B0604020202020204" pitchFamily="34" charset="0"/>
              </a:defRPr>
            </a:lvl3pPr>
            <a:lvl4pPr>
              <a:defRPr b="0" i="0">
                <a:latin typeface="+mn-lt"/>
                <a:cs typeface="Arial" panose="020B0604020202020204" pitchFamily="34" charset="0"/>
              </a:defRPr>
            </a:lvl4pPr>
            <a:lvl5pPr>
              <a:defRPr b="0" i="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351" y="1142720"/>
            <a:ext cx="5784447" cy="453962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5895198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5895198"/>
            <a:ext cx="4114800" cy="365125"/>
          </a:xfrm>
        </p:spPr>
        <p:txBody>
          <a:bodyPr/>
          <a:lstStyle/>
          <a:p>
            <a:r>
              <a:rPr lang="en-US" smtClean="0"/>
              <a:t>test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895198"/>
            <a:ext cx="2743200" cy="365125"/>
          </a:xfrm>
        </p:spPr>
        <p:txBody>
          <a:bodyPr/>
          <a:lstStyle/>
          <a:p>
            <a:fld id="{CEEE7111-B6FF-B144-B41D-1ADF966B295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8AF4B03C-C3CF-F440-A699-0945854953E9}"/>
              </a:ext>
            </a:extLst>
          </p:cNvPr>
          <p:cNvSpPr txBox="1">
            <a:spLocks/>
          </p:cNvSpPr>
          <p:nvPr userDrawn="1"/>
        </p:nvSpPr>
        <p:spPr>
          <a:xfrm>
            <a:off x="4587388" y="6266218"/>
            <a:ext cx="6872299" cy="288823"/>
          </a:xfrm>
          <a:prstGeom prst="rect">
            <a:avLst/>
          </a:prstGeom>
        </p:spPr>
        <p:txBody>
          <a:bodyPr/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cap="all" baseline="0">
                <a:solidFill>
                  <a:srgbClr val="0062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0" dirty="0" smtClean="0">
                <a:latin typeface="Rockwell" panose="02060603020205020403" pitchFamily="18" charset="77"/>
              </a:rPr>
              <a:t>Department of Sociology</a:t>
            </a:r>
          </a:p>
          <a:p>
            <a:r>
              <a:rPr lang="en-US" sz="1200" baseline="0" dirty="0" smtClean="0">
                <a:latin typeface="Rockwell" panose="02060603020205020403" pitchFamily="18" charset="77"/>
              </a:rPr>
              <a:t>mthomeer@uab.edu</a:t>
            </a:r>
            <a:endParaRPr lang="en-US" sz="1200" baseline="0" dirty="0">
              <a:latin typeface="Rockwell" panose="020606030202050204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70658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771452"/>
          </a:xfrm>
          <a:prstGeom prst="rect">
            <a:avLst/>
          </a:prstGeom>
          <a:solidFill>
            <a:srgbClr val="1E6B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191926"/>
            <a:ext cx="9144000" cy="2387600"/>
          </a:xfrm>
        </p:spPr>
        <p:txBody>
          <a:bodyPr anchor="b">
            <a:normAutofit/>
          </a:bodyPr>
          <a:lstStyle>
            <a:lvl1pPr algn="r">
              <a:defRPr sz="4050" b="0" i="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771454"/>
            <a:ext cx="12192000" cy="98123"/>
          </a:xfrm>
          <a:prstGeom prst="rect">
            <a:avLst/>
          </a:prstGeom>
          <a:solidFill>
            <a:srgbClr val="76B0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xmlns="" id="{831E7240-2F9D-3448-904C-1915C136893F}"/>
              </a:ext>
            </a:extLst>
          </p:cNvPr>
          <p:cNvSpPr txBox="1">
            <a:spLocks/>
          </p:cNvSpPr>
          <p:nvPr userDrawn="1"/>
        </p:nvSpPr>
        <p:spPr>
          <a:xfrm>
            <a:off x="4587388" y="6121806"/>
            <a:ext cx="6872299" cy="288823"/>
          </a:xfrm>
          <a:prstGeom prst="rect">
            <a:avLst/>
          </a:prstGeom>
        </p:spPr>
        <p:txBody>
          <a:bodyPr/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cap="all" baseline="0">
                <a:solidFill>
                  <a:srgbClr val="00624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0" dirty="0" smtClean="0">
                <a:solidFill>
                  <a:schemeClr val="bg1"/>
                </a:solidFill>
                <a:latin typeface="Rockwell" panose="02060603020205020403" pitchFamily="18" charset="77"/>
              </a:rPr>
              <a:t>Department of Sociology</a:t>
            </a:r>
          </a:p>
          <a:p>
            <a:r>
              <a:rPr lang="en-US" sz="1200" baseline="0" dirty="0" smtClean="0">
                <a:solidFill>
                  <a:schemeClr val="bg1"/>
                </a:solidFill>
                <a:latin typeface="Rockwell" panose="02060603020205020403" pitchFamily="18" charset="77"/>
              </a:rPr>
              <a:t>mthomeer@uab.edu</a:t>
            </a:r>
            <a:endParaRPr lang="en-US" sz="1200" baseline="0" dirty="0">
              <a:solidFill>
                <a:schemeClr val="bg1"/>
              </a:solidFill>
              <a:latin typeface="Rockwell" panose="02060603020205020403" pitchFamily="18" charset="77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5C07CDAB-849C-E846-B6F2-56FFF5D27C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3971" y="5773785"/>
            <a:ext cx="1577885" cy="111240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C164AEC-B490-C44C-BDAA-882F542FC4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14" y="6216440"/>
            <a:ext cx="4126588" cy="2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0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019" y="156782"/>
            <a:ext cx="10515600" cy="58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019" y="1165868"/>
            <a:ext cx="10515600" cy="5026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E7111-B6FF-B144-B41D-1ADF966B2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96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cap="all" baseline="0">
          <a:solidFill>
            <a:schemeClr val="bg1"/>
          </a:solidFill>
          <a:latin typeface="Proxima Nova Semibold" charset="0"/>
          <a:ea typeface="Proxima Nova Semibold" charset="0"/>
          <a:cs typeface="Proxima Nova Semibold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76B043"/>
        </a:buClr>
        <a:buFont typeface="Arial"/>
        <a:buChar char="•"/>
        <a:defRPr sz="2100" b="0" i="0" kern="1200" baseline="0">
          <a:solidFill>
            <a:schemeClr val="tx1"/>
          </a:solidFill>
          <a:latin typeface="+mn-lt"/>
          <a:ea typeface="Proxima Nova" charset="0"/>
          <a:cs typeface="Proxima Nov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76B043"/>
        </a:buClr>
        <a:buFont typeface="Arial"/>
        <a:buChar char="•"/>
        <a:defRPr sz="1800" b="0" i="0" kern="1200" baseline="0">
          <a:solidFill>
            <a:schemeClr val="tx1"/>
          </a:solidFill>
          <a:latin typeface="+mn-lt"/>
          <a:ea typeface="Proxima Nova" charset="0"/>
          <a:cs typeface="Proxima Nov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76B043"/>
        </a:buClr>
        <a:buFont typeface="Arial"/>
        <a:buChar char="•"/>
        <a:defRPr sz="1500" b="0" i="0" kern="1200" baseline="0">
          <a:solidFill>
            <a:schemeClr val="tx1"/>
          </a:solidFill>
          <a:latin typeface="+mn-lt"/>
          <a:ea typeface="Proxima Nova" charset="0"/>
          <a:cs typeface="Proxima Nov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76B043"/>
        </a:buClr>
        <a:buFont typeface="Arial"/>
        <a:buChar char="•"/>
        <a:defRPr sz="1350" b="0" i="0" kern="1200" baseline="0">
          <a:solidFill>
            <a:schemeClr val="tx1"/>
          </a:solidFill>
          <a:latin typeface="+mn-lt"/>
          <a:ea typeface="Proxima Nova" charset="0"/>
          <a:cs typeface="Proxima Nov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76B043"/>
        </a:buClr>
        <a:buFont typeface="Arial"/>
        <a:buChar char="•"/>
        <a:defRPr sz="1350" b="0" i="0" kern="1200" baseline="0">
          <a:solidFill>
            <a:schemeClr val="tx1"/>
          </a:solidFill>
          <a:latin typeface="+mn-lt"/>
          <a:ea typeface="Proxima Nova" charset="0"/>
          <a:cs typeface="Proxima Nov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aging/caregiving/caregiver-brief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5262" y="1467950"/>
            <a:ext cx="6858000" cy="1574188"/>
          </a:xfrm>
        </p:spPr>
        <p:txBody>
          <a:bodyPr>
            <a:normAutofit/>
          </a:bodyPr>
          <a:lstStyle/>
          <a:p>
            <a:pPr algn="ctr"/>
            <a:r>
              <a:rPr lang="en-US" sz="5000" cap="none" dirty="0" smtClean="0"/>
              <a:t>Gender Issues in Caregiver Health</a:t>
            </a:r>
            <a:endParaRPr lang="en-US" sz="50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87113E8-D91C-3840-B877-DB7098ABF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646" y="3675185"/>
            <a:ext cx="10784922" cy="1740877"/>
          </a:xfrm>
        </p:spPr>
        <p:txBody>
          <a:bodyPr/>
          <a:lstStyle/>
          <a:p>
            <a:pPr algn="ctr"/>
            <a:r>
              <a:rPr lang="en-US" sz="2200" dirty="0" smtClean="0"/>
              <a:t>Mieke Beth Thomeer, PhD</a:t>
            </a:r>
          </a:p>
          <a:p>
            <a:pPr algn="ctr"/>
            <a:r>
              <a:rPr lang="en-US" sz="2200" dirty="0" smtClean="0"/>
              <a:t>Associate Professor of Sociology</a:t>
            </a:r>
          </a:p>
          <a:p>
            <a:pPr algn="ctr"/>
            <a:r>
              <a:rPr lang="en-US" sz="2200" dirty="0" smtClean="0"/>
              <a:t>University of Alabama at Birmingham</a:t>
            </a:r>
          </a:p>
          <a:p>
            <a:pPr algn="ctr"/>
            <a:r>
              <a:rPr lang="en-US" sz="2200" dirty="0" smtClean="0"/>
              <a:t>mthomeer@uab.edu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18" y="156781"/>
            <a:ext cx="12001981" cy="607148"/>
          </a:xfrm>
        </p:spPr>
        <p:txBody>
          <a:bodyPr/>
          <a:lstStyle/>
          <a:p>
            <a:r>
              <a:rPr lang="en-US" cap="none" dirty="0" smtClean="0"/>
              <a:t>Future research: Intersectional perspective on caregiving, gender, and health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8" y="1157468"/>
            <a:ext cx="11805715" cy="5509550"/>
          </a:xfrm>
        </p:spPr>
        <p:txBody>
          <a:bodyPr/>
          <a:lstStyle/>
          <a:p>
            <a:r>
              <a:rPr lang="en-US" sz="2300" dirty="0"/>
              <a:t>L</a:t>
            </a:r>
            <a:r>
              <a:rPr lang="en-US" sz="2300" dirty="0" smtClean="0"/>
              <a:t>imited </a:t>
            </a:r>
            <a:r>
              <a:rPr lang="en-US" sz="2300" dirty="0"/>
              <a:t>available research on differences among </a:t>
            </a:r>
            <a:r>
              <a:rPr lang="en-US" sz="2300" dirty="0" smtClean="0"/>
              <a:t>subgroups in caregiving</a:t>
            </a:r>
          </a:p>
          <a:p>
            <a:r>
              <a:rPr lang="en-US" sz="2300" dirty="0" smtClean="0"/>
              <a:t>Need to know:</a:t>
            </a:r>
          </a:p>
          <a:p>
            <a:pPr lvl="1"/>
            <a:r>
              <a:rPr lang="en-US" sz="2100" dirty="0" smtClean="0"/>
              <a:t>How is caregiving and receiving distributed within and across families, in ways that reflect, reduce or exacerbate gender-, SES-, racial/ethnic-, and sexual orientation-based health disparities? </a:t>
            </a:r>
          </a:p>
          <a:p>
            <a:pPr lvl="1"/>
            <a:r>
              <a:rPr lang="en-US" sz="2100" dirty="0" smtClean="0"/>
              <a:t>What role do institutions, policies, and other structural forces play?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811" y="3475309"/>
            <a:ext cx="5886644" cy="30749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33341" y="6550223"/>
            <a:ext cx="376873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Source: Freedman &amp; </a:t>
            </a:r>
            <a:r>
              <a:rPr lang="en-US" sz="1400" dirty="0" err="1"/>
              <a:t>Spillman</a:t>
            </a:r>
            <a:r>
              <a:rPr lang="en-US" sz="1400" dirty="0"/>
              <a:t> 2016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5560" y="3475310"/>
            <a:ext cx="5445506" cy="31330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23269" y="6513129"/>
            <a:ext cx="376873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Source: Freedman </a:t>
            </a:r>
            <a:r>
              <a:rPr lang="en-US" sz="1400" dirty="0" smtClean="0"/>
              <a:t>et al. 2016</a:t>
            </a:r>
            <a:endParaRPr lang="en-US" sz="14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6326860" y="363665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37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Future research: Life course perspective on caregiving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8" y="1157468"/>
            <a:ext cx="12001981" cy="561344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sz="2700" dirty="0" smtClean="0"/>
              <a:t>How </a:t>
            </a:r>
            <a:r>
              <a:rPr lang="en-US" sz="2700" dirty="0"/>
              <a:t>do </a:t>
            </a:r>
            <a:r>
              <a:rPr lang="en-US" sz="2700" dirty="0" smtClean="0"/>
              <a:t>patterns </a:t>
            </a:r>
            <a:r>
              <a:rPr lang="en-US" sz="2700" dirty="0"/>
              <a:t>of care develop throughout the life course, and how does this contribute to cumulative (dis)advantage processes</a:t>
            </a:r>
            <a:r>
              <a:rPr lang="en-US" sz="2700" dirty="0" smtClean="0"/>
              <a:t>?</a:t>
            </a:r>
          </a:p>
          <a:p>
            <a:pPr lvl="1"/>
            <a:r>
              <a:rPr lang="en-US" sz="2400" dirty="0"/>
              <a:t>Experiences build to affect health over days, years, decades, lifetime</a:t>
            </a:r>
          </a:p>
          <a:p>
            <a:pPr lvl="1"/>
            <a:endParaRPr lang="en-US" sz="2400" dirty="0" smtClean="0"/>
          </a:p>
          <a:p>
            <a:pPr lvl="1"/>
            <a:endParaRPr lang="en-US" sz="2100" dirty="0"/>
          </a:p>
          <a:p>
            <a:pPr lvl="1"/>
            <a:endParaRPr lang="en-US" sz="21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How have gender caregiving patterns, processes, and consequences changed across </a:t>
            </a:r>
            <a:r>
              <a:rPr lang="en-US" sz="2400" i="1" u="sng" dirty="0" smtClean="0"/>
              <a:t>cohorts</a:t>
            </a:r>
            <a:r>
              <a:rPr lang="en-US" sz="2400" dirty="0" smtClean="0"/>
              <a:t>?</a:t>
            </a:r>
          </a:p>
          <a:p>
            <a:pPr lvl="1"/>
            <a:r>
              <a:rPr lang="en-US" sz="2100" dirty="0" smtClean="0"/>
              <a:t>Especially critical to consider as family forms continue to diversify</a:t>
            </a:r>
            <a:endParaRPr lang="en-US" sz="21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59" y="2572860"/>
            <a:ext cx="10872358" cy="25556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58447" y="4781849"/>
            <a:ext cx="2533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Thomeer &amp; Clark 2019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3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19" y="156781"/>
            <a:ext cx="11204812" cy="607148"/>
          </a:xfrm>
        </p:spPr>
        <p:txBody>
          <a:bodyPr/>
          <a:lstStyle/>
          <a:p>
            <a:r>
              <a:rPr lang="en-US" cap="none" dirty="0"/>
              <a:t>Future research: </a:t>
            </a:r>
            <a:r>
              <a:rPr lang="en-US" cap="none" dirty="0" smtClean="0"/>
              <a:t>Data and methods needs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8" y="1157468"/>
            <a:ext cx="11749935" cy="559587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300" dirty="0" smtClean="0"/>
              <a:t>Benefit from survey </a:t>
            </a:r>
            <a:r>
              <a:rPr lang="en-US" sz="2300" i="1" dirty="0"/>
              <a:t>and</a:t>
            </a:r>
            <a:r>
              <a:rPr lang="en-US" sz="2300" dirty="0"/>
              <a:t> semi-structured interview data </a:t>
            </a:r>
            <a:r>
              <a:rPr lang="en-US" sz="2300" dirty="0" smtClean="0"/>
              <a:t>(multiple methods)</a:t>
            </a:r>
            <a:endParaRPr lang="en-US" sz="2300" dirty="0"/>
          </a:p>
          <a:p>
            <a:pPr lvl="1"/>
            <a:r>
              <a:rPr lang="en-US" sz="2100" b="1" i="1" dirty="0"/>
              <a:t>Longitudinal</a:t>
            </a:r>
            <a:r>
              <a:rPr lang="en-US" sz="2100" dirty="0"/>
              <a:t>: capture multiple caregiving processes as well as pre-caregiving and post-caregiving health and </a:t>
            </a:r>
            <a:r>
              <a:rPr lang="en-US" sz="2100" dirty="0" smtClean="0"/>
              <a:t>conditions; disentangle causal impacts of caregiving (positive and negative); </a:t>
            </a:r>
            <a:r>
              <a:rPr lang="en-US" sz="2100" u="sng" dirty="0" smtClean="0"/>
              <a:t>need nationally-representative longitudinal data for caregiving in same-sex relationships</a:t>
            </a:r>
            <a:endParaRPr lang="en-US" sz="2100" u="sng" dirty="0"/>
          </a:p>
          <a:p>
            <a:pPr lvl="1"/>
            <a:r>
              <a:rPr lang="en-US" sz="2100" b="1" i="1" dirty="0"/>
              <a:t>Intergenerational</a:t>
            </a:r>
            <a:r>
              <a:rPr lang="en-US" sz="2100" dirty="0"/>
              <a:t>: identify how caregiving provided within and across </a:t>
            </a:r>
            <a:r>
              <a:rPr lang="en-US" sz="2100" dirty="0" smtClean="0"/>
              <a:t>generations </a:t>
            </a:r>
            <a:r>
              <a:rPr lang="en-US" sz="2100" dirty="0"/>
              <a:t>in ways that “ripple” through families</a:t>
            </a:r>
          </a:p>
          <a:p>
            <a:pPr lvl="1"/>
            <a:r>
              <a:rPr lang="en-US" sz="2100" b="1" i="1" dirty="0"/>
              <a:t>Family-level</a:t>
            </a:r>
            <a:r>
              <a:rPr lang="en-US" sz="2100" dirty="0"/>
              <a:t>: include information from spouses, adult children, </a:t>
            </a:r>
            <a:r>
              <a:rPr lang="en-US" sz="2100" dirty="0" smtClean="0"/>
              <a:t>parents—those </a:t>
            </a:r>
            <a:r>
              <a:rPr lang="en-US" sz="2100" dirty="0"/>
              <a:t>providing care and those not providing care; </a:t>
            </a:r>
            <a:r>
              <a:rPr lang="en-US" sz="2100" u="sng" dirty="0" smtClean="0"/>
              <a:t>would </a:t>
            </a:r>
            <a:r>
              <a:rPr lang="en-US" sz="2100" u="sng" dirty="0"/>
              <a:t>benefit from data from cohabiting partners and other </a:t>
            </a:r>
            <a:r>
              <a:rPr lang="en-US" sz="2100" u="sng" dirty="0" smtClean="0"/>
              <a:t>“non-traditional family” arrangements</a:t>
            </a:r>
          </a:p>
          <a:p>
            <a:r>
              <a:rPr lang="en-US" sz="2300" dirty="0" smtClean="0"/>
              <a:t>Types of data </a:t>
            </a:r>
          </a:p>
          <a:p>
            <a:pPr lvl="1"/>
            <a:r>
              <a:rPr lang="en-US" sz="2200" dirty="0" smtClean="0"/>
              <a:t>Biomarkers, particularly assessed on daily basis and in response to ongoing caregiving demands.</a:t>
            </a:r>
          </a:p>
          <a:p>
            <a:pPr lvl="1"/>
            <a:r>
              <a:rPr lang="en-US" sz="2200" dirty="0" smtClean="0"/>
              <a:t>Multi-faceted measures of caregiving</a:t>
            </a:r>
          </a:p>
          <a:p>
            <a:pPr lvl="1"/>
            <a:r>
              <a:rPr lang="en-US" sz="2200" dirty="0" smtClean="0"/>
              <a:t>Multiple validated measures of mental and cognitive health</a:t>
            </a:r>
            <a:endParaRPr lang="en-US" sz="2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62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40FA6E-8529-CB4E-B236-C4A91279F3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Thank You!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62007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7378" y="-275637"/>
            <a:ext cx="5884986" cy="551274"/>
          </a:xfrm>
        </p:spPr>
        <p:txBody>
          <a:bodyPr>
            <a:normAutofit/>
          </a:bodyPr>
          <a:lstStyle/>
          <a:p>
            <a:pPr algn="l"/>
            <a:r>
              <a:rPr lang="en-US" sz="1500" dirty="0"/>
              <a:t>Citations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60150"/>
            <a:ext cx="12192000" cy="66941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/>
              <a:t>Slide 3</a:t>
            </a:r>
            <a:r>
              <a:rPr lang="en-US" sz="1300" dirty="0"/>
              <a:t>: Centers for Disease Control and Prevention. 2019. Caregiving for Family and Friends– A Public Health Issue. Division of Population Health, National Center for Chronic Disease Prevention and Health Promotion. </a:t>
            </a:r>
            <a:r>
              <a:rPr lang="en-US" sz="1300" dirty="0">
                <a:hlinkClick r:id="rId3"/>
              </a:rPr>
              <a:t>https://</a:t>
            </a:r>
            <a:r>
              <a:rPr lang="en-US" sz="1300" dirty="0" smtClean="0">
                <a:hlinkClick r:id="rId3"/>
              </a:rPr>
              <a:t>www.cdc.gov/aging/caregiving/caregiver-brief.html</a:t>
            </a:r>
            <a:r>
              <a:rPr lang="en-US" sz="1300" dirty="0" smtClean="0"/>
              <a:t> </a:t>
            </a:r>
            <a:r>
              <a:rPr lang="en-US" sz="1300" dirty="0"/>
              <a:t>; </a:t>
            </a:r>
            <a:r>
              <a:rPr lang="en-US" sz="1300" dirty="0" err="1"/>
              <a:t>Schmid</a:t>
            </a:r>
            <a:r>
              <a:rPr lang="en-US" sz="1300" dirty="0"/>
              <a:t>, T., M. </a:t>
            </a:r>
            <a:r>
              <a:rPr lang="en-US" sz="1300" dirty="0" smtClean="0"/>
              <a:t>Brandt, &amp; </a:t>
            </a:r>
            <a:r>
              <a:rPr lang="en-US" sz="1300" dirty="0"/>
              <a:t>K. </a:t>
            </a:r>
            <a:r>
              <a:rPr lang="en-US" sz="1300" dirty="0" err="1" smtClean="0"/>
              <a:t>Haberkern</a:t>
            </a:r>
            <a:r>
              <a:rPr lang="en-US" sz="1300" dirty="0" smtClean="0"/>
              <a:t>. 2012. Gendered </a:t>
            </a:r>
            <a:r>
              <a:rPr lang="en-US" sz="1300" dirty="0"/>
              <a:t>S</a:t>
            </a:r>
            <a:r>
              <a:rPr lang="en-US" sz="1300" dirty="0" smtClean="0"/>
              <a:t>upport to Older </a:t>
            </a:r>
            <a:r>
              <a:rPr lang="en-US" sz="1300" dirty="0"/>
              <a:t>P</a:t>
            </a:r>
            <a:r>
              <a:rPr lang="en-US" sz="1300" dirty="0" smtClean="0"/>
              <a:t>arents</a:t>
            </a:r>
            <a:r>
              <a:rPr lang="en-US" sz="1300" dirty="0"/>
              <a:t>: </a:t>
            </a:r>
            <a:r>
              <a:rPr lang="en-US" sz="1300" dirty="0" smtClean="0"/>
              <a:t>Do </a:t>
            </a:r>
            <a:r>
              <a:rPr lang="en-US" sz="1300" dirty="0"/>
              <a:t>W</a:t>
            </a:r>
            <a:r>
              <a:rPr lang="en-US" sz="1300" dirty="0" smtClean="0"/>
              <a:t>elfare </a:t>
            </a:r>
            <a:r>
              <a:rPr lang="en-US" sz="1300" dirty="0"/>
              <a:t>S</a:t>
            </a:r>
            <a:r>
              <a:rPr lang="en-US" sz="1300" dirty="0" smtClean="0"/>
              <a:t>tates </a:t>
            </a:r>
            <a:r>
              <a:rPr lang="en-US" sz="1300" dirty="0"/>
              <a:t>M</a:t>
            </a:r>
            <a:r>
              <a:rPr lang="en-US" sz="1300" dirty="0" smtClean="0"/>
              <a:t>atter? </a:t>
            </a:r>
            <a:r>
              <a:rPr lang="en-US" sz="1300" i="1" dirty="0"/>
              <a:t>European Journal of </a:t>
            </a:r>
            <a:r>
              <a:rPr lang="en-US" sz="1300" i="1" dirty="0" smtClean="0"/>
              <a:t>Ageing</a:t>
            </a:r>
            <a:r>
              <a:rPr lang="en-US" sz="1300" dirty="0" smtClean="0"/>
              <a:t> </a:t>
            </a:r>
            <a:r>
              <a:rPr lang="en-US" sz="1300" dirty="0"/>
              <a:t>9</a:t>
            </a:r>
            <a:r>
              <a:rPr lang="en-US" sz="1300" dirty="0" smtClean="0"/>
              <a:t>, 39-50</a:t>
            </a:r>
            <a:r>
              <a:rPr lang="en-US" sz="1300" dirty="0"/>
              <a:t>.; </a:t>
            </a:r>
            <a:r>
              <a:rPr lang="en-US" sz="1300" dirty="0" err="1"/>
              <a:t>Tolkacheva</a:t>
            </a:r>
            <a:r>
              <a:rPr lang="en-US" sz="1300" dirty="0"/>
              <a:t>, N., M.B. van </a:t>
            </a:r>
            <a:r>
              <a:rPr lang="en-US" sz="1300" dirty="0" err="1" smtClean="0"/>
              <a:t>Groenou</a:t>
            </a:r>
            <a:r>
              <a:rPr lang="en-US" sz="1300" dirty="0" smtClean="0"/>
              <a:t>, &amp; </a:t>
            </a:r>
            <a:r>
              <a:rPr lang="en-US" sz="1300" dirty="0"/>
              <a:t>T. van </a:t>
            </a:r>
            <a:r>
              <a:rPr lang="en-US" sz="1300" dirty="0" smtClean="0"/>
              <a:t>Tilburg. 2014. Sibling Similarities </a:t>
            </a:r>
            <a:r>
              <a:rPr lang="en-US" sz="1300" dirty="0"/>
              <a:t>and </a:t>
            </a:r>
            <a:r>
              <a:rPr lang="en-US" sz="1300" dirty="0" smtClean="0"/>
              <a:t>Sharing </a:t>
            </a:r>
            <a:r>
              <a:rPr lang="en-US" sz="1300" dirty="0"/>
              <a:t>the </a:t>
            </a:r>
            <a:r>
              <a:rPr lang="en-US" sz="1300" dirty="0" smtClean="0"/>
              <a:t>Care </a:t>
            </a:r>
            <a:r>
              <a:rPr lang="en-US" sz="1300" dirty="0"/>
              <a:t>of </a:t>
            </a:r>
            <a:r>
              <a:rPr lang="en-US" sz="1300" dirty="0" smtClean="0"/>
              <a:t>Older Parents</a:t>
            </a:r>
            <a:r>
              <a:rPr lang="en-US" sz="1300" dirty="0"/>
              <a:t>.</a:t>
            </a:r>
            <a:r>
              <a:rPr lang="en-US" sz="1300" dirty="0" smtClean="0"/>
              <a:t> </a:t>
            </a:r>
            <a:r>
              <a:rPr lang="en-US" sz="1300" i="1" dirty="0"/>
              <a:t>Journal of Family </a:t>
            </a:r>
            <a:r>
              <a:rPr lang="en-US" sz="1300" i="1" dirty="0" smtClean="0"/>
              <a:t>Issues</a:t>
            </a:r>
            <a:r>
              <a:rPr lang="en-US" sz="1300" dirty="0" smtClean="0"/>
              <a:t> 35(3</a:t>
            </a:r>
            <a:r>
              <a:rPr lang="en-US" sz="1300" dirty="0"/>
              <a:t>), </a:t>
            </a:r>
            <a:r>
              <a:rPr lang="en-US" sz="1300" dirty="0" smtClean="0"/>
              <a:t>312-330</a:t>
            </a:r>
            <a:r>
              <a:rPr lang="en-US" sz="1300" dirty="0"/>
              <a:t>.; </a:t>
            </a:r>
            <a:r>
              <a:rPr lang="en-US" sz="1300" dirty="0" err="1"/>
              <a:t>Bott</a:t>
            </a:r>
            <a:r>
              <a:rPr lang="en-US" sz="1300" dirty="0"/>
              <a:t>, N.T., C.C. </a:t>
            </a:r>
            <a:r>
              <a:rPr lang="en-US" sz="1300" dirty="0" err="1"/>
              <a:t>Sheckter</a:t>
            </a:r>
            <a:r>
              <a:rPr lang="en-US" sz="1300" dirty="0" smtClean="0"/>
              <a:t>, &amp; </a:t>
            </a:r>
            <a:r>
              <a:rPr lang="en-US" sz="1300" dirty="0"/>
              <a:t>A.S. </a:t>
            </a:r>
            <a:r>
              <a:rPr lang="en-US" sz="1300" dirty="0" smtClean="0"/>
              <a:t>Milstein. 2017. Dementia </a:t>
            </a:r>
            <a:r>
              <a:rPr lang="en-US" sz="1300" dirty="0"/>
              <a:t>C</a:t>
            </a:r>
            <a:r>
              <a:rPr lang="en-US" sz="1300" dirty="0" smtClean="0"/>
              <a:t>are</a:t>
            </a:r>
            <a:r>
              <a:rPr lang="en-US" sz="1300" dirty="0"/>
              <a:t>, W</a:t>
            </a:r>
            <a:r>
              <a:rPr lang="en-US" sz="1300" dirty="0" smtClean="0"/>
              <a:t>omen’s </a:t>
            </a:r>
            <a:r>
              <a:rPr lang="en-US" sz="1300" dirty="0"/>
              <a:t>H</a:t>
            </a:r>
            <a:r>
              <a:rPr lang="en-US" sz="1300" dirty="0" smtClean="0"/>
              <a:t>ealth</a:t>
            </a:r>
            <a:r>
              <a:rPr lang="en-US" sz="1300" dirty="0"/>
              <a:t>, and </a:t>
            </a:r>
            <a:r>
              <a:rPr lang="en-US" sz="1300" dirty="0" smtClean="0"/>
              <a:t>Gender </a:t>
            </a:r>
            <a:r>
              <a:rPr lang="en-US" sz="1300" dirty="0"/>
              <a:t>E</a:t>
            </a:r>
            <a:r>
              <a:rPr lang="en-US" sz="1300" dirty="0" smtClean="0"/>
              <a:t>quity</a:t>
            </a:r>
            <a:r>
              <a:rPr lang="en-US" sz="1300" dirty="0"/>
              <a:t>: </a:t>
            </a:r>
            <a:r>
              <a:rPr lang="en-US" sz="1300" dirty="0" smtClean="0"/>
              <a:t>The </a:t>
            </a:r>
            <a:r>
              <a:rPr lang="en-US" sz="1300" dirty="0"/>
              <a:t>V</a:t>
            </a:r>
            <a:r>
              <a:rPr lang="en-US" sz="1300" dirty="0" smtClean="0"/>
              <a:t>alue </a:t>
            </a:r>
            <a:r>
              <a:rPr lang="en-US" sz="1300" dirty="0"/>
              <a:t>of </a:t>
            </a:r>
            <a:r>
              <a:rPr lang="en-US" sz="1300" dirty="0" smtClean="0"/>
              <a:t>Well-timed </a:t>
            </a:r>
            <a:r>
              <a:rPr lang="en-US" sz="1300" dirty="0"/>
              <a:t>C</a:t>
            </a:r>
            <a:r>
              <a:rPr lang="en-US" sz="1300" dirty="0" smtClean="0"/>
              <a:t>aregiver Support </a:t>
            </a:r>
            <a:r>
              <a:rPr lang="en-US" sz="1300" i="1" dirty="0" smtClean="0"/>
              <a:t>JAMA Neurol</a:t>
            </a:r>
            <a:r>
              <a:rPr lang="en-US" sz="1300" dirty="0" smtClean="0"/>
              <a:t>ogy 74(7), 757-578.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Slide </a:t>
            </a:r>
            <a:r>
              <a:rPr lang="en-US" sz="1300" b="1" dirty="0"/>
              <a:t>4</a:t>
            </a:r>
            <a:r>
              <a:rPr lang="en-US" sz="1300" dirty="0" smtClean="0"/>
              <a:t>: </a:t>
            </a:r>
            <a:r>
              <a:rPr lang="en-US" sz="1300" dirty="0" err="1"/>
              <a:t>Glauber</a:t>
            </a:r>
            <a:r>
              <a:rPr lang="en-US" sz="1300" dirty="0"/>
              <a:t>, R. 2019. The Wage Penalty for Parental Caregiving: Has It Declined Over Time? </a:t>
            </a:r>
            <a:r>
              <a:rPr lang="en-US" sz="1300" i="1" dirty="0"/>
              <a:t>Journal of Marriage and Family</a:t>
            </a:r>
            <a:r>
              <a:rPr lang="en-US" sz="1300" dirty="0"/>
              <a:t> 81(2): 415-433</a:t>
            </a:r>
            <a:r>
              <a:rPr lang="en-US" sz="1300" dirty="0" smtClean="0"/>
              <a:t>.; </a:t>
            </a:r>
            <a:r>
              <a:rPr lang="en-US" sz="1300" dirty="0" err="1"/>
              <a:t>Glauber</a:t>
            </a:r>
            <a:r>
              <a:rPr lang="en-US" sz="1300" dirty="0"/>
              <a:t>, R. 2017. Gender Differences in Spousal Care across the Later Life Course. </a:t>
            </a:r>
            <a:r>
              <a:rPr lang="en-US" sz="1300" i="1" dirty="0"/>
              <a:t>Research on Aging</a:t>
            </a:r>
            <a:r>
              <a:rPr lang="en-US" sz="1300" dirty="0"/>
              <a:t> 39(8), 934-959</a:t>
            </a:r>
            <a:r>
              <a:rPr lang="en-US" sz="13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Slide 5</a:t>
            </a:r>
            <a:r>
              <a:rPr lang="en-US" sz="1300" dirty="0"/>
              <a:t>: </a:t>
            </a:r>
            <a:r>
              <a:rPr lang="en-US" sz="1300" dirty="0" smtClean="0"/>
              <a:t>Schulz, R. &amp; P. Sherwood. 2008. </a:t>
            </a:r>
            <a:r>
              <a:rPr lang="en-US" sz="1300" dirty="0"/>
              <a:t>Physical and </a:t>
            </a:r>
            <a:r>
              <a:rPr lang="en-US" sz="1300" dirty="0" smtClean="0"/>
              <a:t>Mental Health </a:t>
            </a:r>
            <a:r>
              <a:rPr lang="en-US" sz="1300" dirty="0"/>
              <a:t>E</a:t>
            </a:r>
            <a:r>
              <a:rPr lang="en-US" sz="1300" dirty="0" smtClean="0"/>
              <a:t>ffects </a:t>
            </a:r>
            <a:r>
              <a:rPr lang="en-US" sz="1300" dirty="0"/>
              <a:t>of </a:t>
            </a:r>
            <a:r>
              <a:rPr lang="en-US" sz="1300" dirty="0" smtClean="0"/>
              <a:t>Family </a:t>
            </a:r>
            <a:r>
              <a:rPr lang="en-US" sz="1300" dirty="0"/>
              <a:t>C</a:t>
            </a:r>
            <a:r>
              <a:rPr lang="en-US" sz="1300" dirty="0" smtClean="0"/>
              <a:t>aregiving</a:t>
            </a:r>
            <a:r>
              <a:rPr lang="en-US" sz="1300" dirty="0"/>
              <a:t>. </a:t>
            </a:r>
            <a:r>
              <a:rPr lang="en-US" sz="1300" i="1" dirty="0"/>
              <a:t>The American Journal of </a:t>
            </a:r>
            <a:r>
              <a:rPr lang="en-US" sz="1300" i="1" dirty="0" smtClean="0"/>
              <a:t>Nursing</a:t>
            </a:r>
            <a:r>
              <a:rPr lang="en-US" sz="1300" dirty="0" smtClean="0"/>
              <a:t> </a:t>
            </a:r>
            <a:r>
              <a:rPr lang="en-US" sz="1300" dirty="0"/>
              <a:t>108(9 Suppl.), 23–27.; </a:t>
            </a:r>
            <a:r>
              <a:rPr lang="en-US" sz="1300" dirty="0" err="1" smtClean="0"/>
              <a:t>Pinquart</a:t>
            </a:r>
            <a:r>
              <a:rPr lang="en-US" sz="1300" dirty="0" smtClean="0"/>
              <a:t>, </a:t>
            </a:r>
            <a:r>
              <a:rPr lang="en-US" sz="1300" dirty="0"/>
              <a:t>M. </a:t>
            </a:r>
            <a:r>
              <a:rPr lang="en-US" sz="1300" dirty="0" smtClean="0"/>
              <a:t>&amp; S. </a:t>
            </a:r>
            <a:r>
              <a:rPr lang="en-US" sz="1300" dirty="0" err="1" smtClean="0"/>
              <a:t>Sörensen</a:t>
            </a:r>
            <a:r>
              <a:rPr lang="en-US" sz="1300" dirty="0" smtClean="0"/>
              <a:t>. 2003. </a:t>
            </a:r>
            <a:r>
              <a:rPr lang="en-US" sz="1300" dirty="0"/>
              <a:t>Differences between </a:t>
            </a:r>
            <a:r>
              <a:rPr lang="en-US" sz="1300" dirty="0" smtClean="0"/>
              <a:t>Caregivers </a:t>
            </a:r>
            <a:r>
              <a:rPr lang="en-US" sz="1300" dirty="0"/>
              <a:t>and </a:t>
            </a:r>
            <a:r>
              <a:rPr lang="en-US" sz="1300" dirty="0" err="1"/>
              <a:t>N</a:t>
            </a:r>
            <a:r>
              <a:rPr lang="en-US" sz="1300" dirty="0" err="1" smtClean="0"/>
              <a:t>oncaregivers</a:t>
            </a:r>
            <a:r>
              <a:rPr lang="en-US" sz="1300" dirty="0" smtClean="0"/>
              <a:t> </a:t>
            </a:r>
            <a:r>
              <a:rPr lang="en-US" sz="1300" dirty="0"/>
              <a:t>in </a:t>
            </a:r>
            <a:r>
              <a:rPr lang="en-US" sz="1300" dirty="0" smtClean="0"/>
              <a:t>Psychological </a:t>
            </a:r>
            <a:r>
              <a:rPr lang="en-US" sz="1300" dirty="0"/>
              <a:t>H</a:t>
            </a:r>
            <a:r>
              <a:rPr lang="en-US" sz="1300" dirty="0" smtClean="0"/>
              <a:t>ealth </a:t>
            </a:r>
            <a:r>
              <a:rPr lang="en-US" sz="1300" dirty="0"/>
              <a:t>and </a:t>
            </a:r>
            <a:r>
              <a:rPr lang="en-US" sz="1300" dirty="0" smtClean="0"/>
              <a:t>Physical </a:t>
            </a:r>
            <a:r>
              <a:rPr lang="en-US" sz="1300" dirty="0"/>
              <a:t>H</a:t>
            </a:r>
            <a:r>
              <a:rPr lang="en-US" sz="1300" dirty="0" smtClean="0"/>
              <a:t>ealth</a:t>
            </a:r>
            <a:r>
              <a:rPr lang="en-US" sz="1300" dirty="0"/>
              <a:t>: A </a:t>
            </a:r>
            <a:r>
              <a:rPr lang="en-US" sz="1300" dirty="0" smtClean="0"/>
              <a:t>Meta-analysis</a:t>
            </a:r>
            <a:r>
              <a:rPr lang="en-US" sz="1300" dirty="0"/>
              <a:t>. </a:t>
            </a:r>
            <a:r>
              <a:rPr lang="en-US" sz="1300" i="1" dirty="0"/>
              <a:t>Psychology and </a:t>
            </a:r>
            <a:r>
              <a:rPr lang="en-US" sz="1300" i="1" dirty="0" smtClean="0"/>
              <a:t>Aging</a:t>
            </a:r>
            <a:r>
              <a:rPr lang="en-US" sz="1300" dirty="0" smtClean="0"/>
              <a:t> </a:t>
            </a:r>
            <a:r>
              <a:rPr lang="en-US" sz="1300" dirty="0"/>
              <a:t>18, 250–267.; </a:t>
            </a:r>
            <a:r>
              <a:rPr lang="en-US" sz="1300" dirty="0" err="1"/>
              <a:t>Skaff</a:t>
            </a:r>
            <a:r>
              <a:rPr lang="en-US" sz="1300" dirty="0"/>
              <a:t>, M. M</a:t>
            </a:r>
            <a:r>
              <a:rPr lang="en-US" sz="1300" dirty="0" smtClean="0"/>
              <a:t>. </a:t>
            </a:r>
            <a:r>
              <a:rPr lang="en-US" sz="1300" dirty="0"/>
              <a:t>&amp; </a:t>
            </a:r>
            <a:r>
              <a:rPr lang="en-US" sz="1300" dirty="0" smtClean="0"/>
              <a:t>L. I. </a:t>
            </a:r>
            <a:r>
              <a:rPr lang="en-US" sz="1300" dirty="0" err="1" smtClean="0"/>
              <a:t>Pearlin</a:t>
            </a:r>
            <a:r>
              <a:rPr lang="en-US" sz="1300" dirty="0" smtClean="0"/>
              <a:t>. 1992. </a:t>
            </a:r>
            <a:r>
              <a:rPr lang="en-US" sz="1300" dirty="0"/>
              <a:t>Caregiving: Role </a:t>
            </a:r>
            <a:r>
              <a:rPr lang="en-US" sz="1300" dirty="0" smtClean="0"/>
              <a:t>Engulfment </a:t>
            </a:r>
            <a:r>
              <a:rPr lang="en-US" sz="1300" dirty="0"/>
              <a:t>and the </a:t>
            </a:r>
            <a:r>
              <a:rPr lang="en-US" sz="1300" dirty="0" smtClean="0"/>
              <a:t>Loss </a:t>
            </a:r>
            <a:r>
              <a:rPr lang="en-US" sz="1300" dirty="0"/>
              <a:t>of </a:t>
            </a:r>
            <a:r>
              <a:rPr lang="en-US" sz="1300" dirty="0" smtClean="0"/>
              <a:t>Self</a:t>
            </a:r>
            <a:r>
              <a:rPr lang="en-US" sz="1300" dirty="0"/>
              <a:t>. </a:t>
            </a:r>
            <a:r>
              <a:rPr lang="en-US" sz="1300" i="1" dirty="0"/>
              <a:t>The </a:t>
            </a:r>
            <a:r>
              <a:rPr lang="en-US" sz="1300" i="1" dirty="0" smtClean="0"/>
              <a:t>Gerontologist</a:t>
            </a:r>
            <a:r>
              <a:rPr lang="en-US" sz="1300" dirty="0" smtClean="0"/>
              <a:t> </a:t>
            </a:r>
            <a:r>
              <a:rPr lang="en-US" sz="1300" dirty="0"/>
              <a:t>32(5), 656-664.; </a:t>
            </a:r>
            <a:r>
              <a:rPr lang="en-US" sz="1300" dirty="0" err="1"/>
              <a:t>Pinquart</a:t>
            </a:r>
            <a:r>
              <a:rPr lang="en-US" sz="1300" dirty="0"/>
              <a:t>, </a:t>
            </a:r>
            <a:r>
              <a:rPr lang="en-US" sz="1300" dirty="0" smtClean="0"/>
              <a:t>M. &amp; S. </a:t>
            </a:r>
            <a:r>
              <a:rPr lang="en-US" sz="1300" dirty="0" err="1"/>
              <a:t>Sörensen</a:t>
            </a:r>
            <a:r>
              <a:rPr lang="en-US" sz="1300" dirty="0"/>
              <a:t>. 2006. </a:t>
            </a:r>
            <a:r>
              <a:rPr lang="en-US" sz="1300" dirty="0" smtClean="0"/>
              <a:t>Gender </a:t>
            </a:r>
            <a:r>
              <a:rPr lang="en-US" sz="1300" dirty="0"/>
              <a:t>Differences in Caregiver Stressors, Social Resources, and Health: An Updated Meta-Analysis</a:t>
            </a:r>
            <a:r>
              <a:rPr lang="en-US" sz="1300" dirty="0" smtClean="0"/>
              <a:t>. </a:t>
            </a:r>
            <a:r>
              <a:rPr lang="en-US" sz="1300" i="1" dirty="0"/>
              <a:t>The Journals of Gerontology Series </a:t>
            </a:r>
            <a:r>
              <a:rPr lang="en-US" sz="1300" i="1" dirty="0" smtClean="0"/>
              <a:t>B</a:t>
            </a:r>
            <a:r>
              <a:rPr lang="en-US" sz="1300" dirty="0" smtClean="0"/>
              <a:t> 61(1), P33-P45</a:t>
            </a:r>
            <a:r>
              <a:rPr lang="en-US" sz="1300" dirty="0"/>
              <a:t>.; Yee, J. L., &amp; </a:t>
            </a:r>
            <a:r>
              <a:rPr lang="en-US" sz="1300" dirty="0" smtClean="0"/>
              <a:t>R. Schulz. 2000. </a:t>
            </a:r>
            <a:r>
              <a:rPr lang="en-US" sz="1300" dirty="0"/>
              <a:t>Gender </a:t>
            </a:r>
            <a:r>
              <a:rPr lang="en-US" sz="1300" dirty="0" smtClean="0"/>
              <a:t>Differences </a:t>
            </a:r>
            <a:r>
              <a:rPr lang="en-US" sz="1300" dirty="0"/>
              <a:t>in </a:t>
            </a:r>
            <a:r>
              <a:rPr lang="en-US" sz="1300" dirty="0" smtClean="0"/>
              <a:t>Psychiatric </a:t>
            </a:r>
            <a:r>
              <a:rPr lang="en-US" sz="1300" dirty="0"/>
              <a:t>M</a:t>
            </a:r>
            <a:r>
              <a:rPr lang="en-US" sz="1300" dirty="0" smtClean="0"/>
              <a:t>orbidity </a:t>
            </a:r>
            <a:r>
              <a:rPr lang="en-US" sz="1300" dirty="0"/>
              <a:t>among </a:t>
            </a:r>
            <a:r>
              <a:rPr lang="en-US" sz="1300" dirty="0" smtClean="0"/>
              <a:t>Family </a:t>
            </a:r>
            <a:r>
              <a:rPr lang="en-US" sz="1300" dirty="0"/>
              <a:t>C</a:t>
            </a:r>
            <a:r>
              <a:rPr lang="en-US" sz="1300" dirty="0" smtClean="0"/>
              <a:t>aregivers</a:t>
            </a:r>
            <a:r>
              <a:rPr lang="en-US" sz="1300" dirty="0"/>
              <a:t>: A </a:t>
            </a:r>
            <a:r>
              <a:rPr lang="en-US" sz="1300" dirty="0" smtClean="0"/>
              <a:t>Review </a:t>
            </a:r>
            <a:r>
              <a:rPr lang="en-US" sz="1300" dirty="0"/>
              <a:t>and </a:t>
            </a:r>
            <a:r>
              <a:rPr lang="en-US" sz="1300" dirty="0" smtClean="0"/>
              <a:t>Analysis</a:t>
            </a:r>
            <a:r>
              <a:rPr lang="en-US" sz="1300" dirty="0"/>
              <a:t>. </a:t>
            </a:r>
            <a:r>
              <a:rPr lang="en-US" sz="1300" i="1" dirty="0"/>
              <a:t>The </a:t>
            </a:r>
            <a:r>
              <a:rPr lang="en-US" sz="1300" i="1" dirty="0" smtClean="0"/>
              <a:t>Gerontologist</a:t>
            </a:r>
            <a:r>
              <a:rPr lang="en-US" sz="1300" dirty="0" smtClean="0"/>
              <a:t> </a:t>
            </a:r>
            <a:r>
              <a:rPr lang="en-US" sz="1300" dirty="0"/>
              <a:t>40(2), 147-164.; Thomeer, M. B. </a:t>
            </a:r>
            <a:r>
              <a:rPr lang="en-US" sz="1300" dirty="0" smtClean="0"/>
              <a:t>2016. </a:t>
            </a:r>
            <a:r>
              <a:rPr lang="en-US" sz="1300" dirty="0"/>
              <a:t>Multiple </a:t>
            </a:r>
            <a:r>
              <a:rPr lang="en-US" sz="1300" dirty="0" smtClean="0"/>
              <a:t>Chronic Conditions</a:t>
            </a:r>
            <a:r>
              <a:rPr lang="en-US" sz="1300" dirty="0"/>
              <a:t>, Spouse’s </a:t>
            </a:r>
            <a:r>
              <a:rPr lang="en-US" sz="1300" dirty="0" smtClean="0"/>
              <a:t>Depressive Symptoms</a:t>
            </a:r>
            <a:r>
              <a:rPr lang="en-US" sz="1300" dirty="0"/>
              <a:t>, and </a:t>
            </a:r>
            <a:r>
              <a:rPr lang="en-US" sz="1300" dirty="0" smtClean="0"/>
              <a:t>Gender </a:t>
            </a:r>
            <a:r>
              <a:rPr lang="en-US" sz="1300" dirty="0"/>
              <a:t>within </a:t>
            </a:r>
            <a:r>
              <a:rPr lang="en-US" sz="1300" dirty="0" smtClean="0"/>
              <a:t>Marriage</a:t>
            </a:r>
            <a:r>
              <a:rPr lang="en-US" sz="1300" dirty="0"/>
              <a:t>. </a:t>
            </a:r>
            <a:r>
              <a:rPr lang="en-US" sz="1300" i="1" dirty="0"/>
              <a:t>Journal of </a:t>
            </a:r>
            <a:r>
              <a:rPr lang="en-US" sz="1300" i="1" dirty="0" smtClean="0"/>
              <a:t>Health </a:t>
            </a:r>
            <a:r>
              <a:rPr lang="en-US" sz="1300" i="1" dirty="0"/>
              <a:t>and </a:t>
            </a:r>
            <a:r>
              <a:rPr lang="en-US" sz="1300" i="1" dirty="0" smtClean="0"/>
              <a:t>Social Behavior</a:t>
            </a:r>
            <a:r>
              <a:rPr lang="en-US" sz="1300" dirty="0" smtClean="0"/>
              <a:t> </a:t>
            </a:r>
            <a:r>
              <a:rPr lang="en-US" sz="1300" dirty="0"/>
              <a:t>57(1), 59-76.</a:t>
            </a:r>
            <a:endParaRPr lang="en-US" sz="13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Slide 6</a:t>
            </a:r>
            <a:r>
              <a:rPr lang="en-US" sz="1300" dirty="0"/>
              <a:t>: Wakabayashi, C., &amp; </a:t>
            </a:r>
            <a:r>
              <a:rPr lang="en-US" sz="1300" dirty="0" smtClean="0"/>
              <a:t>K. M. Donato. 2006. </a:t>
            </a:r>
            <a:r>
              <a:rPr lang="en-US" sz="1300" dirty="0"/>
              <a:t>Does </a:t>
            </a:r>
            <a:r>
              <a:rPr lang="en-US" sz="1300" dirty="0" smtClean="0"/>
              <a:t>Caregiving </a:t>
            </a:r>
            <a:r>
              <a:rPr lang="en-US" sz="1300" dirty="0"/>
              <a:t>I</a:t>
            </a:r>
            <a:r>
              <a:rPr lang="en-US" sz="1300" dirty="0" smtClean="0"/>
              <a:t>ncrease </a:t>
            </a:r>
            <a:r>
              <a:rPr lang="en-US" sz="1300" dirty="0"/>
              <a:t>P</a:t>
            </a:r>
            <a:r>
              <a:rPr lang="en-US" sz="1300" dirty="0" smtClean="0"/>
              <a:t>overty </a:t>
            </a:r>
            <a:r>
              <a:rPr lang="en-US" sz="1300" dirty="0"/>
              <a:t>among </a:t>
            </a:r>
            <a:r>
              <a:rPr lang="en-US" sz="1300" dirty="0" smtClean="0"/>
              <a:t>Women </a:t>
            </a:r>
            <a:r>
              <a:rPr lang="en-US" sz="1300" dirty="0"/>
              <a:t>in </a:t>
            </a:r>
            <a:r>
              <a:rPr lang="en-US" sz="1300" dirty="0" smtClean="0"/>
              <a:t>Later </a:t>
            </a:r>
            <a:r>
              <a:rPr lang="en-US" sz="1300" dirty="0"/>
              <a:t>L</a:t>
            </a:r>
            <a:r>
              <a:rPr lang="en-US" sz="1300" dirty="0" smtClean="0"/>
              <a:t>ife</a:t>
            </a:r>
            <a:r>
              <a:rPr lang="en-US" sz="1300" dirty="0"/>
              <a:t>? Evidence from the Health and Retirement Survey. </a:t>
            </a:r>
            <a:r>
              <a:rPr lang="en-US" sz="1300" i="1" dirty="0"/>
              <a:t>Journal of Health and Social </a:t>
            </a:r>
            <a:r>
              <a:rPr lang="en-US" sz="1300" i="1" dirty="0" smtClean="0"/>
              <a:t>Behavior</a:t>
            </a:r>
            <a:r>
              <a:rPr lang="en-US" sz="1300" dirty="0" smtClean="0"/>
              <a:t> </a:t>
            </a:r>
            <a:r>
              <a:rPr lang="en-US" sz="1300" dirty="0"/>
              <a:t>47(3), 258-274.; Lee, Y., </a:t>
            </a:r>
            <a:r>
              <a:rPr lang="en-US" sz="1300" dirty="0" smtClean="0"/>
              <a:t>F. Tang, K. H. Kim, </a:t>
            </a:r>
            <a:r>
              <a:rPr lang="en-US" sz="1300" dirty="0"/>
              <a:t>&amp; </a:t>
            </a:r>
            <a:r>
              <a:rPr lang="en-US" sz="1300" dirty="0" smtClean="0"/>
              <a:t>S. M. Albert. 2014. </a:t>
            </a:r>
            <a:r>
              <a:rPr lang="en-US" sz="1300" dirty="0"/>
              <a:t>The </a:t>
            </a:r>
            <a:r>
              <a:rPr lang="en-US" sz="1300" dirty="0" smtClean="0"/>
              <a:t>Vicious </a:t>
            </a:r>
            <a:r>
              <a:rPr lang="en-US" sz="1300" dirty="0"/>
              <a:t>C</a:t>
            </a:r>
            <a:r>
              <a:rPr lang="en-US" sz="1300" dirty="0" smtClean="0"/>
              <a:t>ycle </a:t>
            </a:r>
            <a:r>
              <a:rPr lang="en-US" sz="1300" dirty="0"/>
              <a:t>of </a:t>
            </a:r>
            <a:r>
              <a:rPr lang="en-US" sz="1300" dirty="0" smtClean="0"/>
              <a:t>Parental </a:t>
            </a:r>
            <a:r>
              <a:rPr lang="en-US" sz="1300" dirty="0"/>
              <a:t>C</a:t>
            </a:r>
            <a:r>
              <a:rPr lang="en-US" sz="1300" dirty="0" smtClean="0"/>
              <a:t>aregiving </a:t>
            </a:r>
            <a:r>
              <a:rPr lang="en-US" sz="1300" dirty="0"/>
              <a:t>and </a:t>
            </a:r>
            <a:r>
              <a:rPr lang="en-US" sz="1300" dirty="0" smtClean="0"/>
              <a:t>Financial </a:t>
            </a:r>
            <a:r>
              <a:rPr lang="en-US" sz="1300" dirty="0"/>
              <a:t>W</a:t>
            </a:r>
            <a:r>
              <a:rPr lang="en-US" sz="1300" dirty="0" smtClean="0"/>
              <a:t>ell-being</a:t>
            </a:r>
            <a:r>
              <a:rPr lang="en-US" sz="1300" dirty="0"/>
              <a:t>: A </a:t>
            </a:r>
            <a:r>
              <a:rPr lang="en-US" sz="1300" dirty="0" smtClean="0"/>
              <a:t>Longitudinal </a:t>
            </a:r>
            <a:r>
              <a:rPr lang="en-US" sz="1300" dirty="0"/>
              <a:t>S</a:t>
            </a:r>
            <a:r>
              <a:rPr lang="en-US" sz="1300" dirty="0" smtClean="0"/>
              <a:t>tudy </a:t>
            </a:r>
            <a:r>
              <a:rPr lang="en-US" sz="1300" dirty="0"/>
              <a:t>of </a:t>
            </a:r>
            <a:r>
              <a:rPr lang="en-US" sz="1300" dirty="0" smtClean="0"/>
              <a:t>Women</a:t>
            </a:r>
            <a:r>
              <a:rPr lang="en-US" sz="1300" dirty="0"/>
              <a:t>. </a:t>
            </a:r>
            <a:r>
              <a:rPr lang="en-US" sz="1300" i="1" dirty="0"/>
              <a:t>Journals of Gerontology Series </a:t>
            </a:r>
            <a:r>
              <a:rPr lang="en-US" sz="1300" i="1" dirty="0" smtClean="0"/>
              <a:t>B</a:t>
            </a:r>
            <a:r>
              <a:rPr lang="en-US" sz="1300" dirty="0" smtClean="0"/>
              <a:t> </a:t>
            </a:r>
            <a:r>
              <a:rPr lang="en-US" sz="1300" dirty="0"/>
              <a:t>70(3), 425-431.; Wakabayashi, C</a:t>
            </a:r>
            <a:r>
              <a:rPr lang="en-US" sz="1300" dirty="0" smtClean="0"/>
              <a:t>. &amp; K. M. Donato. 2005. </a:t>
            </a:r>
            <a:r>
              <a:rPr lang="en-US" sz="1300" dirty="0"/>
              <a:t>The </a:t>
            </a:r>
            <a:r>
              <a:rPr lang="en-US" sz="1300" dirty="0" smtClean="0"/>
              <a:t>Consequences </a:t>
            </a:r>
            <a:r>
              <a:rPr lang="en-US" sz="1300" dirty="0"/>
              <a:t>of </a:t>
            </a:r>
            <a:r>
              <a:rPr lang="en-US" sz="1300" dirty="0" smtClean="0"/>
              <a:t>Caregiving</a:t>
            </a:r>
            <a:r>
              <a:rPr lang="en-US" sz="1300" dirty="0"/>
              <a:t>: Effects on </a:t>
            </a:r>
            <a:r>
              <a:rPr lang="en-US" sz="1300" dirty="0" smtClean="0"/>
              <a:t>Women’s </a:t>
            </a:r>
            <a:r>
              <a:rPr lang="en-US" sz="1300" dirty="0"/>
              <a:t>E</a:t>
            </a:r>
            <a:r>
              <a:rPr lang="en-US" sz="1300" dirty="0" smtClean="0"/>
              <a:t>mployment </a:t>
            </a:r>
            <a:r>
              <a:rPr lang="en-US" sz="1300" dirty="0"/>
              <a:t>and </a:t>
            </a:r>
            <a:r>
              <a:rPr lang="en-US" sz="1300" dirty="0" smtClean="0"/>
              <a:t>Earnings</a:t>
            </a:r>
            <a:r>
              <a:rPr lang="en-US" sz="1300" dirty="0"/>
              <a:t>. </a:t>
            </a:r>
            <a:r>
              <a:rPr lang="en-US" sz="1300" i="1" dirty="0"/>
              <a:t>Population Research and Policy </a:t>
            </a:r>
            <a:r>
              <a:rPr lang="en-US" sz="1300" i="1" dirty="0" smtClean="0"/>
              <a:t>Review</a:t>
            </a:r>
            <a:r>
              <a:rPr lang="en-US" sz="1300" dirty="0" smtClean="0"/>
              <a:t> </a:t>
            </a:r>
            <a:r>
              <a:rPr lang="en-US" sz="1300" dirty="0"/>
              <a:t>24(5), 467-488</a:t>
            </a:r>
            <a:r>
              <a:rPr lang="en-US" sz="1300" dirty="0" smtClean="0"/>
              <a:t>.; </a:t>
            </a:r>
            <a:r>
              <a:rPr lang="en-US" sz="1300" dirty="0" err="1" smtClean="0"/>
              <a:t>Glauber</a:t>
            </a:r>
            <a:r>
              <a:rPr lang="en-US" sz="1300" dirty="0" smtClean="0"/>
              <a:t> 2019 see Slide 4</a:t>
            </a:r>
            <a:r>
              <a:rPr lang="en-US" sz="1300" dirty="0"/>
              <a:t>.; Do, E. K</a:t>
            </a:r>
            <a:r>
              <a:rPr lang="en-US" sz="1300" dirty="0" smtClean="0"/>
              <a:t>., S. A. Cohen, &amp; M. J. Brown. 2014. </a:t>
            </a:r>
            <a:r>
              <a:rPr lang="en-US" sz="1300" dirty="0"/>
              <a:t>Socioeconomic and </a:t>
            </a:r>
            <a:r>
              <a:rPr lang="en-US" sz="1300" dirty="0" smtClean="0"/>
              <a:t>Demographic </a:t>
            </a:r>
            <a:r>
              <a:rPr lang="en-US" sz="1300" dirty="0"/>
              <a:t>F</a:t>
            </a:r>
            <a:r>
              <a:rPr lang="en-US" sz="1300" dirty="0" smtClean="0"/>
              <a:t>actors Modify </a:t>
            </a:r>
            <a:r>
              <a:rPr lang="en-US" sz="1300" dirty="0"/>
              <a:t>the </a:t>
            </a:r>
            <a:r>
              <a:rPr lang="en-US" sz="1300" dirty="0" smtClean="0"/>
              <a:t>Association </a:t>
            </a:r>
            <a:r>
              <a:rPr lang="en-US" sz="1300" dirty="0"/>
              <a:t>between </a:t>
            </a:r>
            <a:r>
              <a:rPr lang="en-US" sz="1300" dirty="0" smtClean="0"/>
              <a:t>Informal </a:t>
            </a:r>
            <a:r>
              <a:rPr lang="en-US" sz="1300" dirty="0"/>
              <a:t>C</a:t>
            </a:r>
            <a:r>
              <a:rPr lang="en-US" sz="1300" dirty="0" smtClean="0"/>
              <a:t>aregiving </a:t>
            </a:r>
            <a:r>
              <a:rPr lang="en-US" sz="1300" dirty="0"/>
              <a:t>and </a:t>
            </a:r>
            <a:r>
              <a:rPr lang="en-US" sz="1300" dirty="0" smtClean="0"/>
              <a:t>Health </a:t>
            </a:r>
            <a:r>
              <a:rPr lang="en-US" sz="1300" dirty="0"/>
              <a:t>in the Sandwich Generation. </a:t>
            </a:r>
            <a:r>
              <a:rPr lang="en-US" sz="1300" i="1" dirty="0"/>
              <a:t>BMC </a:t>
            </a:r>
            <a:r>
              <a:rPr lang="en-US" sz="1300" i="1" dirty="0" smtClean="0"/>
              <a:t>Public Health</a:t>
            </a:r>
            <a:r>
              <a:rPr lang="en-US" sz="1300" dirty="0"/>
              <a:t> 14(1), 362</a:t>
            </a:r>
            <a:r>
              <a:rPr lang="en-US" sz="13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/>
              <a:t>Slide 7: </a:t>
            </a:r>
            <a:r>
              <a:rPr lang="en-US" sz="1300" dirty="0" err="1"/>
              <a:t>Pinquart</a:t>
            </a:r>
            <a:r>
              <a:rPr lang="en-US" sz="1300" dirty="0"/>
              <a:t> and </a:t>
            </a:r>
            <a:r>
              <a:rPr lang="en-US" sz="1300" dirty="0" err="1"/>
              <a:t>Sörensen</a:t>
            </a:r>
            <a:r>
              <a:rPr lang="en-US" sz="1300" dirty="0"/>
              <a:t> 2006 see Slide 5; Umberson, </a:t>
            </a:r>
            <a:r>
              <a:rPr lang="en-US" sz="1300" dirty="0" smtClean="0"/>
              <a:t>D., M. B. </a:t>
            </a:r>
            <a:r>
              <a:rPr lang="en-US" sz="1300" dirty="0"/>
              <a:t>Thomeer, </a:t>
            </a:r>
            <a:r>
              <a:rPr lang="en-US" sz="1300" dirty="0" smtClean="0"/>
              <a:t>C. Reczek, &amp; R. </a:t>
            </a:r>
            <a:r>
              <a:rPr lang="en-US" sz="1300" dirty="0"/>
              <a:t>Donnelly. 2016. </a:t>
            </a:r>
            <a:r>
              <a:rPr lang="en-US" sz="1300" dirty="0" smtClean="0"/>
              <a:t>Physical </a:t>
            </a:r>
            <a:r>
              <a:rPr lang="en-US" sz="1300" dirty="0"/>
              <a:t>Illness in Gay, Lesbian, and Heterosexual Marriages: Gendered Dyadic Experiences</a:t>
            </a:r>
            <a:r>
              <a:rPr lang="en-US" sz="1300" dirty="0" smtClean="0"/>
              <a:t>. </a:t>
            </a:r>
            <a:r>
              <a:rPr lang="en-US" sz="1300" i="1" dirty="0"/>
              <a:t>Journal of Health and Social Behavior </a:t>
            </a:r>
            <a:r>
              <a:rPr lang="en-US" sz="1300" dirty="0"/>
              <a:t>57(4):517.; Thomeer, </a:t>
            </a:r>
            <a:r>
              <a:rPr lang="en-US" sz="1300" dirty="0" smtClean="0"/>
              <a:t>M. B., C. Reczek, &amp; D. </a:t>
            </a:r>
            <a:r>
              <a:rPr lang="en-US" sz="1300" dirty="0"/>
              <a:t>Umberson. 2015. </a:t>
            </a:r>
            <a:r>
              <a:rPr lang="en-US" sz="1300" dirty="0" smtClean="0"/>
              <a:t>Gendered </a:t>
            </a:r>
            <a:r>
              <a:rPr lang="en-US" sz="1300" dirty="0"/>
              <a:t>Emotion Work around Physical Health Problems in Mid-and Later-Life Marriages</a:t>
            </a:r>
            <a:r>
              <a:rPr lang="en-US" sz="1300" dirty="0" smtClean="0"/>
              <a:t>. </a:t>
            </a:r>
            <a:r>
              <a:rPr lang="en-US" sz="1300" i="1" dirty="0"/>
              <a:t>Journal of Aging Studies</a:t>
            </a:r>
            <a:r>
              <a:rPr lang="en-US" sz="1300" dirty="0"/>
              <a:t> 32:12-22</a:t>
            </a:r>
            <a:r>
              <a:rPr lang="en-US" sz="13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/>
              <a:t>Slide 9:</a:t>
            </a:r>
            <a:r>
              <a:rPr lang="en-US" sz="1300" dirty="0"/>
              <a:t> Thomeer et al. 2015 see Slide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/>
              <a:t>Slide 10</a:t>
            </a:r>
            <a:r>
              <a:rPr lang="en-US" sz="1300" dirty="0"/>
              <a:t>: Freedman, V.A., &amp; B. C. </a:t>
            </a:r>
            <a:r>
              <a:rPr lang="en-US" sz="1300" dirty="0" err="1"/>
              <a:t>Spillman</a:t>
            </a:r>
            <a:r>
              <a:rPr lang="en-US" sz="1300" dirty="0"/>
              <a:t>. 2016. Active Life Expectancy in the Older U.S. Population, 1982–2011: Differences between Blacks and Whites Persisted. Health Affairs 35(8) </a:t>
            </a:r>
            <a:r>
              <a:rPr lang="en-US" sz="1300" dirty="0" smtClean="0"/>
              <a:t>1351-1358</a:t>
            </a:r>
            <a:r>
              <a:rPr lang="en-US" sz="1300" dirty="0"/>
              <a:t>. Freedman, V. A., </a:t>
            </a:r>
            <a:r>
              <a:rPr lang="en-US" sz="1300" dirty="0" smtClean="0"/>
              <a:t>D.A. Wolf</a:t>
            </a:r>
            <a:r>
              <a:rPr lang="en-US" sz="1300" dirty="0"/>
              <a:t>, </a:t>
            </a:r>
            <a:r>
              <a:rPr lang="en-US" sz="1300" dirty="0" smtClean="0"/>
              <a:t>&amp; B. C.  </a:t>
            </a:r>
            <a:r>
              <a:rPr lang="en-US" sz="1300" dirty="0" err="1" smtClean="0"/>
              <a:t>Spillman</a:t>
            </a:r>
            <a:r>
              <a:rPr lang="en-US" sz="1300" dirty="0" smtClean="0"/>
              <a:t>. 2016. </a:t>
            </a:r>
            <a:r>
              <a:rPr lang="en-US" sz="1300" dirty="0"/>
              <a:t>Disability-free </a:t>
            </a:r>
            <a:r>
              <a:rPr lang="en-US" sz="1300" dirty="0" smtClean="0"/>
              <a:t>Life Expectancy </a:t>
            </a:r>
            <a:r>
              <a:rPr lang="en-US" sz="1300" dirty="0"/>
              <a:t>over 30 </a:t>
            </a:r>
            <a:r>
              <a:rPr lang="en-US" sz="1300" dirty="0" smtClean="0"/>
              <a:t>Years</a:t>
            </a:r>
            <a:r>
              <a:rPr lang="en-US" sz="1300" dirty="0"/>
              <a:t>: a </a:t>
            </a:r>
            <a:r>
              <a:rPr lang="en-US" sz="1300" dirty="0" smtClean="0"/>
              <a:t>Growing Female Disadvantage </a:t>
            </a:r>
            <a:r>
              <a:rPr lang="en-US" sz="1300" dirty="0"/>
              <a:t>in the US </a:t>
            </a:r>
            <a:r>
              <a:rPr lang="en-US" sz="1300" dirty="0" smtClean="0"/>
              <a:t>Population</a:t>
            </a:r>
            <a:r>
              <a:rPr lang="en-US" sz="1300" dirty="0"/>
              <a:t>. </a:t>
            </a:r>
            <a:r>
              <a:rPr lang="en-US" sz="1300" i="1" dirty="0"/>
              <a:t>American </a:t>
            </a:r>
            <a:r>
              <a:rPr lang="en-US" sz="1300" i="1" dirty="0" smtClean="0"/>
              <a:t>Journal </a:t>
            </a:r>
            <a:r>
              <a:rPr lang="en-US" sz="1300" i="1" dirty="0"/>
              <a:t>of </a:t>
            </a:r>
            <a:r>
              <a:rPr lang="en-US" sz="1300" i="1" dirty="0" smtClean="0"/>
              <a:t>Public Health</a:t>
            </a:r>
            <a:r>
              <a:rPr lang="en-US" sz="1300" dirty="0" smtClean="0"/>
              <a:t> </a:t>
            </a:r>
            <a:r>
              <a:rPr lang="en-US" sz="1300" dirty="0"/>
              <a:t>106(6), 1079-1085</a:t>
            </a:r>
            <a:r>
              <a:rPr lang="en-US" sz="13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Slide </a:t>
            </a:r>
            <a:r>
              <a:rPr lang="en-US" sz="1300" b="1" dirty="0"/>
              <a:t>11: </a:t>
            </a:r>
            <a:r>
              <a:rPr lang="en-US" sz="1300" dirty="0"/>
              <a:t>Thomeer, M.B., and K. O. Clark. 2018. Marital and Caregiving Dynamics among Older Adults with Health Issues. Presentation at </a:t>
            </a:r>
            <a:r>
              <a:rPr lang="en-US" sz="1300" dirty="0" err="1"/>
              <a:t>Gerontological</a:t>
            </a:r>
            <a:r>
              <a:rPr lang="en-US" sz="1300" dirty="0"/>
              <a:t> Society of America, Boston, </a:t>
            </a:r>
            <a:r>
              <a:rPr lang="en-US" sz="1300" dirty="0" smtClean="0"/>
              <a:t>MA.</a:t>
            </a: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/>
              <a:t>Slide 12</a:t>
            </a:r>
            <a:r>
              <a:rPr lang="en-US" sz="1300" dirty="0"/>
              <a:t>: </a:t>
            </a:r>
            <a:r>
              <a:rPr lang="en-US" sz="1300" dirty="0" err="1"/>
              <a:t>Spillman</a:t>
            </a:r>
            <a:r>
              <a:rPr lang="en-US" sz="1300" dirty="0"/>
              <a:t>, B.C., J. Wolff, V.A. Freedman, &amp; J.D. Kasper. 2014. Informal Caregiving for Older Americans: An Analysis of the 2011 National Study of Caregiving. Office of the Assistant Secretary for Planning and Evaluation, Office of Disability, Aging and Long-Term Care Policy: Washington, D.C. https://</a:t>
            </a:r>
            <a:r>
              <a:rPr lang="en-US" sz="1300" dirty="0" smtClean="0"/>
              <a:t>aspe.hhs.gov/report/informal-caregiving-older-americans-analysis-2011-national-study-caregiving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911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AA6ECA-7BC5-9749-A63A-8045ACD49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967155"/>
            <a:ext cx="6858000" cy="3532951"/>
          </a:xfrm>
        </p:spPr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Presented at </a:t>
            </a:r>
            <a:r>
              <a:rPr lang="en-US" cap="none" dirty="0"/>
              <a:t>t</a:t>
            </a:r>
            <a:r>
              <a:rPr lang="en-US" cap="none" dirty="0" smtClean="0"/>
              <a:t>he </a:t>
            </a:r>
            <a:br>
              <a:rPr lang="en-US" cap="none" dirty="0" smtClean="0"/>
            </a:br>
            <a:r>
              <a:rPr lang="en-US" cap="none" dirty="0" smtClean="0"/>
              <a:t>“Sex and Gender Differences in Aging” Meeting at the Research Centers Collaborative Network of the National Institute on Aging</a:t>
            </a:r>
            <a:br>
              <a:rPr lang="en-US" cap="none" dirty="0" smtClean="0"/>
            </a:br>
            <a:r>
              <a:rPr lang="en-US" sz="2200" cap="none" dirty="0"/>
              <a:t>June 7, 2019</a:t>
            </a:r>
            <a:r>
              <a:rPr lang="en-US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265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4A463-2EB5-5F4F-9314-6515F7A70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69" y="156781"/>
            <a:ext cx="9388453" cy="607148"/>
          </a:xfrm>
        </p:spPr>
        <p:txBody>
          <a:bodyPr/>
          <a:lstStyle/>
          <a:p>
            <a:r>
              <a:rPr lang="en-US" sz="2800" cap="none" dirty="0"/>
              <a:t>22.3% of US adults </a:t>
            </a:r>
            <a:r>
              <a:rPr lang="en-US" sz="2800" cap="none" dirty="0" smtClean="0"/>
              <a:t>reported </a:t>
            </a:r>
            <a:r>
              <a:rPr lang="en-US" sz="2800" cap="none" dirty="0"/>
              <a:t>providing care to friend/family member in past 30 days.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948774"/>
            <a:ext cx="9056077" cy="5806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2222" y="180703"/>
            <a:ext cx="2373125" cy="55930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B724A463-2EB5-5F4F-9314-6515F7A708FE}"/>
              </a:ext>
            </a:extLst>
          </p:cNvPr>
          <p:cNvSpPr txBox="1">
            <a:spLocks/>
          </p:cNvSpPr>
          <p:nvPr/>
        </p:nvSpPr>
        <p:spPr>
          <a:xfrm>
            <a:off x="8845062" y="948775"/>
            <a:ext cx="3346938" cy="5869378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400" cap="none" dirty="0"/>
              <a:t>One in four (25.4%) women are caregivers compared to one in five (18.9%) </a:t>
            </a:r>
            <a:r>
              <a:rPr lang="en-US" sz="2400" cap="none" dirty="0" smtClean="0"/>
              <a:t>men</a:t>
            </a:r>
            <a:r>
              <a:rPr lang="en-US" sz="1400" cap="none" dirty="0" smtClean="0"/>
              <a:t> (CDC 2019)</a:t>
            </a:r>
          </a:p>
          <a:p>
            <a:endParaRPr lang="en-US" sz="2400" cap="none" dirty="0"/>
          </a:p>
          <a:p>
            <a:r>
              <a:rPr lang="en-US" sz="2400" cap="none" dirty="0" smtClean="0"/>
              <a:t>Daughters typically provide more informal care than sons</a:t>
            </a:r>
            <a:r>
              <a:rPr lang="en-US" sz="2400" cap="none" dirty="0"/>
              <a:t> </a:t>
            </a:r>
            <a:r>
              <a:rPr lang="en-US" sz="1400" cap="none" dirty="0" smtClean="0"/>
              <a:t>(</a:t>
            </a:r>
            <a:r>
              <a:rPr lang="da-DK" sz="1400" cap="none" dirty="0"/>
              <a:t>Schmid et al</a:t>
            </a:r>
            <a:r>
              <a:rPr lang="da-DK" sz="1400" cap="none" dirty="0" smtClean="0"/>
              <a:t>. </a:t>
            </a:r>
            <a:r>
              <a:rPr lang="da-DK" sz="1400" cap="none" dirty="0"/>
              <a:t>2012; Tolkacheva et al</a:t>
            </a:r>
            <a:r>
              <a:rPr lang="da-DK" sz="1400" cap="none" dirty="0" smtClean="0"/>
              <a:t>. 2014)</a:t>
            </a:r>
            <a:endParaRPr lang="en-US" sz="1400" cap="none" dirty="0" smtClean="0"/>
          </a:p>
          <a:p>
            <a:endParaRPr lang="en-US" sz="2400" cap="none" dirty="0"/>
          </a:p>
          <a:p>
            <a:r>
              <a:rPr lang="en-US" sz="2400" cap="none" dirty="0" smtClean="0"/>
              <a:t>“</a:t>
            </a:r>
            <a:r>
              <a:rPr lang="en-US" sz="2400" i="1" cap="none" dirty="0" smtClean="0"/>
              <a:t>The </a:t>
            </a:r>
            <a:r>
              <a:rPr lang="en-US" sz="2400" i="1" cap="none" dirty="0"/>
              <a:t>best long-term care insurance is a conscientious </a:t>
            </a:r>
            <a:r>
              <a:rPr lang="en-US" sz="2400" i="1" cap="none" dirty="0" smtClean="0"/>
              <a:t>daughter</a:t>
            </a:r>
            <a:r>
              <a:rPr lang="en-US" sz="2400" cap="none" dirty="0" smtClean="0"/>
              <a:t>” </a:t>
            </a:r>
            <a:r>
              <a:rPr lang="en-US" sz="1400" cap="none" dirty="0" smtClean="0"/>
              <a:t>(</a:t>
            </a:r>
            <a:r>
              <a:rPr lang="en-US" sz="1400" cap="none" dirty="0" err="1" smtClean="0"/>
              <a:t>Bott</a:t>
            </a:r>
            <a:r>
              <a:rPr lang="en-US" sz="1400" cap="none" dirty="0" smtClean="0"/>
              <a:t> et al. 2017)</a:t>
            </a:r>
            <a:endParaRPr lang="en-US" sz="1400" cap="none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81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861" y="156781"/>
            <a:ext cx="11805139" cy="607148"/>
          </a:xfrm>
        </p:spPr>
        <p:txBody>
          <a:bodyPr/>
          <a:lstStyle/>
          <a:p>
            <a:r>
              <a:rPr lang="en-US" sz="3200" cap="none" dirty="0" smtClean="0"/>
              <a:t>In recent years, more </a:t>
            </a:r>
            <a:r>
              <a:rPr lang="en-US" sz="3200" cap="none" dirty="0"/>
              <a:t>gender equality in who provides care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44959"/>
              </p:ext>
            </p:extLst>
          </p:nvPr>
        </p:nvGraphicFramePr>
        <p:xfrm>
          <a:off x="386862" y="967154"/>
          <a:ext cx="11394829" cy="4967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5304692" y="5635732"/>
            <a:ext cx="1881554" cy="298938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Early Baby Boom Cohort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6861" y="5934670"/>
            <a:ext cx="1139482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Gender gaps </a:t>
            </a:r>
            <a:r>
              <a:rPr lang="en-US" sz="2700" dirty="0"/>
              <a:t>in </a:t>
            </a:r>
            <a:r>
              <a:rPr lang="en-US" sz="2700" dirty="0" smtClean="0"/>
              <a:t>parental care and spousal </a:t>
            </a:r>
            <a:r>
              <a:rPr lang="en-US" sz="2700" dirty="0"/>
              <a:t>care </a:t>
            </a:r>
            <a:r>
              <a:rPr lang="en-US" sz="2700" dirty="0" smtClean="0"/>
              <a:t>have narrowed in recent cohorts </a:t>
            </a:r>
            <a:r>
              <a:rPr lang="en-US" sz="1400" dirty="0"/>
              <a:t>(</a:t>
            </a:r>
            <a:r>
              <a:rPr lang="en-US" sz="1400" dirty="0" err="1"/>
              <a:t>Glauber</a:t>
            </a:r>
            <a:r>
              <a:rPr lang="en-US" sz="1400" dirty="0"/>
              <a:t> </a:t>
            </a:r>
            <a:r>
              <a:rPr lang="en-US" sz="1400" dirty="0" smtClean="0"/>
              <a:t>2017, 2019)				(HRS Original: 1931-1941; Early BB 1948-1953)</a:t>
            </a:r>
            <a:endParaRPr lang="en-US" sz="1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6218115" y="5661438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2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cap="none" dirty="0" smtClean="0"/>
              <a:t>Providing care comes with health consequences (but also some positive benefits)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9908"/>
            <a:ext cx="12191999" cy="583809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 smtClean="0"/>
              <a:t>Most caregiving studies show </a:t>
            </a:r>
            <a:r>
              <a:rPr lang="en-US" dirty="0"/>
              <a:t>that caregivers are more likely to experience depressive symptoms and have poorer physical health outcomes </a:t>
            </a:r>
            <a:r>
              <a:rPr lang="en-US" dirty="0" smtClean="0"/>
              <a:t>than </a:t>
            </a:r>
            <a:r>
              <a:rPr lang="en-US" dirty="0" err="1" smtClean="0"/>
              <a:t>noncaregivers</a:t>
            </a:r>
            <a:r>
              <a:rPr lang="en-US" sz="1400" dirty="0" smtClean="0"/>
              <a:t> (Schulz &amp; Sherwood 2008; </a:t>
            </a:r>
            <a:r>
              <a:rPr lang="en-US" sz="1400" dirty="0" err="1"/>
              <a:t>Pinquart</a:t>
            </a:r>
            <a:r>
              <a:rPr lang="en-US" sz="1400" dirty="0"/>
              <a:t> &amp; </a:t>
            </a:r>
            <a:r>
              <a:rPr lang="en-US" sz="1400" dirty="0" err="1"/>
              <a:t>Sörensen</a:t>
            </a:r>
            <a:r>
              <a:rPr lang="en-US" sz="1400" dirty="0"/>
              <a:t> </a:t>
            </a:r>
            <a:r>
              <a:rPr lang="en-US" sz="1400" dirty="0" smtClean="0"/>
              <a:t>2003)</a:t>
            </a:r>
          </a:p>
          <a:p>
            <a:r>
              <a:rPr lang="en-US" dirty="0" smtClean="0"/>
              <a:t>Role engulfment </a:t>
            </a:r>
            <a:r>
              <a:rPr lang="en-US" sz="1400" dirty="0" smtClean="0"/>
              <a:t>(</a:t>
            </a:r>
            <a:r>
              <a:rPr lang="en-US" sz="1400" dirty="0" err="1" smtClean="0"/>
              <a:t>Skaff</a:t>
            </a:r>
            <a:r>
              <a:rPr lang="en-US" sz="1400" dirty="0" smtClean="0"/>
              <a:t> and </a:t>
            </a:r>
            <a:r>
              <a:rPr lang="en-US" sz="1400" dirty="0" err="1" smtClean="0"/>
              <a:t>Pearlin</a:t>
            </a:r>
            <a:r>
              <a:rPr lang="en-US" sz="1400" dirty="0" smtClean="0"/>
              <a:t> 1992)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Caregiving </a:t>
            </a:r>
            <a:r>
              <a:rPr lang="en-US" i="1" dirty="0" smtClean="0"/>
              <a:t>(and even being married to someone with health issues) </a:t>
            </a:r>
            <a:r>
              <a:rPr lang="en-US" b="1" dirty="0" smtClean="0"/>
              <a:t>more </a:t>
            </a:r>
            <a:r>
              <a:rPr lang="en-US" b="1" dirty="0"/>
              <a:t>negatively affects the mental and physical health </a:t>
            </a:r>
            <a:r>
              <a:rPr lang="en-US" b="1" dirty="0" smtClean="0"/>
              <a:t>of </a:t>
            </a:r>
            <a:r>
              <a:rPr lang="en-US" b="1" dirty="0"/>
              <a:t>women compared to </a:t>
            </a:r>
            <a:r>
              <a:rPr lang="en-US" b="1" dirty="0" smtClean="0"/>
              <a:t>men </a:t>
            </a:r>
            <a:r>
              <a:rPr lang="en-US" sz="1400" dirty="0" smtClean="0"/>
              <a:t>(</a:t>
            </a:r>
            <a:r>
              <a:rPr lang="en-US" sz="1400" dirty="0" err="1" smtClean="0"/>
              <a:t>Pinquart</a:t>
            </a:r>
            <a:r>
              <a:rPr lang="en-US" sz="1400" dirty="0" smtClean="0"/>
              <a:t> &amp; </a:t>
            </a:r>
            <a:r>
              <a:rPr lang="en-US" sz="1400" dirty="0" err="1" smtClean="0"/>
              <a:t>Sörensen</a:t>
            </a:r>
            <a:r>
              <a:rPr lang="en-US" sz="1400" dirty="0" smtClean="0"/>
              <a:t> 2006; Yee &amp; Schulz 2000; Thomeer 2016)</a:t>
            </a:r>
          </a:p>
          <a:p>
            <a:pPr lvl="1"/>
            <a:r>
              <a:rPr lang="en-US" sz="2100" i="1" dirty="0" smtClean="0">
                <a:solidFill>
                  <a:srgbClr val="C00000"/>
                </a:solidFill>
              </a:rPr>
              <a:t>WHY?</a:t>
            </a:r>
            <a:endParaRPr lang="en-US" sz="2100" i="1" dirty="0">
              <a:solidFill>
                <a:srgbClr val="C00000"/>
              </a:solidFill>
            </a:endParaRPr>
          </a:p>
        </p:txBody>
      </p:sp>
      <p:pic>
        <p:nvPicPr>
          <p:cNvPr id="5" name="Picture 2" descr="&#10;Theoretical model of stress and health/illness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18" y="2493148"/>
            <a:ext cx="11980946" cy="2891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7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Gender differences in initial health and received support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700" y="1295400"/>
            <a:ext cx="6513131" cy="5562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400" dirty="0" smtClean="0"/>
              <a:t>Women provide care even when have health issues themselves; men less likely to do so</a:t>
            </a:r>
          </a:p>
          <a:p>
            <a:endParaRPr lang="en-US" sz="2400" dirty="0"/>
          </a:p>
          <a:p>
            <a:r>
              <a:rPr lang="en-US" sz="2400" dirty="0"/>
              <a:t>Women caregivers have more health issues than men </a:t>
            </a:r>
            <a:r>
              <a:rPr lang="en-US" sz="2400" dirty="0" smtClean="0"/>
              <a:t>caregivers</a:t>
            </a:r>
          </a:p>
          <a:p>
            <a:endParaRPr lang="en-US" sz="2400" dirty="0" smtClean="0"/>
          </a:p>
          <a:p>
            <a:r>
              <a:rPr lang="en-US" sz="2400" dirty="0" smtClean="0"/>
              <a:t>Men receive support from wives when they are caregivers </a:t>
            </a:r>
            <a:r>
              <a:rPr lang="en-US" sz="1400" dirty="0" smtClean="0"/>
              <a:t>(Thomeer et al. 2015)</a:t>
            </a:r>
          </a:p>
          <a:p>
            <a:pPr lvl="1"/>
            <a:r>
              <a:rPr lang="en-US" sz="2400" dirty="0" smtClean="0"/>
              <a:t>“I </a:t>
            </a:r>
            <a:r>
              <a:rPr lang="en-US" sz="2400" dirty="0"/>
              <a:t>knew he got weary and he needed a break. And he did take a vacation and went away for two weeks</a:t>
            </a:r>
            <a:r>
              <a:rPr lang="en-US" sz="2400" dirty="0" smtClean="0"/>
              <a:t>.” </a:t>
            </a:r>
            <a:r>
              <a:rPr lang="en-US" sz="2400" dirty="0"/>
              <a:t>(Gwen, age 52) </a:t>
            </a:r>
            <a:r>
              <a:rPr lang="en-US" sz="2400" dirty="0" smtClean="0"/>
              <a:t>`</a:t>
            </a:r>
            <a:endParaRPr lang="en-US" sz="2400" dirty="0"/>
          </a:p>
          <a:p>
            <a:endParaRPr lang="en-US" sz="2200" dirty="0" smtClean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65730056"/>
              </p:ext>
            </p:extLst>
          </p:nvPr>
        </p:nvGraphicFramePr>
        <p:xfrm>
          <a:off x="7086973" y="1909341"/>
          <a:ext cx="4712677" cy="486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157311" y="982894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Percentage of Married Adults with </a:t>
            </a:r>
            <a:r>
              <a:rPr lang="en-US" sz="1600" dirty="0" smtClean="0"/>
              <a:t>ADL/IADL Limitations Providing </a:t>
            </a:r>
            <a:r>
              <a:rPr lang="en-US" sz="1600" dirty="0"/>
              <a:t>Spousal </a:t>
            </a:r>
            <a:r>
              <a:rPr lang="en-US" sz="1600" dirty="0" smtClean="0"/>
              <a:t>Care, </a:t>
            </a:r>
            <a:r>
              <a:rPr lang="en-US" sz="1600" dirty="0"/>
              <a:t>by Age and Gender (HRS, 1998-2014)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0762157" y="4589583"/>
            <a:ext cx="967154" cy="26376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Men</a:t>
            </a:r>
            <a:endParaRPr lang="en-US" sz="11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61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19" y="156781"/>
            <a:ext cx="11662012" cy="607148"/>
          </a:xfrm>
        </p:spPr>
        <p:txBody>
          <a:bodyPr/>
          <a:lstStyle/>
          <a:p>
            <a:r>
              <a:rPr lang="en-US" cap="none" dirty="0" smtClean="0"/>
              <a:t>Gender differences in role conflict and in financial consequences of providing care</a:t>
            </a:r>
            <a:endParaRPr lang="en-US" cap="non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81777"/>
            <a:ext cx="6163380" cy="566928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492386" y="1010652"/>
            <a:ext cx="5472408" cy="58241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15504" indent="-215504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76B043"/>
              </a:buClr>
              <a:buFont typeface="Arial" charset="0"/>
              <a:buChar char="•"/>
              <a:tabLst/>
              <a:defRPr sz="21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61975" indent="-219075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8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00113" indent="-214313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5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246585" indent="-217885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35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593056" indent="-221456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35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Many women caregiving for parents are also caregivers for their own children/families (including as single mothers</a:t>
            </a:r>
            <a:r>
              <a:rPr lang="en-US" dirty="0" smtClean="0"/>
              <a:t>) and (increasingly) in paid workforce </a:t>
            </a:r>
            <a:r>
              <a:rPr lang="en-US" sz="1800" dirty="0"/>
              <a:t>(Do et al. 2014</a:t>
            </a:r>
            <a:r>
              <a:rPr lang="en-US" sz="1800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most women, </a:t>
            </a:r>
            <a:r>
              <a:rPr lang="en-US" dirty="0" smtClean="0"/>
              <a:t>caregiving leads </a:t>
            </a:r>
            <a:r>
              <a:rPr lang="en-US" dirty="0"/>
              <a:t>to </a:t>
            </a:r>
            <a:r>
              <a:rPr lang="en-US" dirty="0" smtClean="0"/>
              <a:t>substantial </a:t>
            </a:r>
            <a:r>
              <a:rPr lang="en-US" dirty="0"/>
              <a:t>reduction in </a:t>
            </a:r>
            <a:r>
              <a:rPr lang="en-US" dirty="0" smtClean="0"/>
              <a:t>weekly </a:t>
            </a:r>
            <a:r>
              <a:rPr lang="en-US" dirty="0"/>
              <a:t>hours worked and annual </a:t>
            </a:r>
            <a:r>
              <a:rPr lang="en-US" dirty="0" smtClean="0"/>
              <a:t>earnings </a:t>
            </a:r>
            <a:r>
              <a:rPr lang="en-US" sz="1400" dirty="0" smtClean="0"/>
              <a:t>(</a:t>
            </a:r>
            <a:r>
              <a:rPr lang="en-US" sz="1400" dirty="0"/>
              <a:t>Wakabayashi &amp; Donato </a:t>
            </a:r>
            <a:r>
              <a:rPr lang="en-US" sz="1400" dirty="0" smtClean="0"/>
              <a:t>2005)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/>
              <a:t>Caregiving for parents raises women’s poverty risks in later life </a:t>
            </a:r>
            <a:r>
              <a:rPr lang="en-US" sz="1000" dirty="0"/>
              <a:t>(Wakabayashi &amp; Donato 2006; Lee et al. 2015</a:t>
            </a:r>
            <a:r>
              <a:rPr lang="en-US" sz="1000" dirty="0" smtClean="0"/>
              <a:t>)</a:t>
            </a:r>
            <a:endParaRPr lang="en-US" sz="1400" dirty="0" smtClean="0"/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r>
              <a:rPr lang="en-US" dirty="0" smtClean="0"/>
              <a:t>But the impact of men’s caregiving for parents on wages is negligible </a:t>
            </a:r>
            <a:r>
              <a:rPr lang="en-US" sz="1400" dirty="0" smtClean="0"/>
              <a:t>(</a:t>
            </a:r>
            <a:r>
              <a:rPr lang="en-US" sz="1400" dirty="0" err="1" smtClean="0"/>
              <a:t>Glauber</a:t>
            </a:r>
            <a:r>
              <a:rPr lang="en-US" sz="1400" dirty="0" smtClean="0"/>
              <a:t> 2019)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5914" y="6569474"/>
            <a:ext cx="2792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(Wakabayashi &amp; Donato 2005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6190005" y="5936268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27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cap="none" dirty="0" smtClean="0"/>
              <a:t>Gender differences in types of care provided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8" y="1157468"/>
            <a:ext cx="11814597" cy="5509550"/>
          </a:xfrm>
        </p:spPr>
        <p:txBody>
          <a:bodyPr/>
          <a:lstStyle/>
          <a:p>
            <a:r>
              <a:rPr lang="en-US" sz="2400" dirty="0"/>
              <a:t>Women provide more emotional support and </a:t>
            </a:r>
            <a:r>
              <a:rPr lang="en-US" sz="2400" dirty="0" smtClean="0"/>
              <a:t>intensive care than men </a:t>
            </a:r>
            <a:r>
              <a:rPr lang="en-US" sz="1400" baseline="30000" dirty="0" smtClean="0"/>
              <a:t>(</a:t>
            </a:r>
            <a:r>
              <a:rPr lang="en-US" sz="1400" dirty="0" err="1" smtClean="0"/>
              <a:t>Pinquart</a:t>
            </a:r>
            <a:r>
              <a:rPr lang="en-US" sz="1400" dirty="0" smtClean="0"/>
              <a:t> </a:t>
            </a:r>
            <a:r>
              <a:rPr lang="en-US" sz="1400" dirty="0"/>
              <a:t>&amp; </a:t>
            </a:r>
            <a:r>
              <a:rPr lang="en-US" sz="1400" dirty="0" err="1"/>
              <a:t>Sörensen</a:t>
            </a:r>
            <a:r>
              <a:rPr lang="en-US" sz="1400" dirty="0"/>
              <a:t> </a:t>
            </a:r>
            <a:r>
              <a:rPr lang="en-US" sz="1400" dirty="0" smtClean="0"/>
              <a:t>2006; Umberson et al. 2016; Thomeer et al. 2015)</a:t>
            </a:r>
            <a:endParaRPr lang="en-US" dirty="0" smtClean="0"/>
          </a:p>
          <a:p>
            <a:r>
              <a:rPr lang="en-US" sz="2200" dirty="0" smtClean="0"/>
              <a:t>“Doing it </a:t>
            </a:r>
            <a:r>
              <a:rPr lang="en-US" sz="2200" u="sng" dirty="0" smtClean="0"/>
              <a:t>all</a:t>
            </a:r>
            <a:r>
              <a:rPr lang="en-US" sz="2200" dirty="0" smtClean="0"/>
              <a:t>” v. “Doing the best I can”</a:t>
            </a:r>
          </a:p>
          <a:p>
            <a:endParaRPr lang="en-US" sz="2200" dirty="0" smtClean="0"/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192763" y="2688490"/>
            <a:ext cx="5784447" cy="41695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15504" indent="-215504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76B043"/>
              </a:buClr>
              <a:buFont typeface="Arial" charset="0"/>
              <a:buChar char="•"/>
              <a:tabLst/>
              <a:defRPr sz="21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61975" indent="-219075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8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00113" indent="-214313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50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246585" indent="-217885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35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593056" indent="-221456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rgbClr val="76B043"/>
              </a:buClr>
              <a:buFont typeface="Arial" charset="0"/>
              <a:buChar char="•"/>
              <a:tabLst/>
              <a:defRPr sz="1350" b="0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Interviewer: Did you have home help aides that came in or nurses, physical therapy? </a:t>
            </a:r>
          </a:p>
          <a:p>
            <a:r>
              <a:rPr lang="en-US" sz="2400" dirty="0" smtClean="0"/>
              <a:t>Sara, age 72: No, because I did it. I mean why should they come when I can do it. </a:t>
            </a:r>
          </a:p>
          <a:p>
            <a:r>
              <a:rPr lang="en-US" sz="2400" dirty="0" smtClean="0"/>
              <a:t>Interviewer: Did you do the wound care?</a:t>
            </a:r>
          </a:p>
          <a:p>
            <a:r>
              <a:rPr lang="en-US" sz="2400" dirty="0" smtClean="0"/>
              <a:t>Sara: I just did the wound care. And even the doctor said that I did a good job. </a:t>
            </a:r>
          </a:p>
          <a:p>
            <a:r>
              <a:rPr lang="en-US" sz="2400" dirty="0" smtClean="0"/>
              <a:t>Marc, age 77: You're going to hurt your arm patting yourself on the back. </a:t>
            </a:r>
          </a:p>
          <a:p>
            <a:endParaRPr lang="en-US" dirty="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6198095" y="2296017"/>
            <a:ext cx="5784447" cy="4371001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76B043"/>
              </a:buClr>
              <a:buFont typeface="Arial"/>
              <a:buChar char="•"/>
              <a:defRPr sz="2100" b="0" i="0" kern="1200" baseline="0">
                <a:solidFill>
                  <a:schemeClr val="tx1"/>
                </a:solidFill>
                <a:latin typeface="+mn-lt"/>
                <a:ea typeface="Proxima Nova" charset="0"/>
                <a:cs typeface="Proxima Nova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76B043"/>
              </a:buClr>
              <a:buFont typeface="Arial"/>
              <a:buChar char="•"/>
              <a:defRPr sz="1800" b="0" i="0" kern="1200" baseline="0">
                <a:solidFill>
                  <a:schemeClr val="tx1"/>
                </a:solidFill>
                <a:latin typeface="+mn-lt"/>
                <a:ea typeface="Proxima Nova" charset="0"/>
                <a:cs typeface="Proxima Nov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76B043"/>
              </a:buClr>
              <a:buFont typeface="Arial"/>
              <a:buChar char="•"/>
              <a:defRPr sz="1500" b="0" i="0" kern="1200" baseline="0">
                <a:solidFill>
                  <a:schemeClr val="tx1"/>
                </a:solidFill>
                <a:latin typeface="+mn-lt"/>
                <a:ea typeface="Proxima Nova" charset="0"/>
                <a:cs typeface="Proxima Nov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76B043"/>
              </a:buClr>
              <a:buFont typeface="Arial"/>
              <a:buChar char="•"/>
              <a:defRPr sz="1350" b="0" i="0" kern="1200" baseline="0">
                <a:solidFill>
                  <a:schemeClr val="tx1"/>
                </a:solidFill>
                <a:latin typeface="+mn-lt"/>
                <a:ea typeface="Proxima Nova" charset="0"/>
                <a:cs typeface="Proxima Nov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76B043"/>
              </a:buClr>
              <a:buFont typeface="Arial"/>
              <a:buChar char="•"/>
              <a:defRPr sz="1350" b="0" i="0" kern="1200" baseline="0">
                <a:solidFill>
                  <a:schemeClr val="tx1"/>
                </a:solidFill>
                <a:latin typeface="+mn-lt"/>
                <a:ea typeface="Proxima Nova" charset="0"/>
                <a:cs typeface="Proxima Nov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/>
          </a:p>
          <a:p>
            <a:pPr marL="0" indent="0">
              <a:buFont typeface="Arial"/>
              <a:buNone/>
            </a:pPr>
            <a:r>
              <a:rPr lang="en-US" sz="2400" dirty="0" smtClean="0"/>
              <a:t>Lori, age 54: </a:t>
            </a:r>
            <a:r>
              <a:rPr lang="en-US" sz="2400" b="1" dirty="0" smtClean="0"/>
              <a:t>I know by the way he is breathing in the morning if he is going to wake up and have a good day or a bad day</a:t>
            </a:r>
            <a:r>
              <a:rPr lang="en-US" sz="2400" dirty="0" smtClean="0"/>
              <a:t>… He was in the hospital so we had medical people taking care of him, but I needed to be sort of a caregiving person… </a:t>
            </a:r>
            <a:r>
              <a:rPr lang="en-US" sz="2400" b="1" dirty="0" smtClean="0"/>
              <a:t>I worked hard to meet his needs and make sure that his nursing care was good, that he wasn’t in any pain</a:t>
            </a:r>
            <a:r>
              <a:rPr lang="en-US" sz="2400" dirty="0" smtClean="0"/>
              <a:t>.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2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cap="none" dirty="0" smtClean="0"/>
              <a:t>Key caveat: Gender-as-relational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018" y="1157468"/>
            <a:ext cx="11814597" cy="5509550"/>
          </a:xfrm>
        </p:spPr>
        <p:txBody>
          <a:bodyPr/>
          <a:lstStyle/>
          <a:p>
            <a:r>
              <a:rPr lang="en-US" sz="2600" dirty="0" smtClean="0"/>
              <a:t>Gender of self, gender of spouse, same-gender or different-gender context</a:t>
            </a:r>
          </a:p>
          <a:p>
            <a:endParaRPr lang="en-US" sz="2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62FD4D6B-94C4-D240-9256-00BCCD5186CD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92747" y="3446585"/>
          <a:ext cx="5759970" cy="2374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01034" y="5856511"/>
            <a:ext cx="6017350" cy="8490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000" dirty="0" smtClean="0">
                <a:solidFill>
                  <a:schemeClr val="tx1"/>
                </a:solidFill>
              </a:rPr>
              <a:t>Patient Report: Worrying/Trying Reduce Stress for Spouse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/>
          </p:nvPr>
        </p:nvGraphicFramePr>
        <p:xfrm>
          <a:off x="5662247" y="2936008"/>
          <a:ext cx="6342369" cy="2799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22831" y="2400144"/>
            <a:ext cx="587326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Illness most stressful for relationship for women married to men.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4222" y="2412788"/>
            <a:ext cx="587326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Women </a:t>
            </a:r>
            <a:r>
              <a:rPr lang="en-US" sz="2200" dirty="0" smtClean="0"/>
              <a:t>try to reduce stress for </a:t>
            </a:r>
            <a:r>
              <a:rPr lang="en-US" sz="2200" dirty="0"/>
              <a:t>spouse </a:t>
            </a:r>
          </a:p>
          <a:p>
            <a:r>
              <a:rPr lang="en-US" sz="2200" dirty="0" smtClean="0"/>
              <a:t>(even </a:t>
            </a:r>
            <a:r>
              <a:rPr lang="en-US" sz="2200" dirty="0"/>
              <a:t>when </a:t>
            </a:r>
            <a:r>
              <a:rPr lang="en-US" sz="2200" dirty="0" smtClean="0"/>
              <a:t>they have the health issue)</a:t>
            </a:r>
            <a:endParaRPr lang="en-US" sz="2200" dirty="0"/>
          </a:p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174650" y="5878388"/>
            <a:ext cx="6017350" cy="8490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000" dirty="0" smtClean="0">
                <a:solidFill>
                  <a:schemeClr val="tx1"/>
                </a:solidFill>
              </a:rPr>
              <a:t>Spouse report: Stress of illness for relationship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B242721F-7647-3245-BE77-91C6275C4C8A}"/>
              </a:ext>
            </a:extLst>
          </p:cNvPr>
          <p:cNvSpPr txBox="1">
            <a:spLocks/>
          </p:cNvSpPr>
          <p:nvPr/>
        </p:nvSpPr>
        <p:spPr>
          <a:xfrm>
            <a:off x="1987062" y="5953712"/>
            <a:ext cx="6858000" cy="1574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cap="all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100" b="0" cap="none" dirty="0" smtClean="0">
                <a:solidFill>
                  <a:schemeClr val="tx1"/>
                </a:solidFill>
              </a:rPr>
              <a:t>Mieke Beth Thomeer, “Sex and Gender Differences in Aging” June 6-7, 2019</a:t>
            </a:r>
            <a:endParaRPr lang="en-US" sz="1100" b="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46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AB - DS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32B94C6C-6366-2641-9AD8-CBE5767B2D2F}" vid="{CB647199-2DB7-8D45-B761-76FE38F473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50_uab_template-3--4-by-3</Template>
  <TotalTime>0</TotalTime>
  <Words>1775</Words>
  <Application>Microsoft Office PowerPoint</Application>
  <PresentationFormat>Widescreen</PresentationFormat>
  <Paragraphs>132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Proxima Nova</vt:lpstr>
      <vt:lpstr>Proxima Nova Semibold</vt:lpstr>
      <vt:lpstr>Rockwell</vt:lpstr>
      <vt:lpstr>UAB - DSM</vt:lpstr>
      <vt:lpstr>Gender Issues in Caregiver Health</vt:lpstr>
      <vt:lpstr>Presented at the  “Sex and Gender Differences in Aging” Meeting at the Research Centers Collaborative Network of the National Institute on Aging June 7, 2019 </vt:lpstr>
      <vt:lpstr>22.3% of US adults reported providing care to friend/family member in past 30 days.</vt:lpstr>
      <vt:lpstr>In recent years, more gender equality in who provides care</vt:lpstr>
      <vt:lpstr>Providing care comes with health consequences (but also some positive benefits)</vt:lpstr>
      <vt:lpstr>Gender differences in initial health and received support</vt:lpstr>
      <vt:lpstr>Gender differences in role conflict and in financial consequences of providing care</vt:lpstr>
      <vt:lpstr>Gender differences in types of care provided</vt:lpstr>
      <vt:lpstr>Key caveat: Gender-as-relational</vt:lpstr>
      <vt:lpstr>Future research: Intersectional perspective on caregiving, gender, and health</vt:lpstr>
      <vt:lpstr>Future research: Life course perspective on caregiving</vt:lpstr>
      <vt:lpstr>Future research: Data and methods needs</vt:lpstr>
      <vt:lpstr>Thank You!</vt:lpstr>
      <vt:lpstr>Citations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2019-06-17T14:43:42Z</dcterms:created>
  <dcterms:modified xsi:type="dcterms:W3CDTF">2019-07-12T15:48:51Z</dcterms:modified>
</cp:coreProperties>
</file>