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48" r:id="rId3"/>
    <p:sldId id="395" r:id="rId4"/>
    <p:sldId id="349" r:id="rId5"/>
    <p:sldId id="394" r:id="rId6"/>
    <p:sldId id="350" r:id="rId7"/>
    <p:sldId id="353" r:id="rId8"/>
    <p:sldId id="389" r:id="rId9"/>
    <p:sldId id="355" r:id="rId10"/>
    <p:sldId id="356" r:id="rId11"/>
    <p:sldId id="357" r:id="rId12"/>
    <p:sldId id="358" r:id="rId13"/>
    <p:sldId id="378" r:id="rId14"/>
    <p:sldId id="354" r:id="rId15"/>
    <p:sldId id="380" r:id="rId16"/>
    <p:sldId id="362" r:id="rId17"/>
    <p:sldId id="364" r:id="rId18"/>
    <p:sldId id="365" r:id="rId19"/>
    <p:sldId id="368" r:id="rId20"/>
    <p:sldId id="369" r:id="rId21"/>
    <p:sldId id="370" r:id="rId22"/>
    <p:sldId id="376" r:id="rId23"/>
    <p:sldId id="383" r:id="rId24"/>
    <p:sldId id="366" r:id="rId25"/>
    <p:sldId id="367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ADA"/>
    <a:srgbClr val="267ECA"/>
    <a:srgbClr val="009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/>
    <p:restoredTop sz="66188" autoAdjust="0"/>
  </p:normalViewPr>
  <p:slideViewPr>
    <p:cSldViewPr snapToGrid="0" snapToObjects="1">
      <p:cViewPr varScale="1">
        <p:scale>
          <a:sx n="78" d="100"/>
          <a:sy n="78" d="100"/>
        </p:scale>
        <p:origin x="1602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6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13C6-E9E2-A540-BD17-82A8537BEEF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959C-408D-FD4F-9A03-51128FBCA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F90D-A789-3D49-A8CE-AA79DACB4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81F85-8AC8-A542-BEE5-A95366CEE4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1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49D8-84D5-D642-BBE9-A9BB72DC21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4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F90D-A789-3D49-A8CE-AA79DACB4A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0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3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46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C959C-408D-FD4F-9A03-51128FBCAD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4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49D8-84D5-D642-BBE9-A9BB72DC2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2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49D8-84D5-D642-BBE9-A9BB72DC21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49D8-84D5-D642-BBE9-A9BB72DC21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C959C-408D-FD4F-9A03-51128FBCAD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3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959C-408D-FD4F-9A03-51128FBCA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3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4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4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2E45-B283-7546-BFC8-50B803BDF9B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B971-099C-7249-9A58-A9AEAC38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12" y="1440364"/>
            <a:ext cx="7673632" cy="134744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b="1" spc="-150" dirty="0">
                <a:latin typeface="Arial"/>
                <a:cs typeface="Arial"/>
              </a:rPr>
              <a:t>Mechanisms of Behavior Change for Healthy </a:t>
            </a:r>
            <a:r>
              <a:rPr lang="en-US" sz="3600" b="1" spc="-150" dirty="0" smtClean="0">
                <a:latin typeface="Arial"/>
                <a:cs typeface="Arial"/>
              </a:rPr>
              <a:t>Aging:</a:t>
            </a:r>
            <a:br>
              <a:rPr lang="en-US" sz="3600" b="1" spc="-150" dirty="0" smtClean="0">
                <a:latin typeface="Arial"/>
                <a:cs typeface="Arial"/>
              </a:rPr>
            </a:br>
            <a:r>
              <a:rPr lang="en-US" sz="2400" spc="-150" dirty="0">
                <a:latin typeface="Arial"/>
                <a:cs typeface="Arial"/>
              </a:rPr>
              <a:t/>
            </a:r>
            <a:br>
              <a:rPr lang="en-US" sz="2400" spc="-150" dirty="0">
                <a:latin typeface="Arial"/>
                <a:cs typeface="Arial"/>
              </a:rPr>
            </a:br>
            <a:r>
              <a:rPr lang="en-US" sz="2800" b="1" spc="-150" dirty="0" smtClean="0">
                <a:latin typeface="Arial"/>
                <a:cs typeface="Arial"/>
              </a:rPr>
              <a:t>The </a:t>
            </a:r>
            <a:r>
              <a:rPr lang="en-US" sz="2800" b="1" spc="-150" dirty="0">
                <a:latin typeface="Arial"/>
                <a:cs typeface="Arial"/>
              </a:rPr>
              <a:t>NIH Science of Behavior </a:t>
            </a:r>
            <a:r>
              <a:rPr lang="en-US" sz="2800" b="1" spc="-150" dirty="0" smtClean="0">
                <a:latin typeface="Arial"/>
                <a:cs typeface="Arial"/>
              </a:rPr>
              <a:t>Change Program</a:t>
            </a:r>
            <a:br>
              <a:rPr lang="en-US" sz="2800" b="1" spc="-150" dirty="0" smtClean="0">
                <a:latin typeface="Arial"/>
                <a:cs typeface="Arial"/>
              </a:rPr>
            </a:br>
            <a:endParaRPr lang="en-US" sz="2800" spc="-15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038" y="3424934"/>
            <a:ext cx="786037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Donald Edmondson, PhD, MPH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14" y="4587165"/>
            <a:ext cx="52892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latin typeface="Arial"/>
                <a:cs typeface="Arial"/>
              </a:rPr>
              <a:t>NIA’s Research Centers Collaborative Network (</a:t>
            </a:r>
            <a:r>
              <a:rPr lang="en-US" sz="1300" smtClean="0">
                <a:latin typeface="Arial"/>
                <a:cs typeface="Arial"/>
              </a:rPr>
              <a:t>RCCN) | </a:t>
            </a:r>
            <a:r>
              <a:rPr lang="en-US" sz="1300" dirty="0" smtClean="0">
                <a:latin typeface="Arial"/>
                <a:cs typeface="Arial"/>
              </a:rPr>
              <a:t>May 8, </a:t>
            </a:r>
            <a:r>
              <a:rPr lang="en-US" sz="1300" dirty="0">
                <a:latin typeface="Arial"/>
                <a:cs typeface="Arial"/>
              </a:rPr>
              <a:t>2019</a:t>
            </a:r>
            <a:endParaRPr lang="en-US" sz="1300" dirty="0"/>
          </a:p>
          <a:p>
            <a:endParaRPr lang="en-US" sz="1400" dirty="0"/>
          </a:p>
        </p:txBody>
      </p:sp>
      <p:pic>
        <p:nvPicPr>
          <p:cNvPr id="8" name="Picture 7" descr="RS2133_RS460_Columbia_CUIMC_H_B_RGB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9" y="3964448"/>
            <a:ext cx="3846356" cy="4807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762586" y="4544852"/>
            <a:ext cx="7504756" cy="0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3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7620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8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088" y="2784229"/>
            <a:ext cx="49882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/>
            <a:r>
              <a:rPr lang="en-US" sz="4320" b="1" spc="-135" dirty="0">
                <a:solidFill>
                  <a:prstClr val="black"/>
                </a:solidFill>
                <a:latin typeface="Arial"/>
                <a:cs typeface="Arial"/>
              </a:rPr>
              <a:t>A Common Method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088" y="3469385"/>
            <a:ext cx="65792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/>
            <a:r>
              <a:rPr lang="en-US" sz="2880" dirty="0">
                <a:solidFill>
                  <a:prstClr val="black"/>
                </a:solidFill>
                <a:latin typeface="Arial"/>
                <a:cs typeface="Arial"/>
              </a:rPr>
              <a:t>for understanding behavior 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54" y="1088102"/>
            <a:ext cx="3581243" cy="164599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03368" y="609958"/>
            <a:ext cx="0" cy="4520197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18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2129" y="1100738"/>
            <a:ext cx="6879822" cy="185502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>
                <a:latin typeface="Arial"/>
                <a:cs typeface="Arial"/>
              </a:rPr>
              <a:t>Experimental</a:t>
            </a:r>
            <a:br>
              <a:rPr lang="en-US" sz="4000" b="1" spc="-150" dirty="0">
                <a:latin typeface="Arial"/>
                <a:cs typeface="Arial"/>
              </a:rPr>
            </a:br>
            <a:r>
              <a:rPr lang="en-US" sz="4000" b="1" spc="-150" dirty="0">
                <a:latin typeface="Arial"/>
                <a:cs typeface="Arial"/>
              </a:rPr>
              <a:t>Medicine </a:t>
            </a:r>
            <a:br>
              <a:rPr lang="en-US" sz="4000" b="1" spc="-150" dirty="0">
                <a:latin typeface="Arial"/>
                <a:cs typeface="Arial"/>
              </a:rPr>
            </a:br>
            <a:r>
              <a:rPr lang="en-US" sz="4000" b="1" spc="-150" dirty="0">
                <a:latin typeface="Arial"/>
                <a:cs typeface="Arial"/>
              </a:rPr>
              <a:t>Approach</a:t>
            </a:r>
          </a:p>
        </p:txBody>
      </p:sp>
      <p:sp>
        <p:nvSpPr>
          <p:cNvPr id="7" name="Pentagon 6"/>
          <p:cNvSpPr/>
          <p:nvPr/>
        </p:nvSpPr>
        <p:spPr>
          <a:xfrm rot="10800000">
            <a:off x="5333844" y="3032729"/>
            <a:ext cx="3377728" cy="551653"/>
          </a:xfrm>
          <a:prstGeom prst="homePlat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0" y="2362697"/>
            <a:ext cx="5174528" cy="1407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828" y="3108265"/>
            <a:ext cx="2732266" cy="4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45440"/>
            <a:ext cx="8229600" cy="762000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>
                <a:latin typeface="Arial"/>
                <a:cs typeface="Arial"/>
              </a:rPr>
              <a:t>Mediation Model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600" y="914406"/>
            <a:ext cx="8432298" cy="4803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298905" y="3670079"/>
            <a:ext cx="1239907" cy="700809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63094" y="2248852"/>
            <a:ext cx="1557642" cy="1274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45967" y="2247985"/>
            <a:ext cx="1393658" cy="1271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74356" y="4189478"/>
            <a:ext cx="2951301" cy="229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4122" y="2894992"/>
            <a:ext cx="655508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Indirect Path (a)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8838" y="4201788"/>
            <a:ext cx="663519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Direct Effect (c’)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58836" y="3304379"/>
            <a:ext cx="772988" cy="3749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975" b="1" dirty="0">
                <a:solidFill>
                  <a:schemeClr val="tx1"/>
                </a:solidFill>
                <a:latin typeface="Garamond" panose="02020404030301010803" pitchFamily="18" charset="0"/>
              </a:rPr>
              <a:t>Covariates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79238" y="2465821"/>
            <a:ext cx="5205" cy="653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11029" y="3576933"/>
            <a:ext cx="1008666" cy="2975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5595" y="2944917"/>
            <a:ext cx="655508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Indirect Path (b)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55966" y="3679329"/>
            <a:ext cx="1239907" cy="700809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84C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sz="975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CFCF14B-3EA5-4CB0-B04E-D3F522216528}"/>
              </a:ext>
            </a:extLst>
          </p:cNvPr>
          <p:cNvSpPr/>
          <p:nvPr/>
        </p:nvSpPr>
        <p:spPr>
          <a:xfrm>
            <a:off x="3723867" y="1250507"/>
            <a:ext cx="1533461" cy="1045610"/>
          </a:xfrm>
          <a:prstGeom prst="ellipse">
            <a:avLst/>
          </a:prstGeom>
          <a:noFill/>
          <a:ln w="57150">
            <a:solidFill>
              <a:srgbClr val="009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DB8FDA-4A0D-47A1-B81D-55CCE0BA7409}"/>
              </a:ext>
            </a:extLst>
          </p:cNvPr>
          <p:cNvSpPr txBox="1"/>
          <p:nvPr/>
        </p:nvSpPr>
        <p:spPr>
          <a:xfrm>
            <a:off x="1648729" y="3872048"/>
            <a:ext cx="10543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/>
                <a:cs typeface="Arial"/>
              </a:rPr>
              <a:t>Intervention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A3AC62-6FDD-465E-B80B-40D62A26F608}"/>
              </a:ext>
            </a:extLst>
          </p:cNvPr>
          <p:cNvSpPr txBox="1"/>
          <p:nvPr/>
        </p:nvSpPr>
        <p:spPr>
          <a:xfrm>
            <a:off x="6409727" y="3872048"/>
            <a:ext cx="10543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24633D-1DB2-452E-B244-2E35B09C0747}"/>
              </a:ext>
            </a:extLst>
          </p:cNvPr>
          <p:cNvSpPr txBox="1"/>
          <p:nvPr/>
        </p:nvSpPr>
        <p:spPr>
          <a:xfrm>
            <a:off x="3911669" y="1471806"/>
            <a:ext cx="11993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DB8FDA-4A0D-47A1-B81D-55CCE0BA7409}"/>
              </a:ext>
            </a:extLst>
          </p:cNvPr>
          <p:cNvSpPr txBox="1"/>
          <p:nvPr/>
        </p:nvSpPr>
        <p:spPr>
          <a:xfrm>
            <a:off x="3957253" y="1625694"/>
            <a:ext cx="10543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"/>
                <a:cs typeface="Arial"/>
              </a:rPr>
              <a:t>Mechanism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DB8FDA-4A0D-47A1-B81D-55CCE0BA7409}"/>
              </a:ext>
            </a:extLst>
          </p:cNvPr>
          <p:cNvSpPr txBox="1"/>
          <p:nvPr/>
        </p:nvSpPr>
        <p:spPr>
          <a:xfrm>
            <a:off x="6409727" y="3897090"/>
            <a:ext cx="10543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rial"/>
                <a:cs typeface="Arial"/>
              </a:rPr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40616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3749939" y="1078488"/>
            <a:ext cx="5061118" cy="36094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400" dirty="0">
                <a:solidFill>
                  <a:srgbClr val="43BCF1"/>
                </a:solidFill>
                <a:latin typeface="Arial"/>
                <a:cs typeface="Arial"/>
              </a:rPr>
              <a:t>Unite</a:t>
            </a:r>
            <a:r>
              <a:rPr lang="en-US" sz="2400" dirty="0">
                <a:latin typeface="Arial"/>
                <a:cs typeface="Arial"/>
              </a:rPr>
              <a:t> basic and applied researchers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Focus on </a:t>
            </a:r>
            <a:r>
              <a:rPr lang="en-US" sz="2400" dirty="0">
                <a:solidFill>
                  <a:srgbClr val="43BCF1"/>
                </a:solidFill>
                <a:latin typeface="Arial"/>
                <a:cs typeface="Arial"/>
              </a:rPr>
              <a:t>mechanisms</a:t>
            </a:r>
            <a:r>
              <a:rPr lang="en-US" sz="2400" dirty="0">
                <a:latin typeface="Arial"/>
                <a:cs typeface="Arial"/>
              </a:rPr>
              <a:t> of change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Develop and apply a common scientific </a:t>
            </a:r>
            <a:r>
              <a:rPr lang="en-US" sz="2400" dirty="0">
                <a:solidFill>
                  <a:srgbClr val="43BCF1"/>
                </a:solidFill>
                <a:latin typeface="Arial"/>
                <a:cs typeface="Arial"/>
              </a:rPr>
              <a:t>method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Optimize </a:t>
            </a:r>
            <a:r>
              <a:rPr lang="en-US" sz="2400" dirty="0">
                <a:solidFill>
                  <a:srgbClr val="43BCF1"/>
                </a:solidFill>
                <a:latin typeface="Arial"/>
                <a:cs typeface="Arial"/>
              </a:rPr>
              <a:t>interventions</a:t>
            </a:r>
            <a:r>
              <a:rPr lang="en-US" sz="2400" dirty="0">
                <a:latin typeface="Arial"/>
                <a:cs typeface="Arial"/>
              </a:rPr>
              <a:t> to promote effectiveness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60656" y="2469475"/>
            <a:ext cx="3172586" cy="66519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b="1" spc="-150" dirty="0" smtClean="0">
                <a:solidFill>
                  <a:srgbClr val="000000"/>
                </a:solidFill>
                <a:latin typeface="Arial"/>
                <a:cs typeface="Arial"/>
              </a:rPr>
              <a:t>Keys to progress</a:t>
            </a:r>
            <a:endParaRPr lang="en-US" spc="-1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533242" y="652190"/>
            <a:ext cx="0" cy="4273846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8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45440"/>
            <a:ext cx="8229600" cy="762000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>
                <a:latin typeface="Arial"/>
                <a:cs typeface="Arial"/>
              </a:rPr>
              <a:t>SOBC Research Network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8600" y="914406"/>
            <a:ext cx="8432298" cy="4803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Screen Shot 2019-02-26 at 2.3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" y="1359350"/>
            <a:ext cx="8703535" cy="34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0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45440"/>
            <a:ext cx="8229600" cy="762000"/>
          </a:xfrm>
        </p:spPr>
        <p:txBody>
          <a:bodyPr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200" b="1" spc="-150" dirty="0" smtClean="0">
                <a:latin typeface="Arial"/>
                <a:cs typeface="Arial"/>
              </a:rPr>
              <a:t>Initial Domains</a:t>
            </a:r>
            <a:endParaRPr lang="en-US" sz="3200" b="1" spc="-150" dirty="0">
              <a:latin typeface="Arial"/>
              <a:cs typeface="Arial"/>
            </a:endParaRPr>
          </a:p>
        </p:txBody>
      </p:sp>
      <p:pic>
        <p:nvPicPr>
          <p:cNvPr id="3" name="Picture 2" descr="Screen Shot 2017-05-15 at 11.08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9" y="1668910"/>
            <a:ext cx="8093202" cy="2960793"/>
          </a:xfrm>
          <a:prstGeom prst="rect">
            <a:avLst/>
          </a:prstGeom>
          <a:solidFill>
            <a:srgbClr val="2594D8"/>
          </a:solidFill>
        </p:spPr>
      </p:pic>
      <p:cxnSp>
        <p:nvCxnSpPr>
          <p:cNvPr id="5" name="Straight Connector 4"/>
          <p:cNvCxnSpPr/>
          <p:nvPr/>
        </p:nvCxnSpPr>
        <p:spPr>
          <a:xfrm flipH="1">
            <a:off x="228600" y="914406"/>
            <a:ext cx="8432298" cy="4803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3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862" y="1572138"/>
            <a:ext cx="7027447" cy="217768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5400" b="1" spc="-150" dirty="0">
                <a:latin typeface="Arial"/>
                <a:cs typeface="Arial"/>
              </a:rPr>
              <a:t>Developing resources for behavior change scientists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03758" y="609944"/>
            <a:ext cx="0" cy="4520197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8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1896" y="1308432"/>
            <a:ext cx="5248111" cy="3068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Developing a </a:t>
            </a:r>
            <a:r>
              <a:rPr lang="en-US" sz="2400" dirty="0">
                <a:solidFill>
                  <a:srgbClr val="00B0F0"/>
                </a:solidFill>
                <a:latin typeface="Arial"/>
                <a:cs typeface="Arial"/>
              </a:rPr>
              <a:t>repository </a:t>
            </a:r>
            <a:r>
              <a:rPr lang="en-US" sz="2400" dirty="0">
                <a:latin typeface="Arial"/>
                <a:cs typeface="Arial"/>
              </a:rPr>
              <a:t>of measures assessed using the SOBC method </a:t>
            </a:r>
            <a:endParaRPr lang="en-US" sz="2400" dirty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Documents progress through steps of the method</a:t>
            </a:r>
          </a:p>
          <a:p>
            <a:r>
              <a:rPr lang="en-US" sz="2000" dirty="0">
                <a:latin typeface="Arial"/>
                <a:cs typeface="Arial"/>
              </a:rPr>
              <a:t>Open Science Framework (OSF) documentation</a:t>
            </a:r>
          </a:p>
          <a:p>
            <a:r>
              <a:rPr lang="en-US" sz="2000" dirty="0">
                <a:latin typeface="Arial"/>
                <a:cs typeface="Arial"/>
              </a:rPr>
              <a:t>113 measures</a:t>
            </a:r>
            <a:r>
              <a:rPr lang="is-IS" sz="2000" dirty="0">
                <a:latin typeface="Arial"/>
                <a:cs typeface="Arial"/>
              </a:rPr>
              <a:t>…and more to come!</a:t>
            </a:r>
            <a:endParaRPr lang="en-US" sz="2000" dirty="0">
              <a:latin typeface="Arial"/>
              <a:cs typeface="Arial"/>
            </a:endParaRPr>
          </a:p>
          <a:p>
            <a:pPr marL="0" lvl="1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en-US" sz="2400" dirty="0">
                <a:solidFill>
                  <a:srgbClr val="00B0F0"/>
                </a:solidFill>
                <a:latin typeface="Arial"/>
                <a:cs typeface="Arial"/>
              </a:rPr>
              <a:t>Resource </a:t>
            </a:r>
            <a:r>
              <a:rPr lang="en-US" sz="2400" dirty="0">
                <a:latin typeface="Arial"/>
                <a:cs typeface="Arial"/>
              </a:rPr>
              <a:t>for the scientific community</a:t>
            </a:r>
            <a:endParaRPr lang="en-US" sz="2000" dirty="0">
              <a:solidFill>
                <a:srgbClr val="286FB7"/>
              </a:solidFill>
              <a:latin typeface="Avenir Next Cyr W04 Demi" panose="020B0703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venir Next Cyr W04 Demi" panose="020B0703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42878" y="1895181"/>
            <a:ext cx="2989571" cy="185502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>
                <a:latin typeface="Arial"/>
                <a:cs typeface="Arial"/>
              </a:rPr>
              <a:t>Measures Repository</a:t>
            </a:r>
            <a:endParaRPr lang="en-US" b="1" spc="-1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85811" y="609943"/>
            <a:ext cx="0" cy="4520197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94558" y="5354324"/>
            <a:ext cx="544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www.scienceofbehaviorchange.org/</a:t>
            </a:r>
            <a:r>
              <a:rPr lang="en-US" sz="1400" dirty="0">
                <a:solidFill>
                  <a:srgbClr val="29AADA"/>
                </a:solidFill>
                <a:latin typeface="Arial"/>
                <a:cs typeface="Arial"/>
              </a:rPr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293697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04980" y="1670538"/>
            <a:ext cx="8588503" cy="377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35458" y="1039092"/>
            <a:ext cx="8558022" cy="428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56" y="190000"/>
            <a:ext cx="5969252" cy="53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329" y="686536"/>
            <a:ext cx="3371985" cy="1900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atin typeface="Arial"/>
                <a:cs typeface="Arial"/>
              </a:rPr>
              <a:t>Chronic diseases undermine healthy aging</a:t>
            </a:r>
            <a:endParaRPr lang="en-US" sz="4000" b="1" spc="-15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45015" y="686536"/>
            <a:ext cx="22268" cy="4291214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329" y="2830051"/>
            <a:ext cx="3016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7 </a:t>
            </a:r>
            <a:r>
              <a:rPr lang="en-US" sz="1400" dirty="0">
                <a:latin typeface="Arial"/>
                <a:cs typeface="Arial"/>
              </a:rPr>
              <a:t>out of 10 deaths in the U.S</a:t>
            </a:r>
            <a:r>
              <a:rPr lang="en-US" sz="1400" dirty="0" smtClean="0">
                <a:latin typeface="Arial"/>
                <a:cs typeface="Arial"/>
              </a:rPr>
              <a:t>.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85% of U.S. health </a:t>
            </a:r>
            <a:r>
              <a:rPr lang="en-US" sz="1400" dirty="0" smtClean="0">
                <a:latin typeface="Arial"/>
                <a:cs typeface="Arial"/>
              </a:rPr>
              <a:t>costs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Primary cause of years lived with a disability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Many </a:t>
            </a:r>
            <a:r>
              <a:rPr lang="en-US" sz="1400" dirty="0" smtClean="0">
                <a:latin typeface="Arial"/>
                <a:cs typeface="Arial"/>
              </a:rPr>
              <a:t>are preventable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8030" y="5100725"/>
            <a:ext cx="6385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OECD Health Statistics, 2017. http://</a:t>
            </a:r>
            <a:r>
              <a:rPr lang="en-US" sz="1000" dirty="0" err="1">
                <a:latin typeface="Arial"/>
                <a:cs typeface="Arial"/>
              </a:rPr>
              <a:t>www.oecd.org</a:t>
            </a:r>
            <a:r>
              <a:rPr lang="en-US" sz="1000" dirty="0">
                <a:latin typeface="Arial"/>
                <a:cs typeface="Arial"/>
              </a:rPr>
              <a:t>/</a:t>
            </a:r>
            <a:r>
              <a:rPr lang="en-US" sz="1000" dirty="0" err="1">
                <a:latin typeface="Arial"/>
                <a:cs typeface="Arial"/>
              </a:rPr>
              <a:t>els</a:t>
            </a:r>
            <a:r>
              <a:rPr lang="en-US" sz="1000" dirty="0">
                <a:latin typeface="Arial"/>
                <a:cs typeface="Arial"/>
              </a:rPr>
              <a:t>/health-systems/health-</a:t>
            </a:r>
            <a:r>
              <a:rPr lang="en-US" sz="1000" dirty="0" err="1">
                <a:latin typeface="Arial"/>
                <a:cs typeface="Arial"/>
              </a:rPr>
              <a:t>data.htm</a:t>
            </a:r>
            <a:r>
              <a:rPr lang="en-US" sz="1000" dirty="0">
                <a:latin typeface="Arial"/>
                <a:cs typeface="Arial"/>
              </a:rPr>
              <a:t>. Accessed April, 2018.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64315" y="3258813"/>
            <a:ext cx="1644175" cy="32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rgbClr val="329BDA"/>
                </a:solidFill>
                <a:latin typeface="Arial"/>
                <a:cs typeface="Arial"/>
              </a:rPr>
              <a:t>Per capita 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50" y="-65677"/>
            <a:ext cx="49349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04980" y="1670538"/>
            <a:ext cx="8588503" cy="377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endParaRPr lang="en-US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4978" y="1397394"/>
            <a:ext cx="8558022" cy="405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26" y="370002"/>
            <a:ext cx="6114726" cy="5079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" y="2730002"/>
            <a:ext cx="8904321" cy="1456797"/>
          </a:xfrm>
          <a:prstGeom prst="rect">
            <a:avLst/>
          </a:prstGeom>
          <a:effectLst>
            <a:outerShdw blurRad="454025" dist="139700" dir="2700000" algn="t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92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4977" y="1439335"/>
            <a:ext cx="8786623" cy="401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b="1" dirty="0">
              <a:latin typeface="Arial"/>
              <a:cs typeface="Arial"/>
            </a:endParaRPr>
          </a:p>
          <a:p>
            <a:pPr algn="l"/>
            <a:endParaRPr lang="en-US" sz="2200" b="1" dirty="0">
              <a:latin typeface="Arial"/>
              <a:cs typeface="Arial"/>
            </a:endParaRPr>
          </a:p>
          <a:p>
            <a:pPr algn="l"/>
            <a:endParaRPr lang="en-US" dirty="0"/>
          </a:p>
          <a:p>
            <a:pPr algn="l"/>
            <a:endParaRPr lang="en-US" b="1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73400" y="2110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spc="-150" dirty="0">
                <a:latin typeface="Arial"/>
                <a:cs typeface="Arial"/>
              </a:rPr>
              <a:t>Access the Measures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2" y="1050002"/>
            <a:ext cx="7052717" cy="439937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19" y="2502311"/>
            <a:ext cx="1024128" cy="4572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19" y="3623919"/>
            <a:ext cx="1024128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06" y="4677269"/>
            <a:ext cx="1019754" cy="457200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19" y="1369333"/>
            <a:ext cx="102412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2680" y="1470529"/>
            <a:ext cx="5135468" cy="2556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venir 65 Medium"/>
            </a:endParaRPr>
          </a:p>
          <a:p>
            <a:pPr marL="0" indent="0">
              <a:buNone/>
            </a:pPr>
            <a:endParaRPr lang="en-US" sz="2400" dirty="0">
              <a:solidFill>
                <a:srgbClr val="286FB7"/>
              </a:solidFill>
              <a:latin typeface="Avenir Next Cyr W04 Demi" panose="020B0703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Cyr W04 Demi" panose="020B0703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10933" y="1982546"/>
            <a:ext cx="3021749" cy="154585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>
                <a:solidFill>
                  <a:srgbClr val="000000"/>
                </a:solidFill>
                <a:latin typeface="Arial"/>
                <a:cs typeface="Arial"/>
              </a:rPr>
              <a:t>Open Instruments Project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72995" y="984533"/>
            <a:ext cx="0" cy="3766831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33" y="1380002"/>
            <a:ext cx="5957660" cy="31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68" y="201577"/>
            <a:ext cx="7775600" cy="5376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668" y="1020980"/>
            <a:ext cx="1780550" cy="3461373"/>
          </a:xfrm>
          <a:prstGeom prst="rect">
            <a:avLst/>
          </a:prstGeom>
          <a:noFill/>
          <a:ln>
            <a:solidFill>
              <a:srgbClr val="29A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218" y="1335901"/>
            <a:ext cx="1147043" cy="43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90" y="2484380"/>
            <a:ext cx="1147043" cy="432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590" y="3545702"/>
            <a:ext cx="1147043" cy="432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4290" y="1335902"/>
            <a:ext cx="1780550" cy="606452"/>
          </a:xfrm>
          <a:prstGeom prst="rect">
            <a:avLst/>
          </a:prstGeom>
          <a:noFill/>
          <a:ln>
            <a:solidFill>
              <a:srgbClr val="29AAD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73179" y="941209"/>
            <a:ext cx="157251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Karina Davidson, PhD</a:t>
            </a:r>
          </a:p>
          <a:p>
            <a:r>
              <a:rPr lang="en-US" sz="850" dirty="0">
                <a:latin typeface="Arial"/>
                <a:cs typeface="Arial"/>
              </a:rPr>
              <a:t>Co-PI, Project Director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3179" y="1625748"/>
            <a:ext cx="157126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Jennifer Sumner, PhD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sz="850" dirty="0" smtClean="0">
                <a:latin typeface="Arial"/>
                <a:cs typeface="Arial"/>
              </a:rPr>
              <a:t>Co-Investigator</a:t>
            </a:r>
            <a:endParaRPr lang="en-US" sz="850" dirty="0"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73184" y="2289225"/>
            <a:ext cx="112376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Lilly Derby</a:t>
            </a:r>
          </a:p>
          <a:p>
            <a:r>
              <a:rPr lang="en-US" sz="850" dirty="0">
                <a:latin typeface="Arial"/>
                <a:cs typeface="Arial"/>
              </a:rPr>
              <a:t>Project Coordinator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73175" y="2973759"/>
            <a:ext cx="193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Talea Cornileus, PhD, MSW</a:t>
            </a:r>
          </a:p>
          <a:p>
            <a:r>
              <a:rPr lang="en-US" sz="850" dirty="0">
                <a:latin typeface="Arial"/>
                <a:cs typeface="Arial"/>
              </a:rPr>
              <a:t>Project Scientist</a:t>
            </a:r>
          </a:p>
          <a:p>
            <a:endParaRPr lang="en-US" sz="850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73174" y="3658298"/>
            <a:ext cx="1240375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Jeffrey Birk, PhD</a:t>
            </a:r>
          </a:p>
          <a:p>
            <a:r>
              <a:rPr lang="en-US" sz="850" dirty="0">
                <a:latin typeface="Arial"/>
                <a:cs typeface="Arial"/>
              </a:rPr>
              <a:t>Project Scientist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73167" y="4342835"/>
            <a:ext cx="91395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Luis Blanco</a:t>
            </a:r>
          </a:p>
          <a:p>
            <a:r>
              <a:rPr lang="en-US" sz="850" dirty="0">
                <a:latin typeface="Arial"/>
                <a:cs typeface="Arial"/>
              </a:rPr>
              <a:t>Media Director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7900" y="1450837"/>
            <a:ext cx="35015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spc="-150" dirty="0">
                <a:latin typeface="Arial"/>
                <a:cs typeface="Arial"/>
              </a:rPr>
              <a:t>Acknowledgements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4169445" y="538508"/>
            <a:ext cx="0" cy="467949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1" y="2104528"/>
            <a:ext cx="2037531" cy="104811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7880" y="3187590"/>
            <a:ext cx="3248026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Arial"/>
                <a:cs typeface="Arial"/>
              </a:rPr>
              <a:t>Resource and Coordinating Center</a:t>
            </a:r>
          </a:p>
        </p:txBody>
      </p:sp>
      <p:pic>
        <p:nvPicPr>
          <p:cNvPr id="9" name="Picture 8" descr="Corneliu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2" y="2979960"/>
            <a:ext cx="561330" cy="623700"/>
          </a:xfrm>
          <a:prstGeom prst="rect">
            <a:avLst/>
          </a:prstGeom>
        </p:spPr>
      </p:pic>
      <p:pic>
        <p:nvPicPr>
          <p:cNvPr id="10" name="Picture 9" descr="Bir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90" y="3697470"/>
            <a:ext cx="556053" cy="617837"/>
          </a:xfrm>
          <a:prstGeom prst="rect">
            <a:avLst/>
          </a:prstGeom>
        </p:spPr>
      </p:pic>
      <p:pic>
        <p:nvPicPr>
          <p:cNvPr id="3" name="Picture 2" descr="Derb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94" y="2296571"/>
            <a:ext cx="557030" cy="618922"/>
          </a:xfrm>
          <a:prstGeom prst="rect">
            <a:avLst/>
          </a:prstGeom>
        </p:spPr>
      </p:pic>
      <p:pic>
        <p:nvPicPr>
          <p:cNvPr id="4" name="Picture 3" descr="Blanc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07" y="4371113"/>
            <a:ext cx="556054" cy="617838"/>
          </a:xfrm>
          <a:prstGeom prst="rect">
            <a:avLst/>
          </a:prstGeom>
        </p:spPr>
      </p:pic>
      <p:pic>
        <p:nvPicPr>
          <p:cNvPr id="5" name="Picture 4" descr="Screen Shot 2018-05-14 at 12.18.5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33" y="950300"/>
            <a:ext cx="566928" cy="6299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D6C0959-4181-394B-8CFB-CB7309012C7D}"/>
              </a:ext>
            </a:extLst>
          </p:cNvPr>
          <p:cNvSpPr txBox="1"/>
          <p:nvPr/>
        </p:nvSpPr>
        <p:spPr>
          <a:xfrm>
            <a:off x="1505029" y="4640942"/>
            <a:ext cx="170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/>
                <a:cs typeface="Arial"/>
              </a:rPr>
              <a:t>U24AG052175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276" y="4334122"/>
            <a:ext cx="1927356" cy="42142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7885" y="3672538"/>
            <a:ext cx="3057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Email: </a:t>
            </a:r>
            <a:r>
              <a:rPr lang="en-US" sz="1200" dirty="0" smtClean="0">
                <a:latin typeface="Arial"/>
                <a:cs typeface="Arial"/>
              </a:rPr>
              <a:t>ld2778@cumc.columbia.edu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702" y="1622927"/>
            <a:ext cx="567361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9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4830" y="2255562"/>
            <a:ext cx="2699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-150" dirty="0">
                <a:latin typeface="Arial"/>
                <a:cs typeface="Arial"/>
              </a:rPr>
              <a:t>Thank you.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26347" y="574598"/>
            <a:ext cx="22268" cy="4500646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8" y="2097865"/>
            <a:ext cx="2345977" cy="1206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6526" y="35055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www.scienceofbehaviorchange.org</a:t>
            </a:r>
            <a:endParaRPr lang="en-US" sz="1600" dirty="0">
              <a:solidFill>
                <a:srgbClr val="29AAD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01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New pi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3" y="400933"/>
            <a:ext cx="7687496" cy="52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89" name="Text Placeholder 2">
            <a:extLst>
              <a:ext uri="{FF2B5EF4-FFF2-40B4-BE49-F238E27FC236}">
                <a16:creationId xmlns:a16="http://schemas.microsoft.com/office/drawing/2014/main" xmlns="" id="{5B41E5AE-BCF1-4EA8-A84C-DFECAA44D3C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2878667" y="63500"/>
            <a:ext cx="4993700" cy="213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11667" tIns="52917" rIns="105833" bIns="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From: </a:t>
            </a:r>
            <a:r>
              <a:rPr lang="en-US" sz="1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The State of US Health, 1990-2016: Burden of Diseases, Injuries, and Risk Factors Among US States; </a:t>
            </a:r>
            <a:r>
              <a:rPr 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JAMA. 2018;319(14):1444-1472.</a:t>
            </a:r>
            <a:endParaRPr lang="en-US" sz="1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Helvetica" charset="0"/>
              <a:ea typeface="Arial"/>
              <a:cs typeface="Helvetica"/>
              <a:sym typeface="Wingdings"/>
            </a:endParaRPr>
          </a:p>
        </p:txBody>
      </p:sp>
      <p:sp>
        <p:nvSpPr>
          <p:cNvPr id="16391" name="Text Placeholder 2">
            <a:extLst>
              <a:ext uri="{FF2B5EF4-FFF2-40B4-BE49-F238E27FC236}">
                <a16:creationId xmlns:a16="http://schemas.microsoft.com/office/drawing/2014/main" xmlns="" id="{3A05D262-6DDC-4025-90FD-F1CEC9D03A0A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762000" y="1068917"/>
            <a:ext cx="7620000" cy="26458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11667" tIns="0" rIns="105833" bIns="52917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endParaRPr lang="en-US" sz="10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Helvetica" charset="0"/>
              <a:ea typeface="Arial"/>
              <a:cs typeface="Helvetica"/>
              <a:sym typeface="Wingdings"/>
            </a:endParaRPr>
          </a:p>
        </p:txBody>
      </p:sp>
      <p:pic>
        <p:nvPicPr>
          <p:cNvPr id="14347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9" y="22807"/>
            <a:ext cx="1498100" cy="3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76" y="1286390"/>
            <a:ext cx="3867964" cy="36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1408" y="911911"/>
            <a:ext cx="3371985" cy="2785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spc="-150" dirty="0" smtClean="0">
                <a:latin typeface="Arial"/>
                <a:cs typeface="Arial"/>
              </a:rPr>
              <a:t>Behaviors </a:t>
            </a:r>
            <a:r>
              <a:rPr lang="en-US" spc="-150" dirty="0" smtClean="0">
                <a:latin typeface="Arial"/>
                <a:cs typeface="Arial"/>
              </a:rPr>
              <a:t>are the most important determinants of healthy aging</a:t>
            </a:r>
            <a:endParaRPr lang="en-US" spc="-150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228225" y="686536"/>
            <a:ext cx="22268" cy="4291214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1408" y="3731344"/>
            <a:ext cx="3371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spc="-40" dirty="0" smtClean="0">
                <a:latin typeface="Arial"/>
                <a:cs typeface="Arial"/>
              </a:rPr>
              <a:t>Behavioral </a:t>
            </a:r>
            <a:r>
              <a:rPr lang="sk-SK" sz="2000" b="1" spc="-40" dirty="0">
                <a:latin typeface="Arial"/>
                <a:cs typeface="Arial"/>
              </a:rPr>
              <a:t>risk factors</a:t>
            </a:r>
            <a:r>
              <a:rPr lang="sk-SK" sz="2000" dirty="0">
                <a:latin typeface="Arial"/>
                <a:cs typeface="Arial"/>
              </a:rPr>
              <a:t> accounted for </a:t>
            </a:r>
            <a:r>
              <a:rPr lang="sk-SK" sz="2000" b="1" dirty="0">
                <a:latin typeface="Arial"/>
                <a:cs typeface="Arial"/>
              </a:rPr>
              <a:t>43.5%</a:t>
            </a:r>
            <a:r>
              <a:rPr lang="sk-SK" sz="2000" dirty="0">
                <a:latin typeface="Arial"/>
                <a:cs typeface="Arial"/>
              </a:rPr>
              <a:t> of </a:t>
            </a:r>
            <a:r>
              <a:rPr lang="sk-SK" sz="2000" dirty="0" smtClean="0">
                <a:latin typeface="Arial"/>
                <a:cs typeface="Arial"/>
              </a:rPr>
              <a:t>DALYs </a:t>
            </a:r>
            <a:r>
              <a:rPr lang="sk-SK" sz="2000" dirty="0">
                <a:latin typeface="Arial"/>
                <a:cs typeface="Arial"/>
              </a:rPr>
              <a:t>due to all causes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0261" y="86986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40" dirty="0" smtClean="0">
                <a:latin typeface="Arial"/>
                <a:cs typeface="Arial"/>
              </a:rPr>
              <a:t>US </a:t>
            </a:r>
            <a:r>
              <a:rPr lang="en-US" spc="-40" dirty="0">
                <a:latin typeface="Arial"/>
                <a:cs typeface="Arial"/>
              </a:rPr>
              <a:t>Burden of Disease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0224" y="1467374"/>
            <a:ext cx="2943102" cy="170607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30224" y="3369323"/>
            <a:ext cx="2943102" cy="328578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30224" y="2214062"/>
            <a:ext cx="2943102" cy="91762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0224" y="2043246"/>
            <a:ext cx="2943102" cy="91762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30224" y="4193295"/>
            <a:ext cx="2943102" cy="91762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1451" y="5350875"/>
            <a:ext cx="417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The US Burden of Disease Collaborators </a:t>
            </a:r>
            <a:r>
              <a:rPr lang="pl-PL" sz="1000" i="1" dirty="0">
                <a:latin typeface="Arial"/>
                <a:cs typeface="Arial"/>
              </a:rPr>
              <a:t>JAMA. </a:t>
            </a:r>
            <a:r>
              <a:rPr lang="pl-PL" sz="1000" dirty="0">
                <a:latin typeface="Arial"/>
                <a:cs typeface="Arial"/>
              </a:rPr>
              <a:t>2018;319:1444-1472.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40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9531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our most impactful behavior change intervention?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935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458" y="1749241"/>
            <a:ext cx="6833202" cy="2076729"/>
          </a:xfrm>
        </p:spPr>
        <p:txBody>
          <a:bodyPr>
            <a:noAutofit/>
          </a:bodyPr>
          <a:lstStyle/>
          <a:p>
            <a:pPr algn="l"/>
            <a:r>
              <a:rPr lang="is-IS" sz="2400" dirty="0" smtClean="0">
                <a:latin typeface="Arial"/>
                <a:cs typeface="Arial"/>
              </a:rPr>
              <a:t>Few </a:t>
            </a:r>
            <a:r>
              <a:rPr lang="is-IS" sz="2400" dirty="0">
                <a:latin typeface="Arial"/>
                <a:cs typeface="Arial"/>
              </a:rPr>
              <a:t>interventions exist that </a:t>
            </a:r>
            <a:r>
              <a:rPr lang="is-IS" sz="2400" dirty="0" smtClean="0">
                <a:latin typeface="Arial"/>
                <a:cs typeface="Arial"/>
              </a:rPr>
              <a:t>reliably produce, lasting </a:t>
            </a:r>
            <a:r>
              <a:rPr lang="is-IS" sz="2400" dirty="0">
                <a:latin typeface="Arial"/>
                <a:cs typeface="Arial"/>
              </a:rPr>
              <a:t>behavior change for large numbers of people.</a:t>
            </a:r>
            <a:r>
              <a:rPr lang="is-IS" sz="2800" b="1" dirty="0">
                <a:latin typeface="Arial"/>
                <a:cs typeface="Arial"/>
              </a:rPr>
              <a:t/>
            </a:r>
            <a:br>
              <a:rPr lang="is-IS" sz="28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7528" y="834717"/>
            <a:ext cx="0" cy="4068177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8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37" y="1086164"/>
            <a:ext cx="3941413" cy="202747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45048" y="632537"/>
            <a:ext cx="0" cy="4520197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6993" y="3777094"/>
            <a:ext cx="5166956" cy="693757"/>
          </a:xfrm>
        </p:spPr>
        <p:txBody>
          <a:bodyPr>
            <a:noAutofit/>
          </a:bodyPr>
          <a:lstStyle/>
          <a:p>
            <a:pPr algn="l"/>
            <a:r>
              <a:rPr lang="en-US" sz="1400" i="1" dirty="0">
                <a:solidFill>
                  <a:srgbClr val="595B5F"/>
                </a:solidFill>
                <a:latin typeface="Arial"/>
                <a:cs typeface="Arial"/>
              </a:rPr>
              <a:t>Office of Strategic Coordination - The Common Fund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54" y="3413198"/>
            <a:ext cx="4610893" cy="7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4030" y="984532"/>
            <a:ext cx="4980900" cy="3826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Aims to </a:t>
            </a:r>
            <a:r>
              <a:rPr lang="en-US" sz="2400" dirty="0">
                <a:solidFill>
                  <a:srgbClr val="29AADA"/>
                </a:solidFill>
                <a:latin typeface="Arial"/>
                <a:cs typeface="Arial"/>
              </a:rPr>
              <a:t>identify key mechanisms </a:t>
            </a:r>
            <a:r>
              <a:rPr lang="en-US" sz="2400" dirty="0">
                <a:latin typeface="Arial"/>
                <a:cs typeface="Arial"/>
              </a:rPr>
              <a:t>underlying successful behavior change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Offers </a:t>
            </a:r>
            <a:r>
              <a:rPr lang="en-US" sz="2400" dirty="0">
                <a:solidFill>
                  <a:srgbClr val="00B0F0"/>
                </a:solidFill>
                <a:latin typeface="Arial"/>
                <a:cs typeface="Arial"/>
              </a:rPr>
              <a:t>intermediate targets </a:t>
            </a:r>
            <a:r>
              <a:rPr lang="en-US" sz="2400" dirty="0">
                <a:latin typeface="Arial"/>
                <a:cs typeface="Arial"/>
              </a:rPr>
              <a:t>on the causal path to behavior change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Helps us understand </a:t>
            </a:r>
            <a:r>
              <a:rPr lang="en-US" sz="2400" dirty="0">
                <a:solidFill>
                  <a:srgbClr val="29AADA"/>
                </a:solidFill>
                <a:latin typeface="Arial"/>
                <a:cs typeface="Arial"/>
              </a:rPr>
              <a:t>why</a:t>
            </a:r>
            <a:r>
              <a:rPr lang="en-US" sz="2400" dirty="0">
                <a:latin typeface="Arial"/>
                <a:cs typeface="Arial"/>
              </a:rPr>
              <a:t> an intervention </a:t>
            </a:r>
            <a:r>
              <a:rPr lang="en-US" sz="2400" dirty="0">
                <a:solidFill>
                  <a:srgbClr val="29AADA"/>
                </a:solidFill>
                <a:latin typeface="Arial"/>
                <a:cs typeface="Arial"/>
              </a:rPr>
              <a:t>worked</a:t>
            </a:r>
            <a:r>
              <a:rPr lang="en-US" sz="240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or </a:t>
            </a:r>
            <a:r>
              <a:rPr lang="en-US" sz="2400" dirty="0">
                <a:solidFill>
                  <a:srgbClr val="29AADA"/>
                </a:solidFill>
                <a:latin typeface="Arial"/>
                <a:cs typeface="Arial"/>
              </a:rPr>
              <a:t>didn’t work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venir 65 Medium"/>
            </a:endParaRPr>
          </a:p>
          <a:p>
            <a:pPr marL="0" indent="0">
              <a:buNone/>
            </a:pPr>
            <a:endParaRPr lang="en-US" sz="2000" dirty="0">
              <a:solidFill>
                <a:srgbClr val="286FB7"/>
              </a:solidFill>
              <a:latin typeface="Avenir Next Cyr W04 Demi" panose="020B0703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venir Next Cyr W04 Demi" panose="020B0703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13757" y="984532"/>
            <a:ext cx="3512336" cy="331433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b="1" spc="-125" dirty="0">
                <a:solidFill>
                  <a:srgbClr val="000000"/>
                </a:solidFill>
                <a:latin typeface="Arial"/>
                <a:cs typeface="Arial"/>
              </a:rPr>
              <a:t>Experimental</a:t>
            </a:r>
            <a:br>
              <a:rPr lang="en-US" b="1" spc="-125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spc="-125" dirty="0">
                <a:solidFill>
                  <a:srgbClr val="000000"/>
                </a:solidFill>
                <a:latin typeface="Arial"/>
                <a:cs typeface="Arial"/>
              </a:rPr>
              <a:t>Medicine </a:t>
            </a:r>
            <a:br>
              <a:rPr lang="en-US" b="1" spc="-125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b="1" spc="-125" dirty="0">
                <a:solidFill>
                  <a:srgbClr val="000000"/>
                </a:solidFill>
                <a:latin typeface="Arial"/>
                <a:cs typeface="Arial"/>
              </a:rPr>
              <a:t>Approach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726093" y="1014337"/>
            <a:ext cx="0" cy="3766831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971-099C-7249-9A58-A9AEAC3839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6222"/>
            <a:ext cx="7620000" cy="21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1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387</Words>
  <Application>Microsoft Office PowerPoint</Application>
  <PresentationFormat>On-screen Show (16:10)</PresentationFormat>
  <Paragraphs>106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Avenir 65 Medium</vt:lpstr>
      <vt:lpstr>Avenir Next Cyr W04 Demi</vt:lpstr>
      <vt:lpstr>Calibri</vt:lpstr>
      <vt:lpstr>Garamond</vt:lpstr>
      <vt:lpstr>Helvetica</vt:lpstr>
      <vt:lpstr>Wingdings</vt:lpstr>
      <vt:lpstr>Office Theme</vt:lpstr>
      <vt:lpstr>Mechanisms of Behavior Change for Healthy Aging:  The NIH Science of Behavior Change Program </vt:lpstr>
      <vt:lpstr>PowerPoint Presentation</vt:lpstr>
      <vt:lpstr>PowerPoint Presentation</vt:lpstr>
      <vt:lpstr>PowerPoint Presentation</vt:lpstr>
      <vt:lpstr>What is our most impactful behavior change intervention?</vt:lpstr>
      <vt:lpstr>Few interventions exist that reliably produce, lasting behavior change for large numbers of people. </vt:lpstr>
      <vt:lpstr>Office of Strategic Coordination - The Common Fund</vt:lpstr>
      <vt:lpstr>Experimental Medicine  Approach</vt:lpstr>
      <vt:lpstr>PowerPoint Presentation</vt:lpstr>
      <vt:lpstr>PowerPoint Presentation</vt:lpstr>
      <vt:lpstr>PowerPoint Presentation</vt:lpstr>
      <vt:lpstr>Experimental Medicine  Approach</vt:lpstr>
      <vt:lpstr>Mediation Model</vt:lpstr>
      <vt:lpstr>Keys to progress</vt:lpstr>
      <vt:lpstr>SOBC Research Network</vt:lpstr>
      <vt:lpstr>Initial Domains</vt:lpstr>
      <vt:lpstr>Developing resources for behavior change scientists</vt:lpstr>
      <vt:lpstr>Measures Repository</vt:lpstr>
      <vt:lpstr>PowerPoint Presentation</vt:lpstr>
      <vt:lpstr>PowerPoint Presentation</vt:lpstr>
      <vt:lpstr>Access the Measures</vt:lpstr>
      <vt:lpstr>Open Instruments Project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we go from here?</dc:title>
  <dc:creator>Jennifer Sumner</dc:creator>
  <cp:lastModifiedBy>Elizabeth Pritchett-Montavon</cp:lastModifiedBy>
  <cp:revision>195</cp:revision>
  <dcterms:created xsi:type="dcterms:W3CDTF">2017-05-12T13:43:00Z</dcterms:created>
  <dcterms:modified xsi:type="dcterms:W3CDTF">2019-05-08T21:16:53Z</dcterms:modified>
</cp:coreProperties>
</file>