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51" r:id="rId3"/>
    <p:sldId id="353" r:id="rId4"/>
    <p:sldId id="350" r:id="rId5"/>
    <p:sldId id="352" r:id="rId6"/>
    <p:sldId id="346" r:id="rId7"/>
    <p:sldId id="355" r:id="rId8"/>
    <p:sldId id="357" r:id="rId9"/>
    <p:sldId id="345" r:id="rId10"/>
    <p:sldId id="359" r:id="rId11"/>
    <p:sldId id="360" r:id="rId12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getS" initials="P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ABFF"/>
    <a:srgbClr val="DF31BE"/>
    <a:srgbClr val="1237D4"/>
    <a:srgbClr val="DE16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98869" autoAdjust="0"/>
  </p:normalViewPr>
  <p:slideViewPr>
    <p:cSldViewPr>
      <p:cViewPr varScale="1">
        <p:scale>
          <a:sx n="116" d="100"/>
          <a:sy n="116" d="100"/>
        </p:scale>
        <p:origin x="450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49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105" d="100"/>
          <a:sy n="105" d="100"/>
        </p:scale>
        <p:origin x="-1860" y="-6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7F4C9B-2692-4E4C-A5D6-ACA2B31B502B}" type="doc">
      <dgm:prSet loTypeId="urn:microsoft.com/office/officeart/2005/8/layout/process1" loCatId="process" qsTypeId="urn:microsoft.com/office/officeart/2005/8/quickstyle/simple3" qsCatId="simple" csTypeId="urn:microsoft.com/office/officeart/2005/8/colors/accent1_3" csCatId="accent1" phldr="1"/>
      <dgm:spPr/>
    </dgm:pt>
    <dgm:pt modelId="{4C7C086B-9F85-4D60-98F2-9877188A4392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r>
            <a:rPr lang="en-US" sz="1600" b="1" dirty="0"/>
            <a:t>Positive shift in</a:t>
          </a:r>
        </a:p>
        <a:p>
          <a:r>
            <a:rPr lang="en-US" sz="1600" b="1" dirty="0"/>
            <a:t> hedonic valence</a:t>
          </a:r>
        </a:p>
      </dgm:t>
    </dgm:pt>
    <dgm:pt modelId="{DBA47FCA-F4F1-41E7-ABE8-B7EBD8769F85}" type="parTrans" cxnId="{81BB2AEB-31C5-45F5-936C-F795F3EE806B}">
      <dgm:prSet/>
      <dgm:spPr/>
      <dgm:t>
        <a:bodyPr/>
        <a:lstStyle/>
        <a:p>
          <a:endParaRPr lang="en-US" b="1"/>
        </a:p>
      </dgm:t>
    </dgm:pt>
    <dgm:pt modelId="{2AAE52DC-DD87-445C-B9A6-3F4B57F65BDA}" type="sibTrans" cxnId="{81BB2AEB-31C5-45F5-936C-F795F3EE806B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en-US" b="1"/>
        </a:p>
      </dgm:t>
    </dgm:pt>
    <dgm:pt modelId="{D359C672-E9FE-45C1-98A2-669C63C2E11E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r>
            <a:rPr lang="en-US" sz="1500" b="1" dirty="0"/>
            <a:t>More frequent performance of behavior</a:t>
          </a:r>
        </a:p>
      </dgm:t>
    </dgm:pt>
    <dgm:pt modelId="{9FC1EBF3-8CE5-4383-BBB9-7FAFFB2B9EA2}" type="parTrans" cxnId="{0843D11E-754B-4662-A7B7-0939C5D371F7}">
      <dgm:prSet/>
      <dgm:spPr/>
      <dgm:t>
        <a:bodyPr/>
        <a:lstStyle/>
        <a:p>
          <a:endParaRPr lang="en-US" b="1"/>
        </a:p>
      </dgm:t>
    </dgm:pt>
    <dgm:pt modelId="{49E6E11A-E11D-48C2-AC33-7C7634CAF69F}" type="sibTrans" cxnId="{0843D11E-754B-4662-A7B7-0939C5D371F7}">
      <dgm:prSet/>
      <dgm:spPr/>
      <dgm:t>
        <a:bodyPr/>
        <a:lstStyle/>
        <a:p>
          <a:endParaRPr lang="en-US" b="1"/>
        </a:p>
      </dgm:t>
    </dgm:pt>
    <dgm:pt modelId="{27786047-58FB-47EC-9F93-F77B1ABE7140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r>
            <a:rPr lang="en-US" sz="1600" b="1" dirty="0"/>
            <a:t>Positive affective response</a:t>
          </a:r>
        </a:p>
      </dgm:t>
    </dgm:pt>
    <dgm:pt modelId="{B7F821CB-02D3-4236-9708-4EE5080C33F1}" type="sibTrans" cxnId="{26079F95-35B7-4967-AB4B-73A5D4146102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en-US" b="1"/>
        </a:p>
      </dgm:t>
    </dgm:pt>
    <dgm:pt modelId="{9A438ACF-3B02-4A9C-B316-7D7EFE342455}" type="parTrans" cxnId="{26079F95-35B7-4967-AB4B-73A5D4146102}">
      <dgm:prSet/>
      <dgm:spPr/>
      <dgm:t>
        <a:bodyPr/>
        <a:lstStyle/>
        <a:p>
          <a:endParaRPr lang="en-US" b="1"/>
        </a:p>
      </dgm:t>
    </dgm:pt>
    <dgm:pt modelId="{97B5F725-F208-4CD8-B072-F526ED9856AD}" type="pres">
      <dgm:prSet presAssocID="{487F4C9B-2692-4E4C-A5D6-ACA2B31B502B}" presName="Name0" presStyleCnt="0">
        <dgm:presLayoutVars>
          <dgm:dir/>
          <dgm:resizeHandles val="exact"/>
        </dgm:presLayoutVars>
      </dgm:prSet>
      <dgm:spPr/>
    </dgm:pt>
    <dgm:pt modelId="{7E16F874-F97B-4840-A858-BC81A55D132E}" type="pres">
      <dgm:prSet presAssocID="{27786047-58FB-47EC-9F93-F77B1ABE7140}" presName="node" presStyleLbl="node1" presStyleIdx="0" presStyleCnt="3" custScaleX="90168" custLinFactNeighborX="34240" custLinFactNeighborY="-1196">
        <dgm:presLayoutVars>
          <dgm:bulletEnabled val="1"/>
        </dgm:presLayoutVars>
      </dgm:prSet>
      <dgm:spPr>
        <a:prstGeom prst="mathPlus">
          <a:avLst/>
        </a:prstGeom>
      </dgm:spPr>
      <dgm:t>
        <a:bodyPr/>
        <a:lstStyle/>
        <a:p>
          <a:endParaRPr lang="en-US"/>
        </a:p>
      </dgm:t>
    </dgm:pt>
    <dgm:pt modelId="{B7203E09-6F63-498C-BB54-8A6923B2CC07}" type="pres">
      <dgm:prSet presAssocID="{B7F821CB-02D3-4236-9708-4EE5080C33F1}" presName="sibTrans" presStyleLbl="sibTrans2D1" presStyleIdx="0" presStyleCnt="2" custScaleX="151625" custScaleY="59651" custLinFactNeighborX="-64690" custLinFactNeighborY="1656"/>
      <dgm:spPr/>
      <dgm:t>
        <a:bodyPr/>
        <a:lstStyle/>
        <a:p>
          <a:endParaRPr lang="en-US"/>
        </a:p>
      </dgm:t>
    </dgm:pt>
    <dgm:pt modelId="{B5D85FC1-4BB6-4BD2-94DB-0538E373D4B2}" type="pres">
      <dgm:prSet presAssocID="{B7F821CB-02D3-4236-9708-4EE5080C33F1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04C5EE69-780E-4763-911F-05E2B3712462}" type="pres">
      <dgm:prSet presAssocID="{4C7C086B-9F85-4D60-98F2-9877188A4392}" presName="node" presStyleLbl="node1" presStyleIdx="1" presStyleCnt="3" custScaleX="71199" custScaleY="93511" custLinFactNeighborX="-4172" custLinFactNeighborY="-3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8DC213-5B59-43FE-8616-335B507EF5D7}" type="pres">
      <dgm:prSet presAssocID="{2AAE52DC-DD87-445C-B9A6-3F4B57F65BDA}" presName="sibTrans" presStyleLbl="sibTrans2D1" presStyleIdx="1" presStyleCnt="2" custScaleX="139509" custScaleY="63116" custLinFactNeighborX="6143" custLinFactNeighborY="16"/>
      <dgm:spPr/>
      <dgm:t>
        <a:bodyPr/>
        <a:lstStyle/>
        <a:p>
          <a:endParaRPr lang="en-US"/>
        </a:p>
      </dgm:t>
    </dgm:pt>
    <dgm:pt modelId="{CD520FF5-4CA3-48B9-985A-2E51B3366157}" type="pres">
      <dgm:prSet presAssocID="{2AAE52DC-DD87-445C-B9A6-3F4B57F65BDA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0854AF8F-8E5E-460E-951E-1CEE976DF9C2}" type="pres">
      <dgm:prSet presAssocID="{D359C672-E9FE-45C1-98A2-669C63C2E11E}" presName="node" presStyleLbl="node1" presStyleIdx="2" presStyleCnt="3" custScaleX="80560" custLinFactNeighborX="-5462" custLinFactNeighborY="-265">
        <dgm:presLayoutVars>
          <dgm:bulletEnabled val="1"/>
        </dgm:presLayoutVars>
      </dgm:prSet>
      <dgm:spPr>
        <a:prstGeom prst="upArrow">
          <a:avLst/>
        </a:prstGeom>
      </dgm:spPr>
      <dgm:t>
        <a:bodyPr/>
        <a:lstStyle/>
        <a:p>
          <a:endParaRPr lang="en-US"/>
        </a:p>
      </dgm:t>
    </dgm:pt>
  </dgm:ptLst>
  <dgm:cxnLst>
    <dgm:cxn modelId="{4F1FE172-F979-4BE5-88A0-08599B2D9DAA}" type="presOf" srcId="{B7F821CB-02D3-4236-9708-4EE5080C33F1}" destId="{B5D85FC1-4BB6-4BD2-94DB-0538E373D4B2}" srcOrd="1" destOrd="0" presId="urn:microsoft.com/office/officeart/2005/8/layout/process1"/>
    <dgm:cxn modelId="{C6C84320-5ED1-4910-8691-A177AB589D0A}" type="presOf" srcId="{487F4C9B-2692-4E4C-A5D6-ACA2B31B502B}" destId="{97B5F725-F208-4CD8-B072-F526ED9856AD}" srcOrd="0" destOrd="0" presId="urn:microsoft.com/office/officeart/2005/8/layout/process1"/>
    <dgm:cxn modelId="{7F3A2C4D-545F-463B-9F36-8B5E673A081A}" type="presOf" srcId="{B7F821CB-02D3-4236-9708-4EE5080C33F1}" destId="{B7203E09-6F63-498C-BB54-8A6923B2CC07}" srcOrd="0" destOrd="0" presId="urn:microsoft.com/office/officeart/2005/8/layout/process1"/>
    <dgm:cxn modelId="{D97A47D0-CE2E-40D5-BD00-EB2AB3573B14}" type="presOf" srcId="{27786047-58FB-47EC-9F93-F77B1ABE7140}" destId="{7E16F874-F97B-4840-A858-BC81A55D132E}" srcOrd="0" destOrd="0" presId="urn:microsoft.com/office/officeart/2005/8/layout/process1"/>
    <dgm:cxn modelId="{7D5E206D-EC8C-418A-9D24-77CA5C05F8D1}" type="presOf" srcId="{D359C672-E9FE-45C1-98A2-669C63C2E11E}" destId="{0854AF8F-8E5E-460E-951E-1CEE976DF9C2}" srcOrd="0" destOrd="0" presId="urn:microsoft.com/office/officeart/2005/8/layout/process1"/>
    <dgm:cxn modelId="{36558F93-E41B-4011-B36E-DAA022B705CC}" type="presOf" srcId="{4C7C086B-9F85-4D60-98F2-9877188A4392}" destId="{04C5EE69-780E-4763-911F-05E2B3712462}" srcOrd="0" destOrd="0" presId="urn:microsoft.com/office/officeart/2005/8/layout/process1"/>
    <dgm:cxn modelId="{26079F95-35B7-4967-AB4B-73A5D4146102}" srcId="{487F4C9B-2692-4E4C-A5D6-ACA2B31B502B}" destId="{27786047-58FB-47EC-9F93-F77B1ABE7140}" srcOrd="0" destOrd="0" parTransId="{9A438ACF-3B02-4A9C-B316-7D7EFE342455}" sibTransId="{B7F821CB-02D3-4236-9708-4EE5080C33F1}"/>
    <dgm:cxn modelId="{0843D11E-754B-4662-A7B7-0939C5D371F7}" srcId="{487F4C9B-2692-4E4C-A5D6-ACA2B31B502B}" destId="{D359C672-E9FE-45C1-98A2-669C63C2E11E}" srcOrd="2" destOrd="0" parTransId="{9FC1EBF3-8CE5-4383-BBB9-7FAFFB2B9EA2}" sibTransId="{49E6E11A-E11D-48C2-AC33-7C7634CAF69F}"/>
    <dgm:cxn modelId="{EE00C0D5-97B5-42E9-A42C-900142912B84}" type="presOf" srcId="{2AAE52DC-DD87-445C-B9A6-3F4B57F65BDA}" destId="{5A8DC213-5B59-43FE-8616-335B507EF5D7}" srcOrd="0" destOrd="0" presId="urn:microsoft.com/office/officeart/2005/8/layout/process1"/>
    <dgm:cxn modelId="{76637EEC-12D7-4BB4-B728-C0FBB23DABF5}" type="presOf" srcId="{2AAE52DC-DD87-445C-B9A6-3F4B57F65BDA}" destId="{CD520FF5-4CA3-48B9-985A-2E51B3366157}" srcOrd="1" destOrd="0" presId="urn:microsoft.com/office/officeart/2005/8/layout/process1"/>
    <dgm:cxn modelId="{81BB2AEB-31C5-45F5-936C-F795F3EE806B}" srcId="{487F4C9B-2692-4E4C-A5D6-ACA2B31B502B}" destId="{4C7C086B-9F85-4D60-98F2-9877188A4392}" srcOrd="1" destOrd="0" parTransId="{DBA47FCA-F4F1-41E7-ABE8-B7EBD8769F85}" sibTransId="{2AAE52DC-DD87-445C-B9A6-3F4B57F65BDA}"/>
    <dgm:cxn modelId="{0C8CC4A7-C657-4C6B-B9CD-90B476AF7C16}" type="presParOf" srcId="{97B5F725-F208-4CD8-B072-F526ED9856AD}" destId="{7E16F874-F97B-4840-A858-BC81A55D132E}" srcOrd="0" destOrd="0" presId="urn:microsoft.com/office/officeart/2005/8/layout/process1"/>
    <dgm:cxn modelId="{C56AF8A4-88E0-426E-AAC1-780568D65380}" type="presParOf" srcId="{97B5F725-F208-4CD8-B072-F526ED9856AD}" destId="{B7203E09-6F63-498C-BB54-8A6923B2CC07}" srcOrd="1" destOrd="0" presId="urn:microsoft.com/office/officeart/2005/8/layout/process1"/>
    <dgm:cxn modelId="{09B2B52A-0B0F-42E7-9E21-163F039AE250}" type="presParOf" srcId="{B7203E09-6F63-498C-BB54-8A6923B2CC07}" destId="{B5D85FC1-4BB6-4BD2-94DB-0538E373D4B2}" srcOrd="0" destOrd="0" presId="urn:microsoft.com/office/officeart/2005/8/layout/process1"/>
    <dgm:cxn modelId="{82A4EEDA-6D90-4C21-A8F7-832CD705E18C}" type="presParOf" srcId="{97B5F725-F208-4CD8-B072-F526ED9856AD}" destId="{04C5EE69-780E-4763-911F-05E2B3712462}" srcOrd="2" destOrd="0" presId="urn:microsoft.com/office/officeart/2005/8/layout/process1"/>
    <dgm:cxn modelId="{AAE3948F-9105-47D6-9786-0DC285B1EB30}" type="presParOf" srcId="{97B5F725-F208-4CD8-B072-F526ED9856AD}" destId="{5A8DC213-5B59-43FE-8616-335B507EF5D7}" srcOrd="3" destOrd="0" presId="urn:microsoft.com/office/officeart/2005/8/layout/process1"/>
    <dgm:cxn modelId="{B7310CCE-3B97-47AF-85EE-935E082E07CD}" type="presParOf" srcId="{5A8DC213-5B59-43FE-8616-335B507EF5D7}" destId="{CD520FF5-4CA3-48B9-985A-2E51B3366157}" srcOrd="0" destOrd="0" presId="urn:microsoft.com/office/officeart/2005/8/layout/process1"/>
    <dgm:cxn modelId="{C20B2A86-C00E-4E79-AE65-6BA86BCDE3B0}" type="presParOf" srcId="{97B5F725-F208-4CD8-B072-F526ED9856AD}" destId="{0854AF8F-8E5E-460E-951E-1CEE976DF9C2}" srcOrd="4" destOrd="0" presId="urn:microsoft.com/office/officeart/2005/8/layout/process1"/>
  </dgm:cxnLst>
  <dgm:bg/>
  <dgm:whole>
    <a:ln w="25400" cap="flat" cmpd="sng" algn="ctr">
      <a:solidFill>
        <a:schemeClr val="lt1">
          <a:hueOff val="0"/>
          <a:satOff val="0"/>
          <a:lumOff val="0"/>
        </a:schemeClr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7F4C9B-2692-4E4C-A5D6-ACA2B31B502B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27786047-58FB-47EC-9F93-F77B1ABE7140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r>
            <a:rPr lang="en-US" sz="1600" b="1" dirty="0"/>
            <a:t>Negative affective response</a:t>
          </a:r>
        </a:p>
      </dgm:t>
    </dgm:pt>
    <dgm:pt modelId="{9A438ACF-3B02-4A9C-B316-7D7EFE342455}" type="parTrans" cxnId="{26079F95-35B7-4967-AB4B-73A5D4146102}">
      <dgm:prSet/>
      <dgm:spPr/>
      <dgm:t>
        <a:bodyPr/>
        <a:lstStyle/>
        <a:p>
          <a:endParaRPr lang="en-US"/>
        </a:p>
      </dgm:t>
    </dgm:pt>
    <dgm:pt modelId="{B7F821CB-02D3-4236-9708-4EE5080C33F1}" type="sibTrans" cxnId="{26079F95-35B7-4967-AB4B-73A5D4146102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4C7C086B-9F85-4D60-98F2-9877188A4392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r>
            <a:rPr lang="en-US" sz="1600" b="1" dirty="0"/>
            <a:t>Negative shift in hedonic valence</a:t>
          </a:r>
        </a:p>
      </dgm:t>
    </dgm:pt>
    <dgm:pt modelId="{DBA47FCA-F4F1-41E7-ABE8-B7EBD8769F85}" type="parTrans" cxnId="{81BB2AEB-31C5-45F5-936C-F795F3EE806B}">
      <dgm:prSet/>
      <dgm:spPr/>
      <dgm:t>
        <a:bodyPr/>
        <a:lstStyle/>
        <a:p>
          <a:endParaRPr lang="en-US"/>
        </a:p>
      </dgm:t>
    </dgm:pt>
    <dgm:pt modelId="{2AAE52DC-DD87-445C-B9A6-3F4B57F65BDA}" type="sibTrans" cxnId="{81BB2AEB-31C5-45F5-936C-F795F3EE806B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D359C672-E9FE-45C1-98A2-669C63C2E11E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r>
            <a:rPr lang="en-US" sz="1500" b="1" dirty="0"/>
            <a:t>Less frequent performance of behavior</a:t>
          </a:r>
        </a:p>
      </dgm:t>
    </dgm:pt>
    <dgm:pt modelId="{9FC1EBF3-8CE5-4383-BBB9-7FAFFB2B9EA2}" type="parTrans" cxnId="{0843D11E-754B-4662-A7B7-0939C5D371F7}">
      <dgm:prSet/>
      <dgm:spPr/>
      <dgm:t>
        <a:bodyPr/>
        <a:lstStyle/>
        <a:p>
          <a:endParaRPr lang="en-US"/>
        </a:p>
      </dgm:t>
    </dgm:pt>
    <dgm:pt modelId="{49E6E11A-E11D-48C2-AC33-7C7634CAF69F}" type="sibTrans" cxnId="{0843D11E-754B-4662-A7B7-0939C5D371F7}">
      <dgm:prSet/>
      <dgm:spPr/>
      <dgm:t>
        <a:bodyPr/>
        <a:lstStyle/>
        <a:p>
          <a:endParaRPr lang="en-US"/>
        </a:p>
      </dgm:t>
    </dgm:pt>
    <dgm:pt modelId="{97B5F725-F208-4CD8-B072-F526ED9856AD}" type="pres">
      <dgm:prSet presAssocID="{487F4C9B-2692-4E4C-A5D6-ACA2B31B502B}" presName="Name0" presStyleCnt="0">
        <dgm:presLayoutVars>
          <dgm:dir/>
          <dgm:resizeHandles val="exact"/>
        </dgm:presLayoutVars>
      </dgm:prSet>
      <dgm:spPr/>
    </dgm:pt>
    <dgm:pt modelId="{7E16F874-F97B-4840-A858-BC81A55D132E}" type="pres">
      <dgm:prSet presAssocID="{27786047-58FB-47EC-9F93-F77B1ABE7140}" presName="node" presStyleLbl="node1" presStyleIdx="0" presStyleCnt="3" custScaleY="98471" custLinFactNeighborX="-2581" custLinFactNeighborY="2349">
        <dgm:presLayoutVars>
          <dgm:bulletEnabled val="1"/>
        </dgm:presLayoutVars>
      </dgm:prSet>
      <dgm:spPr>
        <a:prstGeom prst="mathMinus">
          <a:avLst/>
        </a:prstGeom>
      </dgm:spPr>
      <dgm:t>
        <a:bodyPr/>
        <a:lstStyle/>
        <a:p>
          <a:endParaRPr lang="en-US"/>
        </a:p>
      </dgm:t>
    </dgm:pt>
    <dgm:pt modelId="{B7203E09-6F63-498C-BB54-8A6923B2CC07}" type="pres">
      <dgm:prSet presAssocID="{B7F821CB-02D3-4236-9708-4EE5080C33F1}" presName="sibTrans" presStyleLbl="sibTrans2D1" presStyleIdx="0" presStyleCnt="2" custScaleX="150130" custScaleY="80802" custLinFactNeighborX="-43157" custLinFactNeighborY="335"/>
      <dgm:spPr/>
      <dgm:t>
        <a:bodyPr/>
        <a:lstStyle/>
        <a:p>
          <a:endParaRPr lang="en-US"/>
        </a:p>
      </dgm:t>
    </dgm:pt>
    <dgm:pt modelId="{B5D85FC1-4BB6-4BD2-94DB-0538E373D4B2}" type="pres">
      <dgm:prSet presAssocID="{B7F821CB-02D3-4236-9708-4EE5080C33F1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04C5EE69-780E-4763-911F-05E2B3712462}" type="pres">
      <dgm:prSet presAssocID="{4C7C086B-9F85-4D60-98F2-9877188A4392}" presName="node" presStyleLbl="node1" presStyleIdx="1" presStyleCnt="3" custScaleX="86683" custLinFactNeighborX="-25736" custLinFactNeighborY="18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8DC213-5B59-43FE-8616-335B507EF5D7}" type="pres">
      <dgm:prSet presAssocID="{2AAE52DC-DD87-445C-B9A6-3F4B57F65BDA}" presName="sibTrans" presStyleLbl="sibTrans2D1" presStyleIdx="1" presStyleCnt="2" custScaleX="133235" custScaleY="79945" custLinFactNeighborX="-1044" custLinFactNeighborY="-6712"/>
      <dgm:spPr/>
      <dgm:t>
        <a:bodyPr/>
        <a:lstStyle/>
        <a:p>
          <a:endParaRPr lang="en-US"/>
        </a:p>
      </dgm:t>
    </dgm:pt>
    <dgm:pt modelId="{CD520FF5-4CA3-48B9-985A-2E51B3366157}" type="pres">
      <dgm:prSet presAssocID="{2AAE52DC-DD87-445C-B9A6-3F4B57F65BDA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0854AF8F-8E5E-460E-951E-1CEE976DF9C2}" type="pres">
      <dgm:prSet presAssocID="{D359C672-E9FE-45C1-98A2-669C63C2E11E}" presName="node" presStyleLbl="node1" presStyleIdx="2" presStyleCnt="3" custScaleX="91808" custScaleY="103612" custLinFactNeighborX="-26676" custLinFactNeighborY="-4329">
        <dgm:presLayoutVars>
          <dgm:bulletEnabled val="1"/>
        </dgm:presLayoutVars>
      </dgm:prSet>
      <dgm:spPr>
        <a:prstGeom prst="downArrow">
          <a:avLst/>
        </a:prstGeom>
      </dgm:spPr>
      <dgm:t>
        <a:bodyPr/>
        <a:lstStyle/>
        <a:p>
          <a:endParaRPr lang="en-US"/>
        </a:p>
      </dgm:t>
    </dgm:pt>
  </dgm:ptLst>
  <dgm:cxnLst>
    <dgm:cxn modelId="{4F1FE172-F979-4BE5-88A0-08599B2D9DAA}" type="presOf" srcId="{B7F821CB-02D3-4236-9708-4EE5080C33F1}" destId="{B5D85FC1-4BB6-4BD2-94DB-0538E373D4B2}" srcOrd="1" destOrd="0" presId="urn:microsoft.com/office/officeart/2005/8/layout/process1"/>
    <dgm:cxn modelId="{C6C84320-5ED1-4910-8691-A177AB589D0A}" type="presOf" srcId="{487F4C9B-2692-4E4C-A5D6-ACA2B31B502B}" destId="{97B5F725-F208-4CD8-B072-F526ED9856AD}" srcOrd="0" destOrd="0" presId="urn:microsoft.com/office/officeart/2005/8/layout/process1"/>
    <dgm:cxn modelId="{7F3A2C4D-545F-463B-9F36-8B5E673A081A}" type="presOf" srcId="{B7F821CB-02D3-4236-9708-4EE5080C33F1}" destId="{B7203E09-6F63-498C-BB54-8A6923B2CC07}" srcOrd="0" destOrd="0" presId="urn:microsoft.com/office/officeart/2005/8/layout/process1"/>
    <dgm:cxn modelId="{D97A47D0-CE2E-40D5-BD00-EB2AB3573B14}" type="presOf" srcId="{27786047-58FB-47EC-9F93-F77B1ABE7140}" destId="{7E16F874-F97B-4840-A858-BC81A55D132E}" srcOrd="0" destOrd="0" presId="urn:microsoft.com/office/officeart/2005/8/layout/process1"/>
    <dgm:cxn modelId="{7D5E206D-EC8C-418A-9D24-77CA5C05F8D1}" type="presOf" srcId="{D359C672-E9FE-45C1-98A2-669C63C2E11E}" destId="{0854AF8F-8E5E-460E-951E-1CEE976DF9C2}" srcOrd="0" destOrd="0" presId="urn:microsoft.com/office/officeart/2005/8/layout/process1"/>
    <dgm:cxn modelId="{36558F93-E41B-4011-B36E-DAA022B705CC}" type="presOf" srcId="{4C7C086B-9F85-4D60-98F2-9877188A4392}" destId="{04C5EE69-780E-4763-911F-05E2B3712462}" srcOrd="0" destOrd="0" presId="urn:microsoft.com/office/officeart/2005/8/layout/process1"/>
    <dgm:cxn modelId="{26079F95-35B7-4967-AB4B-73A5D4146102}" srcId="{487F4C9B-2692-4E4C-A5D6-ACA2B31B502B}" destId="{27786047-58FB-47EC-9F93-F77B1ABE7140}" srcOrd="0" destOrd="0" parTransId="{9A438ACF-3B02-4A9C-B316-7D7EFE342455}" sibTransId="{B7F821CB-02D3-4236-9708-4EE5080C33F1}"/>
    <dgm:cxn modelId="{0843D11E-754B-4662-A7B7-0939C5D371F7}" srcId="{487F4C9B-2692-4E4C-A5D6-ACA2B31B502B}" destId="{D359C672-E9FE-45C1-98A2-669C63C2E11E}" srcOrd="2" destOrd="0" parTransId="{9FC1EBF3-8CE5-4383-BBB9-7FAFFB2B9EA2}" sibTransId="{49E6E11A-E11D-48C2-AC33-7C7634CAF69F}"/>
    <dgm:cxn modelId="{EE00C0D5-97B5-42E9-A42C-900142912B84}" type="presOf" srcId="{2AAE52DC-DD87-445C-B9A6-3F4B57F65BDA}" destId="{5A8DC213-5B59-43FE-8616-335B507EF5D7}" srcOrd="0" destOrd="0" presId="urn:microsoft.com/office/officeart/2005/8/layout/process1"/>
    <dgm:cxn modelId="{76637EEC-12D7-4BB4-B728-C0FBB23DABF5}" type="presOf" srcId="{2AAE52DC-DD87-445C-B9A6-3F4B57F65BDA}" destId="{CD520FF5-4CA3-48B9-985A-2E51B3366157}" srcOrd="1" destOrd="0" presId="urn:microsoft.com/office/officeart/2005/8/layout/process1"/>
    <dgm:cxn modelId="{81BB2AEB-31C5-45F5-936C-F795F3EE806B}" srcId="{487F4C9B-2692-4E4C-A5D6-ACA2B31B502B}" destId="{4C7C086B-9F85-4D60-98F2-9877188A4392}" srcOrd="1" destOrd="0" parTransId="{DBA47FCA-F4F1-41E7-ABE8-B7EBD8769F85}" sibTransId="{2AAE52DC-DD87-445C-B9A6-3F4B57F65BDA}"/>
    <dgm:cxn modelId="{0C8CC4A7-C657-4C6B-B9CD-90B476AF7C16}" type="presParOf" srcId="{97B5F725-F208-4CD8-B072-F526ED9856AD}" destId="{7E16F874-F97B-4840-A858-BC81A55D132E}" srcOrd="0" destOrd="0" presId="urn:microsoft.com/office/officeart/2005/8/layout/process1"/>
    <dgm:cxn modelId="{C56AF8A4-88E0-426E-AAC1-780568D65380}" type="presParOf" srcId="{97B5F725-F208-4CD8-B072-F526ED9856AD}" destId="{B7203E09-6F63-498C-BB54-8A6923B2CC07}" srcOrd="1" destOrd="0" presId="urn:microsoft.com/office/officeart/2005/8/layout/process1"/>
    <dgm:cxn modelId="{09B2B52A-0B0F-42E7-9E21-163F039AE250}" type="presParOf" srcId="{B7203E09-6F63-498C-BB54-8A6923B2CC07}" destId="{B5D85FC1-4BB6-4BD2-94DB-0538E373D4B2}" srcOrd="0" destOrd="0" presId="urn:microsoft.com/office/officeart/2005/8/layout/process1"/>
    <dgm:cxn modelId="{82A4EEDA-6D90-4C21-A8F7-832CD705E18C}" type="presParOf" srcId="{97B5F725-F208-4CD8-B072-F526ED9856AD}" destId="{04C5EE69-780E-4763-911F-05E2B3712462}" srcOrd="2" destOrd="0" presId="urn:microsoft.com/office/officeart/2005/8/layout/process1"/>
    <dgm:cxn modelId="{AAE3948F-9105-47D6-9786-0DC285B1EB30}" type="presParOf" srcId="{97B5F725-F208-4CD8-B072-F526ED9856AD}" destId="{5A8DC213-5B59-43FE-8616-335B507EF5D7}" srcOrd="3" destOrd="0" presId="urn:microsoft.com/office/officeart/2005/8/layout/process1"/>
    <dgm:cxn modelId="{B7310CCE-3B97-47AF-85EE-935E082E07CD}" type="presParOf" srcId="{5A8DC213-5B59-43FE-8616-335B507EF5D7}" destId="{CD520FF5-4CA3-48B9-985A-2E51B3366157}" srcOrd="0" destOrd="0" presId="urn:microsoft.com/office/officeart/2005/8/layout/process1"/>
    <dgm:cxn modelId="{C20B2A86-C00E-4E79-AE65-6BA86BCDE3B0}" type="presParOf" srcId="{97B5F725-F208-4CD8-B072-F526ED9856AD}" destId="{0854AF8F-8E5E-460E-951E-1CEE976DF9C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9650646-A75A-4997-AA02-50C7B73EE7A7}" type="doc">
      <dgm:prSet loTypeId="urn:microsoft.com/office/officeart/2005/8/layout/lProcess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19FC6A-0529-4E84-8580-D34CF9878A83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r>
            <a:rPr lang="en-US" sz="2800" dirty="0"/>
            <a:t>State affect</a:t>
          </a:r>
        </a:p>
      </dgm:t>
    </dgm:pt>
    <dgm:pt modelId="{31E361EF-449B-4661-BD0B-0EA996B82EAE}" type="parTrans" cxnId="{D9A0D050-61B4-4EB6-9AE5-99685FD69FE1}">
      <dgm:prSet/>
      <dgm:spPr/>
      <dgm:t>
        <a:bodyPr/>
        <a:lstStyle/>
        <a:p>
          <a:endParaRPr lang="en-US"/>
        </a:p>
      </dgm:t>
    </dgm:pt>
    <dgm:pt modelId="{579DC1AF-C112-4B2E-BEE7-64ABE92BDEB2}" type="sibTrans" cxnId="{D9A0D050-61B4-4EB6-9AE5-99685FD69FE1}">
      <dgm:prSet/>
      <dgm:spPr/>
      <dgm:t>
        <a:bodyPr/>
        <a:lstStyle/>
        <a:p>
          <a:endParaRPr lang="en-US"/>
        </a:p>
      </dgm:t>
    </dgm:pt>
    <dgm:pt modelId="{D2A28CD1-7945-4355-A964-C3AC639D0DAD}">
      <dgm:prSet phldrT="[Text]"/>
      <dgm:spPr>
        <a:ln w="28575">
          <a:solidFill>
            <a:schemeClr val="tx1"/>
          </a:solidFill>
        </a:ln>
      </dgm:spPr>
      <dgm:t>
        <a:bodyPr/>
        <a:lstStyle/>
        <a:p>
          <a:pPr algn="l"/>
          <a:r>
            <a:rPr lang="en-US" b="1" dirty="0" err="1" smtClean="0"/>
            <a:t>Hedonia</a:t>
          </a:r>
          <a:r>
            <a:rPr lang="en-US" b="1" dirty="0" smtClean="0"/>
            <a:t>: well-being, happiness – short-term measures</a:t>
          </a:r>
          <a:endParaRPr lang="en-US" b="1" dirty="0"/>
        </a:p>
      </dgm:t>
    </dgm:pt>
    <dgm:pt modelId="{58EA5768-8C19-4B6B-BA27-F97B6FE34FF8}" type="parTrans" cxnId="{EB64B3A0-F568-4636-9A64-3F3F0BFECABD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E5411110-7449-424F-8D19-EC0A349D4FB2}" type="sibTrans" cxnId="{EB64B3A0-F568-4636-9A64-3F3F0BFECABD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A7D10AEA-629A-4FA8-901A-5476DF2F59B1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r>
            <a:rPr lang="en-US" sz="2800" dirty="0"/>
            <a:t>Trait affect</a:t>
          </a:r>
        </a:p>
      </dgm:t>
    </dgm:pt>
    <dgm:pt modelId="{CEA95C66-3A3E-4236-8C51-FF19CF2661BE}" type="parTrans" cxnId="{840C2DA5-5909-4DA1-BB2C-8642CA9D4707}">
      <dgm:prSet/>
      <dgm:spPr/>
      <dgm:t>
        <a:bodyPr/>
        <a:lstStyle/>
        <a:p>
          <a:endParaRPr lang="en-US"/>
        </a:p>
      </dgm:t>
    </dgm:pt>
    <dgm:pt modelId="{10802003-5836-43DC-BE43-269DF547E2E0}" type="sibTrans" cxnId="{840C2DA5-5909-4DA1-BB2C-8642CA9D4707}">
      <dgm:prSet/>
      <dgm:spPr/>
      <dgm:t>
        <a:bodyPr/>
        <a:lstStyle/>
        <a:p>
          <a:endParaRPr lang="en-US"/>
        </a:p>
      </dgm:t>
    </dgm:pt>
    <dgm:pt modelId="{BD29FDE6-44A2-4D0F-92BA-EB4F515898B8}">
      <dgm:prSet phldrT="[Text]"/>
      <dgm:spPr>
        <a:ln w="28575">
          <a:solidFill>
            <a:schemeClr val="tx1"/>
          </a:solidFill>
        </a:ln>
      </dgm:spPr>
      <dgm:t>
        <a:bodyPr/>
        <a:lstStyle/>
        <a:p>
          <a:pPr algn="l"/>
          <a:r>
            <a:rPr lang="en-US" b="1" dirty="0" err="1" smtClean="0"/>
            <a:t>Eudaimonia</a:t>
          </a:r>
          <a:r>
            <a:rPr lang="en-US" b="1" dirty="0" smtClean="0"/>
            <a:t>: meaning, purpose in life – long term measures</a:t>
          </a:r>
          <a:endParaRPr lang="en-US" b="1" dirty="0"/>
        </a:p>
      </dgm:t>
    </dgm:pt>
    <dgm:pt modelId="{4F6A4290-D721-4CB1-BEB3-0AE9692E195E}" type="parTrans" cxnId="{2F3CF08A-6098-40C7-BF38-9D961161225F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0509005B-23B9-4603-B7B0-E8852DE0E017}" type="sibTrans" cxnId="{2F3CF08A-6098-40C7-BF38-9D961161225F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C7778D71-27CF-4FD7-8CAA-0046C0F9C0CC}">
      <dgm:prSet phldrT="[Text]"/>
      <dgm:spPr>
        <a:ln w="28575">
          <a:solidFill>
            <a:schemeClr val="tx1"/>
          </a:solidFill>
        </a:ln>
      </dgm:spPr>
      <dgm:t>
        <a:bodyPr/>
        <a:lstStyle/>
        <a:p>
          <a:r>
            <a:rPr lang="en-US" b="1" dirty="0"/>
            <a:t>Distal </a:t>
          </a:r>
          <a:r>
            <a:rPr lang="en-US" b="1" dirty="0" smtClean="0"/>
            <a:t>outcomes</a:t>
          </a:r>
          <a:endParaRPr lang="en-US" b="1" dirty="0"/>
        </a:p>
      </dgm:t>
    </dgm:pt>
    <dgm:pt modelId="{8FD093EB-A377-4BAD-B4D9-BD49FB7DAA9E}" type="parTrans" cxnId="{8AC953E6-2C2E-45E9-86A0-9323813A6B74}">
      <dgm:prSet/>
      <dgm:spPr/>
      <dgm:t>
        <a:bodyPr/>
        <a:lstStyle/>
        <a:p>
          <a:endParaRPr lang="en-US"/>
        </a:p>
      </dgm:t>
    </dgm:pt>
    <dgm:pt modelId="{CF83B5FA-208F-4FE4-8FFD-11470B47E504}" type="sibTrans" cxnId="{8AC953E6-2C2E-45E9-86A0-9323813A6B74}">
      <dgm:prSet/>
      <dgm:spPr/>
      <dgm:t>
        <a:bodyPr/>
        <a:lstStyle/>
        <a:p>
          <a:endParaRPr lang="en-US"/>
        </a:p>
      </dgm:t>
    </dgm:pt>
    <dgm:pt modelId="{2A2F82D3-60CC-4472-A92E-00F6722CD905}">
      <dgm:prSet/>
      <dgm:spPr>
        <a:ln w="28575">
          <a:solidFill>
            <a:schemeClr val="tx1"/>
          </a:solidFill>
        </a:ln>
      </dgm:spPr>
      <dgm:t>
        <a:bodyPr/>
        <a:lstStyle/>
        <a:p>
          <a:r>
            <a:rPr lang="en-US" b="1" dirty="0">
              <a:solidFill>
                <a:schemeClr val="tx1"/>
              </a:solidFill>
            </a:rPr>
            <a:t>Proximal </a:t>
          </a:r>
          <a:r>
            <a:rPr lang="en-US" b="1" dirty="0" smtClean="0">
              <a:solidFill>
                <a:schemeClr val="tx1"/>
              </a:solidFill>
            </a:rPr>
            <a:t>Outcomes</a:t>
          </a:r>
          <a:endParaRPr lang="en-US" b="1" dirty="0">
            <a:solidFill>
              <a:schemeClr val="tx1"/>
            </a:solidFill>
          </a:endParaRPr>
        </a:p>
      </dgm:t>
    </dgm:pt>
    <dgm:pt modelId="{0A281063-5565-47AD-AF86-6CEEEF0F8401}" type="parTrans" cxnId="{CAA40DE3-71C0-489E-B52C-CF62B35CE290}">
      <dgm:prSet/>
      <dgm:spPr/>
      <dgm:t>
        <a:bodyPr/>
        <a:lstStyle/>
        <a:p>
          <a:endParaRPr lang="en-US"/>
        </a:p>
      </dgm:t>
    </dgm:pt>
    <dgm:pt modelId="{8ECF796B-0F80-4204-A0B2-0FA2FC71C501}" type="sibTrans" cxnId="{CAA40DE3-71C0-489E-B52C-CF62B35CE290}">
      <dgm:prSet/>
      <dgm:spPr/>
      <dgm:t>
        <a:bodyPr/>
        <a:lstStyle/>
        <a:p>
          <a:endParaRPr lang="en-US"/>
        </a:p>
      </dgm:t>
    </dgm:pt>
    <dgm:pt modelId="{9C87A002-C35D-47F3-9BA8-E01743E79CF7}" type="pres">
      <dgm:prSet presAssocID="{C9650646-A75A-4997-AA02-50C7B73EE7A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79569A-1A96-4B1F-B057-2E575E16D555}" type="pres">
      <dgm:prSet presAssocID="{BE19FC6A-0529-4E84-8580-D34CF9878A83}" presName="vertFlow" presStyleCnt="0"/>
      <dgm:spPr/>
    </dgm:pt>
    <dgm:pt modelId="{DEF2E82F-B3FB-4954-A5E0-7EB614264099}" type="pres">
      <dgm:prSet presAssocID="{BE19FC6A-0529-4E84-8580-D34CF9878A83}" presName="header" presStyleLbl="node1" presStyleIdx="0" presStyleCnt="2" custLinFactNeighborY="0"/>
      <dgm:spPr/>
      <dgm:t>
        <a:bodyPr/>
        <a:lstStyle/>
        <a:p>
          <a:endParaRPr lang="en-US"/>
        </a:p>
      </dgm:t>
    </dgm:pt>
    <dgm:pt modelId="{944BC2A0-AF7D-49AD-8215-8024B4189391}" type="pres">
      <dgm:prSet presAssocID="{58EA5768-8C19-4B6B-BA27-F97B6FE34FF8}" presName="parTrans" presStyleLbl="sibTrans2D1" presStyleIdx="0" presStyleCnt="4"/>
      <dgm:spPr/>
      <dgm:t>
        <a:bodyPr/>
        <a:lstStyle/>
        <a:p>
          <a:endParaRPr lang="en-US"/>
        </a:p>
      </dgm:t>
    </dgm:pt>
    <dgm:pt modelId="{195FE70E-A4C1-4FCB-934B-A8E56BE509E7}" type="pres">
      <dgm:prSet presAssocID="{D2A28CD1-7945-4355-A964-C3AC639D0DAD}" presName="child" presStyleLbl="alignAccFollowNode1" presStyleIdx="0" presStyleCnt="4" custLinFactNeighborX="-466" custLinFactNeighborY="1341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C8838E-8C93-4990-97DC-C4F22C0E86EF}" type="pres">
      <dgm:prSet presAssocID="{E5411110-7449-424F-8D19-EC0A349D4FB2}" presName="sibTrans" presStyleLbl="sibTrans2D1" presStyleIdx="1" presStyleCnt="4"/>
      <dgm:spPr/>
      <dgm:t>
        <a:bodyPr/>
        <a:lstStyle/>
        <a:p>
          <a:endParaRPr lang="en-US"/>
        </a:p>
      </dgm:t>
    </dgm:pt>
    <dgm:pt modelId="{CC1F218B-C68D-4B46-83D0-E27C61000C9D}" type="pres">
      <dgm:prSet presAssocID="{2A2F82D3-60CC-4472-A92E-00F6722CD905}" presName="child" presStyleLbl="alignAccFollowNode1" presStyleIdx="1" presStyleCnt="4" custLinFactNeighborX="-500" custLinFactNeighborY="-147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594160-BFCF-4412-BB17-7AA5A516D391}" type="pres">
      <dgm:prSet presAssocID="{BE19FC6A-0529-4E84-8580-D34CF9878A83}" presName="hSp" presStyleCnt="0"/>
      <dgm:spPr/>
    </dgm:pt>
    <dgm:pt modelId="{9C579BE9-5C16-48CF-BAE8-A98CC6D56751}" type="pres">
      <dgm:prSet presAssocID="{A7D10AEA-629A-4FA8-901A-5476DF2F59B1}" presName="vertFlow" presStyleCnt="0"/>
      <dgm:spPr/>
    </dgm:pt>
    <dgm:pt modelId="{DD714F8C-D311-44B2-ABEF-E3EAC00D0666}" type="pres">
      <dgm:prSet presAssocID="{A7D10AEA-629A-4FA8-901A-5476DF2F59B1}" presName="header" presStyleLbl="node1" presStyleIdx="1" presStyleCnt="2"/>
      <dgm:spPr/>
      <dgm:t>
        <a:bodyPr/>
        <a:lstStyle/>
        <a:p>
          <a:endParaRPr lang="en-US"/>
        </a:p>
      </dgm:t>
    </dgm:pt>
    <dgm:pt modelId="{BEA5B917-4972-4CC5-95F4-B73714827696}" type="pres">
      <dgm:prSet presAssocID="{4F6A4290-D721-4CB1-BEB3-0AE9692E195E}" presName="parTrans" presStyleLbl="sibTrans2D1" presStyleIdx="2" presStyleCnt="4"/>
      <dgm:spPr/>
      <dgm:t>
        <a:bodyPr/>
        <a:lstStyle/>
        <a:p>
          <a:endParaRPr lang="en-US"/>
        </a:p>
      </dgm:t>
    </dgm:pt>
    <dgm:pt modelId="{AD6C1295-7FF9-489D-AEE6-988E03BEDACD}" type="pres">
      <dgm:prSet presAssocID="{BD29FDE6-44A2-4D0F-92BA-EB4F515898B8}" presName="child" presStyleLbl="alignAccFollow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A4E3A4-7CCD-4DF3-9516-E8B9939BB3AC}" type="pres">
      <dgm:prSet presAssocID="{0509005B-23B9-4603-B7B0-E8852DE0E017}" presName="sibTrans" presStyleLbl="sibTrans2D1" presStyleIdx="3" presStyleCnt="4"/>
      <dgm:spPr/>
      <dgm:t>
        <a:bodyPr/>
        <a:lstStyle/>
        <a:p>
          <a:endParaRPr lang="en-US"/>
        </a:p>
      </dgm:t>
    </dgm:pt>
    <dgm:pt modelId="{69DAE620-9391-4300-9C26-CDC16A551527}" type="pres">
      <dgm:prSet presAssocID="{C7778D71-27CF-4FD7-8CAA-0046C0F9C0CC}" presName="child" presStyleLbl="alignAccFollow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C29B4F-29A8-482D-A6C8-30CED4DF44A4}" type="presOf" srcId="{2A2F82D3-60CC-4472-A92E-00F6722CD905}" destId="{CC1F218B-C68D-4B46-83D0-E27C61000C9D}" srcOrd="0" destOrd="0" presId="urn:microsoft.com/office/officeart/2005/8/layout/lProcess1"/>
    <dgm:cxn modelId="{6694C0DF-4FC4-4A8A-81DC-AD06CCA4D3E4}" type="presOf" srcId="{C9650646-A75A-4997-AA02-50C7B73EE7A7}" destId="{9C87A002-C35D-47F3-9BA8-E01743E79CF7}" srcOrd="0" destOrd="0" presId="urn:microsoft.com/office/officeart/2005/8/layout/lProcess1"/>
    <dgm:cxn modelId="{F0E67BAE-CFD5-4518-B07E-36CBCA73BE85}" type="presOf" srcId="{BD29FDE6-44A2-4D0F-92BA-EB4F515898B8}" destId="{AD6C1295-7FF9-489D-AEE6-988E03BEDACD}" srcOrd="0" destOrd="0" presId="urn:microsoft.com/office/officeart/2005/8/layout/lProcess1"/>
    <dgm:cxn modelId="{DE1D6A48-21BA-4E62-B839-367182116A4C}" type="presOf" srcId="{58EA5768-8C19-4B6B-BA27-F97B6FE34FF8}" destId="{944BC2A0-AF7D-49AD-8215-8024B4189391}" srcOrd="0" destOrd="0" presId="urn:microsoft.com/office/officeart/2005/8/layout/lProcess1"/>
    <dgm:cxn modelId="{F1CE2E2D-3E3C-425E-A32D-DF687353ECED}" type="presOf" srcId="{0509005B-23B9-4603-B7B0-E8852DE0E017}" destId="{9DA4E3A4-7CCD-4DF3-9516-E8B9939BB3AC}" srcOrd="0" destOrd="0" presId="urn:microsoft.com/office/officeart/2005/8/layout/lProcess1"/>
    <dgm:cxn modelId="{FD202D68-7931-4FC2-861E-A55A486DDF93}" type="presOf" srcId="{BE19FC6A-0529-4E84-8580-D34CF9878A83}" destId="{DEF2E82F-B3FB-4954-A5E0-7EB614264099}" srcOrd="0" destOrd="0" presId="urn:microsoft.com/office/officeart/2005/8/layout/lProcess1"/>
    <dgm:cxn modelId="{33CB3A6F-941B-4ADB-8F1B-F76D93A7AF72}" type="presOf" srcId="{E5411110-7449-424F-8D19-EC0A349D4FB2}" destId="{CDC8838E-8C93-4990-97DC-C4F22C0E86EF}" srcOrd="0" destOrd="0" presId="urn:microsoft.com/office/officeart/2005/8/layout/lProcess1"/>
    <dgm:cxn modelId="{840C2DA5-5909-4DA1-BB2C-8642CA9D4707}" srcId="{C9650646-A75A-4997-AA02-50C7B73EE7A7}" destId="{A7D10AEA-629A-4FA8-901A-5476DF2F59B1}" srcOrd="1" destOrd="0" parTransId="{CEA95C66-3A3E-4236-8C51-FF19CF2661BE}" sibTransId="{10802003-5836-43DC-BE43-269DF547E2E0}"/>
    <dgm:cxn modelId="{AD361310-BE0D-4FC2-A537-2AA06A6BEA2A}" type="presOf" srcId="{4F6A4290-D721-4CB1-BEB3-0AE9692E195E}" destId="{BEA5B917-4972-4CC5-95F4-B73714827696}" srcOrd="0" destOrd="0" presId="urn:microsoft.com/office/officeart/2005/8/layout/lProcess1"/>
    <dgm:cxn modelId="{CAA40DE3-71C0-489E-B52C-CF62B35CE290}" srcId="{BE19FC6A-0529-4E84-8580-D34CF9878A83}" destId="{2A2F82D3-60CC-4472-A92E-00F6722CD905}" srcOrd="1" destOrd="0" parTransId="{0A281063-5565-47AD-AF86-6CEEEF0F8401}" sibTransId="{8ECF796B-0F80-4204-A0B2-0FA2FC71C501}"/>
    <dgm:cxn modelId="{E45B0E2B-AFB7-4501-96A7-C550068D1AF4}" type="presOf" srcId="{C7778D71-27CF-4FD7-8CAA-0046C0F9C0CC}" destId="{69DAE620-9391-4300-9C26-CDC16A551527}" srcOrd="0" destOrd="0" presId="urn:microsoft.com/office/officeart/2005/8/layout/lProcess1"/>
    <dgm:cxn modelId="{8AC953E6-2C2E-45E9-86A0-9323813A6B74}" srcId="{A7D10AEA-629A-4FA8-901A-5476DF2F59B1}" destId="{C7778D71-27CF-4FD7-8CAA-0046C0F9C0CC}" srcOrd="1" destOrd="0" parTransId="{8FD093EB-A377-4BAD-B4D9-BD49FB7DAA9E}" sibTransId="{CF83B5FA-208F-4FE4-8FFD-11470B47E504}"/>
    <dgm:cxn modelId="{B0483381-D7F3-48C7-BEF0-89BF3387576C}" type="presOf" srcId="{A7D10AEA-629A-4FA8-901A-5476DF2F59B1}" destId="{DD714F8C-D311-44B2-ABEF-E3EAC00D0666}" srcOrd="0" destOrd="0" presId="urn:microsoft.com/office/officeart/2005/8/layout/lProcess1"/>
    <dgm:cxn modelId="{FC5838FF-5D84-43E6-9C40-FF7E2DD0A0B5}" type="presOf" srcId="{D2A28CD1-7945-4355-A964-C3AC639D0DAD}" destId="{195FE70E-A4C1-4FCB-934B-A8E56BE509E7}" srcOrd="0" destOrd="0" presId="urn:microsoft.com/office/officeart/2005/8/layout/lProcess1"/>
    <dgm:cxn modelId="{D9A0D050-61B4-4EB6-9AE5-99685FD69FE1}" srcId="{C9650646-A75A-4997-AA02-50C7B73EE7A7}" destId="{BE19FC6A-0529-4E84-8580-D34CF9878A83}" srcOrd="0" destOrd="0" parTransId="{31E361EF-449B-4661-BD0B-0EA996B82EAE}" sibTransId="{579DC1AF-C112-4B2E-BEE7-64ABE92BDEB2}"/>
    <dgm:cxn modelId="{2F3CF08A-6098-40C7-BF38-9D961161225F}" srcId="{A7D10AEA-629A-4FA8-901A-5476DF2F59B1}" destId="{BD29FDE6-44A2-4D0F-92BA-EB4F515898B8}" srcOrd="0" destOrd="0" parTransId="{4F6A4290-D721-4CB1-BEB3-0AE9692E195E}" sibTransId="{0509005B-23B9-4603-B7B0-E8852DE0E017}"/>
    <dgm:cxn modelId="{EB64B3A0-F568-4636-9A64-3F3F0BFECABD}" srcId="{BE19FC6A-0529-4E84-8580-D34CF9878A83}" destId="{D2A28CD1-7945-4355-A964-C3AC639D0DAD}" srcOrd="0" destOrd="0" parTransId="{58EA5768-8C19-4B6B-BA27-F97B6FE34FF8}" sibTransId="{E5411110-7449-424F-8D19-EC0A349D4FB2}"/>
    <dgm:cxn modelId="{231A7A39-0DBD-4B1F-A9DE-1497A636AA50}" type="presParOf" srcId="{9C87A002-C35D-47F3-9BA8-E01743E79CF7}" destId="{7B79569A-1A96-4B1F-B057-2E575E16D555}" srcOrd="0" destOrd="0" presId="urn:microsoft.com/office/officeart/2005/8/layout/lProcess1"/>
    <dgm:cxn modelId="{A9E4B75F-58F7-4710-94EA-8BC255392873}" type="presParOf" srcId="{7B79569A-1A96-4B1F-B057-2E575E16D555}" destId="{DEF2E82F-B3FB-4954-A5E0-7EB614264099}" srcOrd="0" destOrd="0" presId="urn:microsoft.com/office/officeart/2005/8/layout/lProcess1"/>
    <dgm:cxn modelId="{5C3D29E3-3B36-4788-93CE-6A0E1C8A7143}" type="presParOf" srcId="{7B79569A-1A96-4B1F-B057-2E575E16D555}" destId="{944BC2A0-AF7D-49AD-8215-8024B4189391}" srcOrd="1" destOrd="0" presId="urn:microsoft.com/office/officeart/2005/8/layout/lProcess1"/>
    <dgm:cxn modelId="{9BD433F8-7CC2-4BF7-AAC0-AAAAADDA9A90}" type="presParOf" srcId="{7B79569A-1A96-4B1F-B057-2E575E16D555}" destId="{195FE70E-A4C1-4FCB-934B-A8E56BE509E7}" srcOrd="2" destOrd="0" presId="urn:microsoft.com/office/officeart/2005/8/layout/lProcess1"/>
    <dgm:cxn modelId="{2A2454E9-5F9E-401B-8EEE-0847365E275D}" type="presParOf" srcId="{7B79569A-1A96-4B1F-B057-2E575E16D555}" destId="{CDC8838E-8C93-4990-97DC-C4F22C0E86EF}" srcOrd="3" destOrd="0" presId="urn:microsoft.com/office/officeart/2005/8/layout/lProcess1"/>
    <dgm:cxn modelId="{5EBFD82D-0944-4D4A-99CA-AC3B51A47380}" type="presParOf" srcId="{7B79569A-1A96-4B1F-B057-2E575E16D555}" destId="{CC1F218B-C68D-4B46-83D0-E27C61000C9D}" srcOrd="4" destOrd="0" presId="urn:microsoft.com/office/officeart/2005/8/layout/lProcess1"/>
    <dgm:cxn modelId="{B35B2491-D20C-4F41-B098-D82A6F7A4E04}" type="presParOf" srcId="{9C87A002-C35D-47F3-9BA8-E01743E79CF7}" destId="{91594160-BFCF-4412-BB17-7AA5A516D391}" srcOrd="1" destOrd="0" presId="urn:microsoft.com/office/officeart/2005/8/layout/lProcess1"/>
    <dgm:cxn modelId="{EB75093E-251A-499A-A0DF-1B70F4157BBE}" type="presParOf" srcId="{9C87A002-C35D-47F3-9BA8-E01743E79CF7}" destId="{9C579BE9-5C16-48CF-BAE8-A98CC6D56751}" srcOrd="2" destOrd="0" presId="urn:microsoft.com/office/officeart/2005/8/layout/lProcess1"/>
    <dgm:cxn modelId="{DE2ED181-2CC4-4439-8EF3-26E6615F0138}" type="presParOf" srcId="{9C579BE9-5C16-48CF-BAE8-A98CC6D56751}" destId="{DD714F8C-D311-44B2-ABEF-E3EAC00D0666}" srcOrd="0" destOrd="0" presId="urn:microsoft.com/office/officeart/2005/8/layout/lProcess1"/>
    <dgm:cxn modelId="{4AA209D8-3F50-4368-82FE-47AA11CEC215}" type="presParOf" srcId="{9C579BE9-5C16-48CF-BAE8-A98CC6D56751}" destId="{BEA5B917-4972-4CC5-95F4-B73714827696}" srcOrd="1" destOrd="0" presId="urn:microsoft.com/office/officeart/2005/8/layout/lProcess1"/>
    <dgm:cxn modelId="{34B2EF16-FDC4-4234-8988-454265405F7A}" type="presParOf" srcId="{9C579BE9-5C16-48CF-BAE8-A98CC6D56751}" destId="{AD6C1295-7FF9-489D-AEE6-988E03BEDACD}" srcOrd="2" destOrd="0" presId="urn:microsoft.com/office/officeart/2005/8/layout/lProcess1"/>
    <dgm:cxn modelId="{2FE4D6F6-145F-4C57-8F04-3F6D0D46E023}" type="presParOf" srcId="{9C579BE9-5C16-48CF-BAE8-A98CC6D56751}" destId="{9DA4E3A4-7CCD-4DF3-9516-E8B9939BB3AC}" srcOrd="3" destOrd="0" presId="urn:microsoft.com/office/officeart/2005/8/layout/lProcess1"/>
    <dgm:cxn modelId="{9F70AB67-5EF7-47B3-A034-C288FD0B24C0}" type="presParOf" srcId="{9C579BE9-5C16-48CF-BAE8-A98CC6D56751}" destId="{69DAE620-9391-4300-9C26-CDC16A551527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DE8692-9A4F-46B4-9C9D-7557D3AF1F8D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D490817-EABD-4B63-AD94-6567F70DEB77}">
      <dgm:prSet phldrT="[Text]" custT="1"/>
      <dgm:spPr>
        <a:ln w="28575">
          <a:solidFill>
            <a:schemeClr val="tx1"/>
          </a:solidFill>
        </a:ln>
      </dgm:spPr>
      <dgm:t>
        <a:bodyPr vert="vert" anchor="ctr" anchorCtr="1"/>
        <a:lstStyle/>
        <a:p>
          <a:pPr algn="l"/>
          <a:r>
            <a:rPr lang="en-US" sz="3200" b="1" dirty="0"/>
            <a:t>Biomarkers</a:t>
          </a:r>
        </a:p>
        <a:p>
          <a:pPr algn="l"/>
          <a:endParaRPr lang="en-US" sz="3200" dirty="0"/>
        </a:p>
        <a:p>
          <a:pPr algn="ctr"/>
          <a:endParaRPr lang="en-US" sz="3200" dirty="0"/>
        </a:p>
        <a:p>
          <a:pPr algn="l"/>
          <a:r>
            <a:rPr lang="en-US" sz="3200" dirty="0"/>
            <a:t> </a:t>
          </a:r>
          <a:r>
            <a:rPr lang="en-US" sz="3200" b="1" dirty="0"/>
            <a:t>Health Behaviors</a:t>
          </a:r>
        </a:p>
        <a:p>
          <a:pPr algn="l"/>
          <a:endParaRPr lang="en-US" sz="3200" b="1" dirty="0"/>
        </a:p>
        <a:p>
          <a:pPr algn="ctr"/>
          <a:endParaRPr lang="en-US" sz="3200" b="1" dirty="0"/>
        </a:p>
        <a:p>
          <a:pPr algn="l"/>
          <a:r>
            <a:rPr lang="en-US" sz="3200" b="1" dirty="0"/>
            <a:t>Clinical Outcomes</a:t>
          </a:r>
        </a:p>
      </dgm:t>
    </dgm:pt>
    <dgm:pt modelId="{303505A4-AC0E-4714-A912-FF438C423A5B}" type="parTrans" cxnId="{40883AF8-CA7C-4A27-8E5E-588BF43B8914}">
      <dgm:prSet/>
      <dgm:spPr/>
      <dgm:t>
        <a:bodyPr/>
        <a:lstStyle/>
        <a:p>
          <a:endParaRPr lang="en-US"/>
        </a:p>
      </dgm:t>
    </dgm:pt>
    <dgm:pt modelId="{86A5770A-0417-4583-8D26-15F5D9973068}" type="sibTrans" cxnId="{40883AF8-CA7C-4A27-8E5E-588BF43B8914}">
      <dgm:prSet/>
      <dgm:spPr/>
      <dgm:t>
        <a:bodyPr/>
        <a:lstStyle/>
        <a:p>
          <a:endParaRPr lang="en-US"/>
        </a:p>
      </dgm:t>
    </dgm:pt>
    <dgm:pt modelId="{3E6475CA-8353-46E2-87FB-FFBEB9E7BA1C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pPr marL="173038" indent="0" algn="l"/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▪</a:t>
          </a:r>
          <a:r>
            <a:rPr lang="en-US" sz="1700" dirty="0"/>
            <a:t>Coronary angioplasty patients demonstrate signiﬁcantly elevated levels of C-reactive protein in response to mental challenges</a:t>
          </a:r>
        </a:p>
        <a:p>
          <a:pPr marL="173038" indent="0" algn="l"/>
          <a:r>
            <a:rPr lang="en-US" sz="1700" dirty="0"/>
            <a:t> </a:t>
          </a:r>
          <a:r>
            <a:rPr lang="en-US" sz="1700" dirty="0">
              <a:latin typeface="Times New Roman" panose="02020603050405020304" pitchFamily="18" charset="0"/>
              <a:cs typeface="Times New Roman" panose="02020603050405020304" pitchFamily="18" charset="0"/>
            </a:rPr>
            <a:t>▪</a:t>
          </a:r>
          <a:r>
            <a:rPr lang="en-US" sz="1700" dirty="0"/>
            <a:t>In lab studies where stress is induced in healthy people, subjects’ IL-6 levels increased</a:t>
          </a:r>
        </a:p>
      </dgm:t>
    </dgm:pt>
    <dgm:pt modelId="{CCD73C88-32D0-4A64-9EE8-9A156CC1B9EB}" type="parTrans" cxnId="{22921967-B0AD-40AA-B2D5-568E4B55F9FA}">
      <dgm:prSet/>
      <dgm:spPr>
        <a:ln>
          <a:solidFill>
            <a:schemeClr val="tx2"/>
          </a:solidFill>
        </a:ln>
      </dgm:spPr>
      <dgm:t>
        <a:bodyPr/>
        <a:lstStyle/>
        <a:p>
          <a:endParaRPr lang="en-US"/>
        </a:p>
      </dgm:t>
    </dgm:pt>
    <dgm:pt modelId="{DC8B414D-CC68-4A4D-9EA4-CCA4A913F781}" type="sibTrans" cxnId="{22921967-B0AD-40AA-B2D5-568E4B55F9FA}">
      <dgm:prSet/>
      <dgm:spPr/>
      <dgm:t>
        <a:bodyPr/>
        <a:lstStyle/>
        <a:p>
          <a:endParaRPr lang="en-US"/>
        </a:p>
      </dgm:t>
    </dgm:pt>
    <dgm:pt modelId="{672DB62D-A64E-4DFE-B2B6-35772D0D3B52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pPr marL="115888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▪</a:t>
          </a:r>
          <a:r>
            <a:rPr lang="en-US" sz="1700" dirty="0" smtClean="0"/>
            <a:t>In </a:t>
          </a:r>
          <a:r>
            <a:rPr lang="en-US" sz="1700" dirty="0"/>
            <a:t>the Copenhagen City Heart Study, stress was inversely related to physical activity </a:t>
          </a:r>
          <a:r>
            <a:rPr lang="en-US" sz="1700" dirty="0" err="1" smtClean="0"/>
            <a:t>levels</a:t>
          </a:r>
          <a:r>
            <a:rPr lang="en-US" sz="17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▪</a:t>
          </a:r>
          <a:r>
            <a:rPr lang="en-US" sz="1700" dirty="0" err="1" smtClean="0"/>
            <a:t>In</a:t>
          </a:r>
          <a:r>
            <a:rPr lang="en-US" sz="1700" dirty="0" smtClean="0"/>
            <a:t> </a:t>
          </a:r>
          <a:r>
            <a:rPr lang="en-US" sz="1700" dirty="0"/>
            <a:t>the </a:t>
          </a:r>
          <a:r>
            <a: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▪</a:t>
          </a:r>
          <a:r>
            <a:rPr lang="en-US" sz="1700" dirty="0" smtClean="0"/>
            <a:t>INTERHEART </a:t>
          </a:r>
          <a:r>
            <a:rPr lang="en-US" sz="1700" dirty="0"/>
            <a:t>study, those with greatest stress had significantly higher BMI and cholesterol, and were more likely to smoke (P &lt; 0.0001 for all)</a:t>
          </a:r>
        </a:p>
      </dgm:t>
    </dgm:pt>
    <dgm:pt modelId="{A1502ED0-0EA2-4E69-9238-08E77778302E}" type="parTrans" cxnId="{D645CA7C-381F-4A08-B86E-A3842B23424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305168C0-2929-43CC-A395-D3631D40F983}" type="sibTrans" cxnId="{D645CA7C-381F-4A08-B86E-A3842B23424F}">
      <dgm:prSet/>
      <dgm:spPr/>
      <dgm:t>
        <a:bodyPr/>
        <a:lstStyle/>
        <a:p>
          <a:endParaRPr lang="en-US"/>
        </a:p>
      </dgm:t>
    </dgm:pt>
    <dgm:pt modelId="{5B1D72E4-D7A2-409B-B332-09DFDAE0C021}">
      <dgm:prSet phldrT="[Text]" custT="1"/>
      <dgm:spPr>
        <a:ln w="28575">
          <a:solidFill>
            <a:schemeClr val="tx1"/>
          </a:solidFill>
        </a:ln>
      </dgm:spPr>
      <dgm:t>
        <a:bodyPr/>
        <a:lstStyle/>
        <a:p>
          <a:pPr marL="115888" indent="0" algn="l"/>
          <a:endParaRPr lang="en-US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5888" indent="0" algn="l"/>
          <a:r>
            <a:rPr lang="en-US" sz="1700" dirty="0">
              <a:latin typeface="Times New Roman" panose="02020603050405020304" pitchFamily="18" charset="0"/>
              <a:cs typeface="Times New Roman" panose="02020603050405020304" pitchFamily="18" charset="0"/>
            </a:rPr>
            <a:t>▪</a:t>
          </a:r>
          <a:r>
            <a:rPr lang="en-US" sz="1700" dirty="0"/>
            <a:t>Several studies have found that men with high job demands had the greatest progression of carotid artery atherosclerosis over four years</a:t>
          </a:r>
        </a:p>
        <a:p>
          <a:pPr marL="115888" indent="0" algn="l"/>
          <a:r>
            <a:rPr lang="en-US" sz="1700" dirty="0">
              <a:latin typeface="Times New Roman" panose="02020603050405020304" pitchFamily="18" charset="0"/>
              <a:cs typeface="Times New Roman" panose="02020603050405020304" pitchFamily="18" charset="0"/>
            </a:rPr>
            <a:t>▪</a:t>
          </a:r>
          <a:r>
            <a:rPr lang="en-US" sz="1700" dirty="0">
              <a:latin typeface="+mn-lt"/>
              <a:cs typeface="Times New Roman" panose="02020603050405020304" pitchFamily="18" charset="0"/>
            </a:rPr>
            <a:t>D</a:t>
          </a:r>
          <a:r>
            <a:rPr lang="en-US" sz="1700" dirty="0"/>
            <a:t>epressed people are more likely to develop CHD (meta-analytic eﬀect size, 1.5–2.7) and people with established CHD who are depressed have increased risk of morbidity and mortality (meta-analytic eﬀect size, 1.6– 2.2)</a:t>
          </a:r>
        </a:p>
        <a:p>
          <a:pPr marL="115888" indent="0" algn="l"/>
          <a:endParaRPr lang="en-US" sz="1700" dirty="0"/>
        </a:p>
      </dgm:t>
    </dgm:pt>
    <dgm:pt modelId="{1EADB50E-4CEF-4CA2-957B-5AE6B5900BD2}" type="parTrans" cxnId="{6459E0A5-7FBC-450E-AE2C-97680BEFB79B}">
      <dgm:prSet/>
      <dgm:spPr>
        <a:ln>
          <a:solidFill>
            <a:schemeClr val="tx2"/>
          </a:solidFill>
        </a:ln>
      </dgm:spPr>
      <dgm:t>
        <a:bodyPr/>
        <a:lstStyle/>
        <a:p>
          <a:endParaRPr lang="en-US"/>
        </a:p>
      </dgm:t>
    </dgm:pt>
    <dgm:pt modelId="{373951F5-BE72-46BC-AF7A-9C8F23B50771}" type="sibTrans" cxnId="{6459E0A5-7FBC-450E-AE2C-97680BEFB79B}">
      <dgm:prSet/>
      <dgm:spPr/>
      <dgm:t>
        <a:bodyPr/>
        <a:lstStyle/>
        <a:p>
          <a:endParaRPr lang="en-US"/>
        </a:p>
      </dgm:t>
    </dgm:pt>
    <dgm:pt modelId="{91BE5398-7F5D-4A2A-BAE8-1DD2931096D5}" type="pres">
      <dgm:prSet presAssocID="{A1DE8692-9A4F-46B4-9C9D-7557D3AF1F8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BFBC23-8FC9-4742-BCC3-9CAC48B3CA9C}" type="pres">
      <dgm:prSet presAssocID="{2D490817-EABD-4B63-AD94-6567F70DEB77}" presName="root1" presStyleCnt="0"/>
      <dgm:spPr/>
    </dgm:pt>
    <dgm:pt modelId="{B0676B23-6C37-430C-8768-340F2C00D392}" type="pres">
      <dgm:prSet presAssocID="{2D490817-EABD-4B63-AD94-6567F70DEB77}" presName="LevelOneTextNode" presStyleLbl="node0" presStyleIdx="0" presStyleCnt="1" custScaleX="216933" custScaleY="107106" custLinFactNeighborX="11849" custLinFactNeighborY="-217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294310C-0DD8-44DF-843F-95F6B5357292}" type="pres">
      <dgm:prSet presAssocID="{2D490817-EABD-4B63-AD94-6567F70DEB77}" presName="level2hierChild" presStyleCnt="0"/>
      <dgm:spPr/>
    </dgm:pt>
    <dgm:pt modelId="{363CFB2B-7879-48E2-B0C2-9A738756FEBF}" type="pres">
      <dgm:prSet presAssocID="{CCD73C88-32D0-4A64-9EE8-9A156CC1B9EB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5A02F5AB-39BA-4CD1-80B3-4E5DC751DD1B}" type="pres">
      <dgm:prSet presAssocID="{CCD73C88-32D0-4A64-9EE8-9A156CC1B9EB}" presName="connTx" presStyleLbl="parChTrans1D2" presStyleIdx="0" presStyleCnt="3"/>
      <dgm:spPr/>
      <dgm:t>
        <a:bodyPr/>
        <a:lstStyle/>
        <a:p>
          <a:endParaRPr lang="en-US"/>
        </a:p>
      </dgm:t>
    </dgm:pt>
    <dgm:pt modelId="{AA4AFB66-EB8F-4C2A-85FF-07E67E926C36}" type="pres">
      <dgm:prSet presAssocID="{3E6475CA-8353-46E2-87FB-FFBEB9E7BA1C}" presName="root2" presStyleCnt="0"/>
      <dgm:spPr/>
    </dgm:pt>
    <dgm:pt modelId="{13624B3B-33DE-4BAD-A0A1-3C87BE127D96}" type="pres">
      <dgm:prSet presAssocID="{3E6475CA-8353-46E2-87FB-FFBEB9E7BA1C}" presName="LevelTwoTextNode" presStyleLbl="node2" presStyleIdx="0" presStyleCnt="3" custScaleX="278129" custScaleY="152203" custLinFactNeighborX="-787" custLinFactNeighborY="-567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2D121D5-0E34-4845-A285-806FFB0EA410}" type="pres">
      <dgm:prSet presAssocID="{3E6475CA-8353-46E2-87FB-FFBEB9E7BA1C}" presName="level3hierChild" presStyleCnt="0"/>
      <dgm:spPr/>
    </dgm:pt>
    <dgm:pt modelId="{002B5805-0685-423C-A65D-AAEB4D0421F8}" type="pres">
      <dgm:prSet presAssocID="{A1502ED0-0EA2-4E69-9238-08E77778302E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CC320320-70D5-4A2F-B08C-1DE403C90F44}" type="pres">
      <dgm:prSet presAssocID="{A1502ED0-0EA2-4E69-9238-08E77778302E}" presName="connTx" presStyleLbl="parChTrans1D2" presStyleIdx="1" presStyleCnt="3"/>
      <dgm:spPr/>
      <dgm:t>
        <a:bodyPr/>
        <a:lstStyle/>
        <a:p>
          <a:endParaRPr lang="en-US"/>
        </a:p>
      </dgm:t>
    </dgm:pt>
    <dgm:pt modelId="{4ABADDA3-E81D-482F-A0ED-CC5B28DF4422}" type="pres">
      <dgm:prSet presAssocID="{672DB62D-A64E-4DFE-B2B6-35772D0D3B52}" presName="root2" presStyleCnt="0"/>
      <dgm:spPr/>
    </dgm:pt>
    <dgm:pt modelId="{A30ED81C-3B20-436B-B1CD-4693EEA844E2}" type="pres">
      <dgm:prSet presAssocID="{672DB62D-A64E-4DFE-B2B6-35772D0D3B52}" presName="LevelTwoTextNode" presStyleLbl="node2" presStyleIdx="1" presStyleCnt="3" custScaleX="277550" custScaleY="151885" custLinFactNeighborX="530" custLinFactNeighborY="3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364D42-FB85-4EA3-B7FD-0E9F41193B91}" type="pres">
      <dgm:prSet presAssocID="{672DB62D-A64E-4DFE-B2B6-35772D0D3B52}" presName="level3hierChild" presStyleCnt="0"/>
      <dgm:spPr/>
    </dgm:pt>
    <dgm:pt modelId="{6F0189B6-08F3-499F-9243-9BBC8A078293}" type="pres">
      <dgm:prSet presAssocID="{1EADB50E-4CEF-4CA2-957B-5AE6B5900BD2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AC5DACF2-6AF0-4B87-803D-1464731B5611}" type="pres">
      <dgm:prSet presAssocID="{1EADB50E-4CEF-4CA2-957B-5AE6B5900BD2}" presName="connTx" presStyleLbl="parChTrans1D2" presStyleIdx="2" presStyleCnt="3"/>
      <dgm:spPr/>
      <dgm:t>
        <a:bodyPr/>
        <a:lstStyle/>
        <a:p>
          <a:endParaRPr lang="en-US"/>
        </a:p>
      </dgm:t>
    </dgm:pt>
    <dgm:pt modelId="{2ADA94FA-2172-4FEC-AECA-4E39BC8D4A70}" type="pres">
      <dgm:prSet presAssocID="{5B1D72E4-D7A2-409B-B332-09DFDAE0C021}" presName="root2" presStyleCnt="0"/>
      <dgm:spPr/>
    </dgm:pt>
    <dgm:pt modelId="{BA61F088-A385-47D4-9CF6-F75B0D1594E1}" type="pres">
      <dgm:prSet presAssocID="{5B1D72E4-D7A2-409B-B332-09DFDAE0C021}" presName="LevelTwoTextNode" presStyleLbl="node2" presStyleIdx="2" presStyleCnt="3" custScaleX="277839" custScaleY="152044" custLinFactNeighborX="530" custLinFactNeighborY="2933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8A5CA4-8425-40EE-8F5C-FA6306CC7F4F}" type="pres">
      <dgm:prSet presAssocID="{5B1D72E4-D7A2-409B-B332-09DFDAE0C021}" presName="level3hierChild" presStyleCnt="0"/>
      <dgm:spPr/>
    </dgm:pt>
  </dgm:ptLst>
  <dgm:cxnLst>
    <dgm:cxn modelId="{D645CA7C-381F-4A08-B86E-A3842B23424F}" srcId="{2D490817-EABD-4B63-AD94-6567F70DEB77}" destId="{672DB62D-A64E-4DFE-B2B6-35772D0D3B52}" srcOrd="1" destOrd="0" parTransId="{A1502ED0-0EA2-4E69-9238-08E77778302E}" sibTransId="{305168C0-2929-43CC-A395-D3631D40F983}"/>
    <dgm:cxn modelId="{6459E0A5-7FBC-450E-AE2C-97680BEFB79B}" srcId="{2D490817-EABD-4B63-AD94-6567F70DEB77}" destId="{5B1D72E4-D7A2-409B-B332-09DFDAE0C021}" srcOrd="2" destOrd="0" parTransId="{1EADB50E-4CEF-4CA2-957B-5AE6B5900BD2}" sibTransId="{373951F5-BE72-46BC-AF7A-9C8F23B50771}"/>
    <dgm:cxn modelId="{26F06518-88AE-4135-B253-E112DD5D18C9}" type="presOf" srcId="{A1502ED0-0EA2-4E69-9238-08E77778302E}" destId="{002B5805-0685-423C-A65D-AAEB4D0421F8}" srcOrd="0" destOrd="0" presId="urn:microsoft.com/office/officeart/2008/layout/HorizontalMultiLevelHierarchy"/>
    <dgm:cxn modelId="{22921967-B0AD-40AA-B2D5-568E4B55F9FA}" srcId="{2D490817-EABD-4B63-AD94-6567F70DEB77}" destId="{3E6475CA-8353-46E2-87FB-FFBEB9E7BA1C}" srcOrd="0" destOrd="0" parTransId="{CCD73C88-32D0-4A64-9EE8-9A156CC1B9EB}" sibTransId="{DC8B414D-CC68-4A4D-9EA4-CCA4A913F781}"/>
    <dgm:cxn modelId="{521E4E45-BF96-415D-80AE-F28D18B03622}" type="presOf" srcId="{A1502ED0-0EA2-4E69-9238-08E77778302E}" destId="{CC320320-70D5-4A2F-B08C-1DE403C90F44}" srcOrd="1" destOrd="0" presId="urn:microsoft.com/office/officeart/2008/layout/HorizontalMultiLevelHierarchy"/>
    <dgm:cxn modelId="{6E27B6D0-8B96-44F6-9A7F-3CEFD37942EC}" type="presOf" srcId="{3E6475CA-8353-46E2-87FB-FFBEB9E7BA1C}" destId="{13624B3B-33DE-4BAD-A0A1-3C87BE127D96}" srcOrd="0" destOrd="0" presId="urn:microsoft.com/office/officeart/2008/layout/HorizontalMultiLevelHierarchy"/>
    <dgm:cxn modelId="{598CA1EF-4A2A-498A-84DF-CD5DBB2F0DA9}" type="presOf" srcId="{1EADB50E-4CEF-4CA2-957B-5AE6B5900BD2}" destId="{AC5DACF2-6AF0-4B87-803D-1464731B5611}" srcOrd="1" destOrd="0" presId="urn:microsoft.com/office/officeart/2008/layout/HorizontalMultiLevelHierarchy"/>
    <dgm:cxn modelId="{BE3A40C3-06CF-480D-8661-DED864A27778}" type="presOf" srcId="{2D490817-EABD-4B63-AD94-6567F70DEB77}" destId="{B0676B23-6C37-430C-8768-340F2C00D392}" srcOrd="0" destOrd="0" presId="urn:microsoft.com/office/officeart/2008/layout/HorizontalMultiLevelHierarchy"/>
    <dgm:cxn modelId="{40883AF8-CA7C-4A27-8E5E-588BF43B8914}" srcId="{A1DE8692-9A4F-46B4-9C9D-7557D3AF1F8D}" destId="{2D490817-EABD-4B63-AD94-6567F70DEB77}" srcOrd="0" destOrd="0" parTransId="{303505A4-AC0E-4714-A912-FF438C423A5B}" sibTransId="{86A5770A-0417-4583-8D26-15F5D9973068}"/>
    <dgm:cxn modelId="{2CF15416-6ACE-480B-9EF7-356F87F9CDAC}" type="presOf" srcId="{CCD73C88-32D0-4A64-9EE8-9A156CC1B9EB}" destId="{363CFB2B-7879-48E2-B0C2-9A738756FEBF}" srcOrd="0" destOrd="0" presId="urn:microsoft.com/office/officeart/2008/layout/HorizontalMultiLevelHierarchy"/>
    <dgm:cxn modelId="{8D16AF8C-128B-42D2-87C5-2C273EF21D5A}" type="presOf" srcId="{5B1D72E4-D7A2-409B-B332-09DFDAE0C021}" destId="{BA61F088-A385-47D4-9CF6-F75B0D1594E1}" srcOrd="0" destOrd="0" presId="urn:microsoft.com/office/officeart/2008/layout/HorizontalMultiLevelHierarchy"/>
    <dgm:cxn modelId="{541E57FB-321E-4292-9B96-DF81CE0CA60F}" type="presOf" srcId="{CCD73C88-32D0-4A64-9EE8-9A156CC1B9EB}" destId="{5A02F5AB-39BA-4CD1-80B3-4E5DC751DD1B}" srcOrd="1" destOrd="0" presId="urn:microsoft.com/office/officeart/2008/layout/HorizontalMultiLevelHierarchy"/>
    <dgm:cxn modelId="{1648069C-5E5E-480B-A12F-B342DEA25530}" type="presOf" srcId="{A1DE8692-9A4F-46B4-9C9D-7557D3AF1F8D}" destId="{91BE5398-7F5D-4A2A-BAE8-1DD2931096D5}" srcOrd="0" destOrd="0" presId="urn:microsoft.com/office/officeart/2008/layout/HorizontalMultiLevelHierarchy"/>
    <dgm:cxn modelId="{5728DFCF-328D-4980-BB03-E733F64F0928}" type="presOf" srcId="{672DB62D-A64E-4DFE-B2B6-35772D0D3B52}" destId="{A30ED81C-3B20-436B-B1CD-4693EEA844E2}" srcOrd="0" destOrd="0" presId="urn:microsoft.com/office/officeart/2008/layout/HorizontalMultiLevelHierarchy"/>
    <dgm:cxn modelId="{AD722914-4C46-4C76-9D75-26505E05053D}" type="presOf" srcId="{1EADB50E-4CEF-4CA2-957B-5AE6B5900BD2}" destId="{6F0189B6-08F3-499F-9243-9BBC8A078293}" srcOrd="0" destOrd="0" presId="urn:microsoft.com/office/officeart/2008/layout/HorizontalMultiLevelHierarchy"/>
    <dgm:cxn modelId="{2679E489-6CD8-4E09-8A51-B2B3D6A71893}" type="presParOf" srcId="{91BE5398-7F5D-4A2A-BAE8-1DD2931096D5}" destId="{CEBFBC23-8FC9-4742-BCC3-9CAC48B3CA9C}" srcOrd="0" destOrd="0" presId="urn:microsoft.com/office/officeart/2008/layout/HorizontalMultiLevelHierarchy"/>
    <dgm:cxn modelId="{46855BCC-091E-4D8A-AC38-329DA557C336}" type="presParOf" srcId="{CEBFBC23-8FC9-4742-BCC3-9CAC48B3CA9C}" destId="{B0676B23-6C37-430C-8768-340F2C00D392}" srcOrd="0" destOrd="0" presId="urn:microsoft.com/office/officeart/2008/layout/HorizontalMultiLevelHierarchy"/>
    <dgm:cxn modelId="{0537CB13-3506-465D-99FD-2B001DE36B1D}" type="presParOf" srcId="{CEBFBC23-8FC9-4742-BCC3-9CAC48B3CA9C}" destId="{B294310C-0DD8-44DF-843F-95F6B5357292}" srcOrd="1" destOrd="0" presId="urn:microsoft.com/office/officeart/2008/layout/HorizontalMultiLevelHierarchy"/>
    <dgm:cxn modelId="{8F50F2E1-E3A6-40AC-B155-6E786E940B76}" type="presParOf" srcId="{B294310C-0DD8-44DF-843F-95F6B5357292}" destId="{363CFB2B-7879-48E2-B0C2-9A738756FEBF}" srcOrd="0" destOrd="0" presId="urn:microsoft.com/office/officeart/2008/layout/HorizontalMultiLevelHierarchy"/>
    <dgm:cxn modelId="{9FC0BC01-B477-460F-9044-148B09737855}" type="presParOf" srcId="{363CFB2B-7879-48E2-B0C2-9A738756FEBF}" destId="{5A02F5AB-39BA-4CD1-80B3-4E5DC751DD1B}" srcOrd="0" destOrd="0" presId="urn:microsoft.com/office/officeart/2008/layout/HorizontalMultiLevelHierarchy"/>
    <dgm:cxn modelId="{00448841-10A8-4966-B532-DCB312BE34C5}" type="presParOf" srcId="{B294310C-0DD8-44DF-843F-95F6B5357292}" destId="{AA4AFB66-EB8F-4C2A-85FF-07E67E926C36}" srcOrd="1" destOrd="0" presId="urn:microsoft.com/office/officeart/2008/layout/HorizontalMultiLevelHierarchy"/>
    <dgm:cxn modelId="{F2D5ADAF-F1E1-4FC0-A68F-8C130F6937A4}" type="presParOf" srcId="{AA4AFB66-EB8F-4C2A-85FF-07E67E926C36}" destId="{13624B3B-33DE-4BAD-A0A1-3C87BE127D96}" srcOrd="0" destOrd="0" presId="urn:microsoft.com/office/officeart/2008/layout/HorizontalMultiLevelHierarchy"/>
    <dgm:cxn modelId="{4E479DA7-BE71-4CD1-AE76-6EA0E62AD571}" type="presParOf" srcId="{AA4AFB66-EB8F-4C2A-85FF-07E67E926C36}" destId="{A2D121D5-0E34-4845-A285-806FFB0EA410}" srcOrd="1" destOrd="0" presId="urn:microsoft.com/office/officeart/2008/layout/HorizontalMultiLevelHierarchy"/>
    <dgm:cxn modelId="{3C29B138-00F8-4DD3-A31E-C90D860C7A44}" type="presParOf" srcId="{B294310C-0DD8-44DF-843F-95F6B5357292}" destId="{002B5805-0685-423C-A65D-AAEB4D0421F8}" srcOrd="2" destOrd="0" presId="urn:microsoft.com/office/officeart/2008/layout/HorizontalMultiLevelHierarchy"/>
    <dgm:cxn modelId="{A1AA0463-7A15-445E-945B-9004DD4988A5}" type="presParOf" srcId="{002B5805-0685-423C-A65D-AAEB4D0421F8}" destId="{CC320320-70D5-4A2F-B08C-1DE403C90F44}" srcOrd="0" destOrd="0" presId="urn:microsoft.com/office/officeart/2008/layout/HorizontalMultiLevelHierarchy"/>
    <dgm:cxn modelId="{41303BF6-4F0E-478C-9714-FAE38395F6BA}" type="presParOf" srcId="{B294310C-0DD8-44DF-843F-95F6B5357292}" destId="{4ABADDA3-E81D-482F-A0ED-CC5B28DF4422}" srcOrd="3" destOrd="0" presId="urn:microsoft.com/office/officeart/2008/layout/HorizontalMultiLevelHierarchy"/>
    <dgm:cxn modelId="{69A7E454-3674-41E0-B537-CB5CEBEB125C}" type="presParOf" srcId="{4ABADDA3-E81D-482F-A0ED-CC5B28DF4422}" destId="{A30ED81C-3B20-436B-B1CD-4693EEA844E2}" srcOrd="0" destOrd="0" presId="urn:microsoft.com/office/officeart/2008/layout/HorizontalMultiLevelHierarchy"/>
    <dgm:cxn modelId="{826F5C0A-6E5F-4645-AC71-CF48DF7B7252}" type="presParOf" srcId="{4ABADDA3-E81D-482F-A0ED-CC5B28DF4422}" destId="{9B364D42-FB85-4EA3-B7FD-0E9F41193B91}" srcOrd="1" destOrd="0" presId="urn:microsoft.com/office/officeart/2008/layout/HorizontalMultiLevelHierarchy"/>
    <dgm:cxn modelId="{8874DC72-369B-4992-B385-96452B42FFA1}" type="presParOf" srcId="{B294310C-0DD8-44DF-843F-95F6B5357292}" destId="{6F0189B6-08F3-499F-9243-9BBC8A078293}" srcOrd="4" destOrd="0" presId="urn:microsoft.com/office/officeart/2008/layout/HorizontalMultiLevelHierarchy"/>
    <dgm:cxn modelId="{68BB706E-80B2-4C4A-9821-8E4E17B15B45}" type="presParOf" srcId="{6F0189B6-08F3-499F-9243-9BBC8A078293}" destId="{AC5DACF2-6AF0-4B87-803D-1464731B5611}" srcOrd="0" destOrd="0" presId="urn:microsoft.com/office/officeart/2008/layout/HorizontalMultiLevelHierarchy"/>
    <dgm:cxn modelId="{5E2DE7D5-04BA-4BE7-9EDF-BBD35B5A716A}" type="presParOf" srcId="{B294310C-0DD8-44DF-843F-95F6B5357292}" destId="{2ADA94FA-2172-4FEC-AECA-4E39BC8D4A70}" srcOrd="5" destOrd="0" presId="urn:microsoft.com/office/officeart/2008/layout/HorizontalMultiLevelHierarchy"/>
    <dgm:cxn modelId="{0897B99F-B442-4E2A-A3E5-6F39BD206424}" type="presParOf" srcId="{2ADA94FA-2172-4FEC-AECA-4E39BC8D4A70}" destId="{BA61F088-A385-47D4-9CF6-F75B0D1594E1}" srcOrd="0" destOrd="0" presId="urn:microsoft.com/office/officeart/2008/layout/HorizontalMultiLevelHierarchy"/>
    <dgm:cxn modelId="{47302DCA-0DAC-4B29-867E-6CF60FF5532F}" type="presParOf" srcId="{2ADA94FA-2172-4FEC-AECA-4E39BC8D4A70}" destId="{0E8A5CA4-8425-40EE-8F5C-FA6306CC7F4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6F874-F97B-4840-A858-BC81A55D132E}">
      <dsp:nvSpPr>
        <dsp:cNvPr id="0" name=""/>
        <dsp:cNvSpPr/>
      </dsp:nvSpPr>
      <dsp:spPr>
        <a:xfrm>
          <a:off x="273731" y="21487"/>
          <a:ext cx="2719582" cy="2488305"/>
        </a:xfrm>
        <a:prstGeom prst="mathPlus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shade val="8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Positive affective response</a:t>
          </a:r>
        </a:p>
      </dsp:txBody>
      <dsp:txXfrm>
        <a:off x="634212" y="973015"/>
        <a:ext cx="1998620" cy="585249"/>
      </dsp:txXfrm>
    </dsp:sp>
    <dsp:sp modelId="{B7203E09-6F63-498C-BB54-8A6923B2CC07}">
      <dsp:nvSpPr>
        <dsp:cNvPr id="0" name=""/>
        <dsp:cNvSpPr/>
      </dsp:nvSpPr>
      <dsp:spPr>
        <a:xfrm rot="21979">
          <a:off x="2787078" y="1066583"/>
          <a:ext cx="721603" cy="44618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shade val="9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b="1" kern="1200"/>
        </a:p>
      </dsp:txBody>
      <dsp:txXfrm>
        <a:off x="2787079" y="1155393"/>
        <a:ext cx="587746" cy="267713"/>
      </dsp:txXfrm>
    </dsp:sp>
    <dsp:sp modelId="{04C5EE69-780E-4763-911F-05E2B3712462}">
      <dsp:nvSpPr>
        <dsp:cNvPr id="0" name=""/>
        <dsp:cNvSpPr/>
      </dsp:nvSpPr>
      <dsp:spPr>
        <a:xfrm>
          <a:off x="3891245" y="123520"/>
          <a:ext cx="2147453" cy="23268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354778"/>
                <a:satOff val="-19922"/>
                <a:lumOff val="17181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shade val="80000"/>
                <a:hueOff val="354778"/>
                <a:satOff val="-19922"/>
                <a:lumOff val="17181"/>
                <a:alphaOff val="0"/>
                <a:tint val="48000"/>
                <a:satMod val="150000"/>
              </a:schemeClr>
            </a:gs>
            <a:gs pos="100000">
              <a:schemeClr val="accent1">
                <a:shade val="80000"/>
                <a:hueOff val="354778"/>
                <a:satOff val="-19922"/>
                <a:lumOff val="17181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Positive shift in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 hedonic valence</a:t>
          </a:r>
        </a:p>
      </dsp:txBody>
      <dsp:txXfrm>
        <a:off x="3954142" y="186417"/>
        <a:ext cx="2021659" cy="2201045"/>
      </dsp:txXfrm>
    </dsp:sp>
    <dsp:sp modelId="{5A8DC213-5B59-43FE-8616-335B507EF5D7}">
      <dsp:nvSpPr>
        <dsp:cNvPr id="0" name=""/>
        <dsp:cNvSpPr/>
      </dsp:nvSpPr>
      <dsp:spPr>
        <a:xfrm rot="1841">
          <a:off x="6251292" y="1051911"/>
          <a:ext cx="883798" cy="47210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709449"/>
                <a:satOff val="-39231"/>
                <a:lumOff val="32193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shade val="90000"/>
                <a:hueOff val="709449"/>
                <a:satOff val="-39231"/>
                <a:lumOff val="32193"/>
                <a:alphaOff val="0"/>
                <a:tint val="48000"/>
                <a:satMod val="150000"/>
              </a:schemeClr>
            </a:gs>
            <a:gs pos="100000">
              <a:schemeClr val="accent1">
                <a:shade val="90000"/>
                <a:hueOff val="709449"/>
                <a:satOff val="-39231"/>
                <a:lumOff val="32193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b="1" kern="1200"/>
        </a:p>
      </dsp:txBody>
      <dsp:txXfrm>
        <a:off x="6251292" y="1146294"/>
        <a:ext cx="742166" cy="283265"/>
      </dsp:txXfrm>
    </dsp:sp>
    <dsp:sp modelId="{0854AF8F-8E5E-460E-951E-1CEE976DF9C2}">
      <dsp:nvSpPr>
        <dsp:cNvPr id="0" name=""/>
        <dsp:cNvSpPr/>
      </dsp:nvSpPr>
      <dsp:spPr>
        <a:xfrm>
          <a:off x="7233994" y="44653"/>
          <a:ext cx="2429792" cy="2488305"/>
        </a:xfrm>
        <a:prstGeom prst="upArrow">
          <a:avLst/>
        </a:prstGeom>
        <a:gradFill rotWithShape="0">
          <a:gsLst>
            <a:gs pos="0">
              <a:schemeClr val="accent1">
                <a:shade val="80000"/>
                <a:hueOff val="709557"/>
                <a:satOff val="-39844"/>
                <a:lumOff val="34361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shade val="80000"/>
                <a:hueOff val="709557"/>
                <a:satOff val="-39844"/>
                <a:lumOff val="34361"/>
                <a:alphaOff val="0"/>
                <a:tint val="48000"/>
                <a:satMod val="150000"/>
              </a:schemeClr>
            </a:gs>
            <a:gs pos="100000">
              <a:schemeClr val="accent1">
                <a:shade val="80000"/>
                <a:hueOff val="709557"/>
                <a:satOff val="-39844"/>
                <a:lumOff val="34361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/>
            <a:t>More frequent performance of behavior</a:t>
          </a:r>
        </a:p>
      </dsp:txBody>
      <dsp:txXfrm>
        <a:off x="7841442" y="652101"/>
        <a:ext cx="1214896" cy="18808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6F874-F97B-4840-A858-BC81A55D132E}">
      <dsp:nvSpPr>
        <dsp:cNvPr id="0" name=""/>
        <dsp:cNvSpPr/>
      </dsp:nvSpPr>
      <dsp:spPr>
        <a:xfrm>
          <a:off x="0" y="403575"/>
          <a:ext cx="2613161" cy="2433132"/>
        </a:xfrm>
        <a:prstGeom prst="mathMinus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Negative affective response</a:t>
          </a:r>
        </a:p>
      </dsp:txBody>
      <dsp:txXfrm>
        <a:off x="346374" y="1334005"/>
        <a:ext cx="1920413" cy="572272"/>
      </dsp:txXfrm>
    </dsp:sp>
    <dsp:sp modelId="{B7203E09-6F63-498C-BB54-8A6923B2CC07}">
      <dsp:nvSpPr>
        <dsp:cNvPr id="0" name=""/>
        <dsp:cNvSpPr/>
      </dsp:nvSpPr>
      <dsp:spPr>
        <a:xfrm rot="21587432">
          <a:off x="2518799" y="1354119"/>
          <a:ext cx="672906" cy="52364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>
        <a:off x="2518800" y="1459136"/>
        <a:ext cx="515812" cy="314188"/>
      </dsp:txXfrm>
    </dsp:sp>
    <dsp:sp modelId="{04C5EE69-780E-4763-911F-05E2B3712462}">
      <dsp:nvSpPr>
        <dsp:cNvPr id="0" name=""/>
        <dsp:cNvSpPr/>
      </dsp:nvSpPr>
      <dsp:spPr>
        <a:xfrm>
          <a:off x="3458845" y="372676"/>
          <a:ext cx="2265166" cy="24709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Negative shift in hedonic valence</a:t>
          </a:r>
        </a:p>
      </dsp:txBody>
      <dsp:txXfrm>
        <a:off x="3525189" y="439020"/>
        <a:ext cx="2132478" cy="2338224"/>
      </dsp:txXfrm>
    </dsp:sp>
    <dsp:sp modelId="{5A8DC213-5B59-43FE-8616-335B507EF5D7}">
      <dsp:nvSpPr>
        <dsp:cNvPr id="0" name=""/>
        <dsp:cNvSpPr/>
      </dsp:nvSpPr>
      <dsp:spPr>
        <a:xfrm rot="21444033">
          <a:off x="5885949" y="1229901"/>
          <a:ext cx="733656" cy="5180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>
        <a:off x="5886029" y="1337045"/>
        <a:ext cx="578228" cy="310856"/>
      </dsp:txXfrm>
    </dsp:sp>
    <dsp:sp modelId="{0854AF8F-8E5E-460E-951E-1CEE976DF9C2}">
      <dsp:nvSpPr>
        <dsp:cNvPr id="0" name=""/>
        <dsp:cNvSpPr/>
      </dsp:nvSpPr>
      <dsp:spPr>
        <a:xfrm>
          <a:off x="6761902" y="175053"/>
          <a:ext cx="2399091" cy="2560161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/>
            <a:t>Less frequent performance of behavior</a:t>
          </a:r>
        </a:p>
      </dsp:txBody>
      <dsp:txXfrm>
        <a:off x="7361675" y="175053"/>
        <a:ext cx="1199545" cy="19603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F2E82F-B3FB-4954-A5E0-7EB614264099}">
      <dsp:nvSpPr>
        <dsp:cNvPr id="0" name=""/>
        <dsp:cNvSpPr/>
      </dsp:nvSpPr>
      <dsp:spPr>
        <a:xfrm>
          <a:off x="554866" y="1979"/>
          <a:ext cx="4608909" cy="11522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State affect</a:t>
          </a:r>
        </a:p>
      </dsp:txBody>
      <dsp:txXfrm>
        <a:off x="588614" y="35727"/>
        <a:ext cx="4541413" cy="1084731"/>
      </dsp:txXfrm>
    </dsp:sp>
    <dsp:sp modelId="{944BC2A0-AF7D-49AD-8215-8024B4189391}">
      <dsp:nvSpPr>
        <dsp:cNvPr id="0" name=""/>
        <dsp:cNvSpPr/>
      </dsp:nvSpPr>
      <dsp:spPr>
        <a:xfrm rot="5445868">
          <a:off x="2734228" y="1282074"/>
          <a:ext cx="228708" cy="20163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95FE70E-A4C1-4FCB-934B-A8E56BE509E7}">
      <dsp:nvSpPr>
        <dsp:cNvPr id="0" name=""/>
        <dsp:cNvSpPr/>
      </dsp:nvSpPr>
      <dsp:spPr>
        <a:xfrm>
          <a:off x="533389" y="1611582"/>
          <a:ext cx="4608909" cy="115222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err="1" smtClean="0"/>
            <a:t>Hedonia</a:t>
          </a:r>
          <a:r>
            <a:rPr lang="en-US" sz="2700" b="1" kern="1200" dirty="0" smtClean="0"/>
            <a:t>: well-being, happiness – short-term measures</a:t>
          </a:r>
          <a:endParaRPr lang="en-US" sz="2700" b="1" kern="1200" dirty="0"/>
        </a:p>
      </dsp:txBody>
      <dsp:txXfrm>
        <a:off x="567137" y="1645330"/>
        <a:ext cx="4541413" cy="1084731"/>
      </dsp:txXfrm>
    </dsp:sp>
    <dsp:sp modelId="{CDC8838E-8C93-4990-97DC-C4F22C0E86EF}">
      <dsp:nvSpPr>
        <dsp:cNvPr id="0" name=""/>
        <dsp:cNvSpPr/>
      </dsp:nvSpPr>
      <dsp:spPr>
        <a:xfrm rot="5403602">
          <a:off x="2766264" y="2834605"/>
          <a:ext cx="141591" cy="20163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C1F218B-C68D-4B46-83D0-E27C61000C9D}">
      <dsp:nvSpPr>
        <dsp:cNvPr id="0" name=""/>
        <dsp:cNvSpPr/>
      </dsp:nvSpPr>
      <dsp:spPr>
        <a:xfrm>
          <a:off x="531822" y="3107040"/>
          <a:ext cx="4608909" cy="115222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>
              <a:solidFill>
                <a:schemeClr val="tx1"/>
              </a:solidFill>
            </a:rPr>
            <a:t>Proximal </a:t>
          </a:r>
          <a:r>
            <a:rPr lang="en-US" sz="2700" b="1" kern="1200" dirty="0" smtClean="0">
              <a:solidFill>
                <a:schemeClr val="tx1"/>
              </a:solidFill>
            </a:rPr>
            <a:t>Outcomes</a:t>
          </a:r>
          <a:endParaRPr lang="en-US" sz="2700" b="1" kern="1200" dirty="0">
            <a:solidFill>
              <a:schemeClr val="tx1"/>
            </a:solidFill>
          </a:endParaRPr>
        </a:p>
      </dsp:txBody>
      <dsp:txXfrm>
        <a:off x="565570" y="3140788"/>
        <a:ext cx="4541413" cy="1084731"/>
      </dsp:txXfrm>
    </dsp:sp>
    <dsp:sp modelId="{DD714F8C-D311-44B2-ABEF-E3EAC00D0666}">
      <dsp:nvSpPr>
        <dsp:cNvPr id="0" name=""/>
        <dsp:cNvSpPr/>
      </dsp:nvSpPr>
      <dsp:spPr>
        <a:xfrm>
          <a:off x="5809023" y="1979"/>
          <a:ext cx="4608909" cy="11522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Trait affect</a:t>
          </a:r>
        </a:p>
      </dsp:txBody>
      <dsp:txXfrm>
        <a:off x="5842771" y="35727"/>
        <a:ext cx="4541413" cy="1084731"/>
      </dsp:txXfrm>
    </dsp:sp>
    <dsp:sp modelId="{BEA5B917-4972-4CC5-95F4-B73714827696}">
      <dsp:nvSpPr>
        <dsp:cNvPr id="0" name=""/>
        <dsp:cNvSpPr/>
      </dsp:nvSpPr>
      <dsp:spPr>
        <a:xfrm rot="5400000">
          <a:off x="8012658" y="1255026"/>
          <a:ext cx="201639" cy="20163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D6C1295-7FF9-489D-AEE6-988E03BEDACD}">
      <dsp:nvSpPr>
        <dsp:cNvPr id="0" name=""/>
        <dsp:cNvSpPr/>
      </dsp:nvSpPr>
      <dsp:spPr>
        <a:xfrm>
          <a:off x="5809023" y="1557486"/>
          <a:ext cx="4608909" cy="115222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 err="1" smtClean="0"/>
            <a:t>Eudaimonia</a:t>
          </a:r>
          <a:r>
            <a:rPr lang="en-US" sz="2700" b="1" kern="1200" dirty="0" smtClean="0"/>
            <a:t>: meaning, purpose in life – long term measures</a:t>
          </a:r>
          <a:endParaRPr lang="en-US" sz="2700" b="1" kern="1200" dirty="0"/>
        </a:p>
      </dsp:txBody>
      <dsp:txXfrm>
        <a:off x="5842771" y="1591234"/>
        <a:ext cx="4541413" cy="1084731"/>
      </dsp:txXfrm>
    </dsp:sp>
    <dsp:sp modelId="{9DA4E3A4-7CCD-4DF3-9516-E8B9939BB3AC}">
      <dsp:nvSpPr>
        <dsp:cNvPr id="0" name=""/>
        <dsp:cNvSpPr/>
      </dsp:nvSpPr>
      <dsp:spPr>
        <a:xfrm rot="5400000">
          <a:off x="8012658" y="2810533"/>
          <a:ext cx="201639" cy="20163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tint val="6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9DAE620-9391-4300-9C26-CDC16A551527}">
      <dsp:nvSpPr>
        <dsp:cNvPr id="0" name=""/>
        <dsp:cNvSpPr/>
      </dsp:nvSpPr>
      <dsp:spPr>
        <a:xfrm>
          <a:off x="5809023" y="3112993"/>
          <a:ext cx="4608909" cy="115222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kern="1200" dirty="0"/>
            <a:t>Distal </a:t>
          </a:r>
          <a:r>
            <a:rPr lang="en-US" sz="2700" b="1" kern="1200" dirty="0" smtClean="0"/>
            <a:t>outcomes</a:t>
          </a:r>
          <a:endParaRPr lang="en-US" sz="2700" b="1" kern="1200" dirty="0"/>
        </a:p>
      </dsp:txBody>
      <dsp:txXfrm>
        <a:off x="5842771" y="3146741"/>
        <a:ext cx="4541413" cy="10847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0189B6-08F3-499F-9243-9BBC8A078293}">
      <dsp:nvSpPr>
        <dsp:cNvPr id="0" name=""/>
        <dsp:cNvSpPr/>
      </dsp:nvSpPr>
      <dsp:spPr>
        <a:xfrm>
          <a:off x="2213502" y="2706511"/>
          <a:ext cx="532831" cy="19821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6415" y="0"/>
              </a:lnTo>
              <a:lnTo>
                <a:pt x="266415" y="1982162"/>
              </a:lnTo>
              <a:lnTo>
                <a:pt x="532831" y="1982162"/>
              </a:lnTo>
            </a:path>
          </a:pathLst>
        </a:custGeom>
        <a:noFill/>
        <a:ln w="26425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428604" y="3646279"/>
        <a:ext cx="102626" cy="102626"/>
      </dsp:txXfrm>
    </dsp:sp>
    <dsp:sp modelId="{002B5805-0685-423C-A65D-AAEB4D0421F8}">
      <dsp:nvSpPr>
        <dsp:cNvPr id="0" name=""/>
        <dsp:cNvSpPr/>
      </dsp:nvSpPr>
      <dsp:spPr>
        <a:xfrm>
          <a:off x="2213502" y="2660791"/>
          <a:ext cx="5328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66415" y="45720"/>
              </a:lnTo>
              <a:lnTo>
                <a:pt x="266415" y="52829"/>
              </a:lnTo>
              <a:lnTo>
                <a:pt x="532831" y="52829"/>
              </a:lnTo>
            </a:path>
          </a:pathLst>
        </a:custGeom>
        <a:noFill/>
        <a:ln w="2642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466595" y="2693189"/>
        <a:ext cx="26643" cy="26643"/>
      </dsp:txXfrm>
    </dsp:sp>
    <dsp:sp modelId="{363CFB2B-7879-48E2-B0C2-9A738756FEBF}">
      <dsp:nvSpPr>
        <dsp:cNvPr id="0" name=""/>
        <dsp:cNvSpPr/>
      </dsp:nvSpPr>
      <dsp:spPr>
        <a:xfrm>
          <a:off x="2213502" y="730756"/>
          <a:ext cx="491351" cy="1975754"/>
        </a:xfrm>
        <a:custGeom>
          <a:avLst/>
          <a:gdLst/>
          <a:ahLst/>
          <a:cxnLst/>
          <a:rect l="0" t="0" r="0" b="0"/>
          <a:pathLst>
            <a:path>
              <a:moveTo>
                <a:pt x="0" y="1975754"/>
              </a:moveTo>
              <a:lnTo>
                <a:pt x="245675" y="1975754"/>
              </a:lnTo>
              <a:lnTo>
                <a:pt x="245675" y="0"/>
              </a:lnTo>
              <a:lnTo>
                <a:pt x="491351" y="0"/>
              </a:lnTo>
            </a:path>
          </a:pathLst>
        </a:custGeom>
        <a:noFill/>
        <a:ln w="26425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2408279" y="1667735"/>
        <a:ext cx="101796" cy="101796"/>
      </dsp:txXfrm>
    </dsp:sp>
    <dsp:sp modelId="{B0676B23-6C37-430C-8768-340F2C00D392}">
      <dsp:nvSpPr>
        <dsp:cNvPr id="0" name=""/>
        <dsp:cNvSpPr/>
      </dsp:nvSpPr>
      <dsp:spPr>
        <a:xfrm rot="16200000">
          <a:off x="-1534547" y="1664973"/>
          <a:ext cx="5413023" cy="208307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20320" tIns="20320" rIns="20320" bIns="20320" numCol="1" spcCol="1270" anchor="ctr" anchorCtr="1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/>
            <a:t>Biomarkers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/>
            <a:t> </a:t>
          </a:r>
          <a:r>
            <a:rPr lang="en-US" sz="3200" b="1" kern="1200" dirty="0"/>
            <a:t>Health Behaviors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 dirty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b="1" kern="1200" dirty="0"/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/>
            <a:t>Clinical Outcomes</a:t>
          </a:r>
        </a:p>
      </dsp:txBody>
      <dsp:txXfrm>
        <a:off x="-1534547" y="1664973"/>
        <a:ext cx="5413023" cy="2083076"/>
      </dsp:txXfrm>
    </dsp:sp>
    <dsp:sp modelId="{13624B3B-33DE-4BAD-A0A1-3C87BE127D96}">
      <dsp:nvSpPr>
        <dsp:cNvPr id="0" name=""/>
        <dsp:cNvSpPr/>
      </dsp:nvSpPr>
      <dsp:spPr>
        <a:xfrm>
          <a:off x="2704853" y="0"/>
          <a:ext cx="8759913" cy="146151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3038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▪</a:t>
          </a:r>
          <a:r>
            <a:rPr lang="en-US" sz="1700" kern="1200" dirty="0"/>
            <a:t>Coronary angioplasty patients demonstrate signiﬁcantly elevated levels of C-reactive protein in response to mental challenges</a:t>
          </a:r>
        </a:p>
        <a:p>
          <a:pPr marL="173038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 </a:t>
          </a:r>
          <a:r>
            <a:rPr lang="en-US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▪</a:t>
          </a:r>
          <a:r>
            <a:rPr lang="en-US" sz="1700" kern="1200" dirty="0"/>
            <a:t>In lab studies where stress is induced in healthy people, subjects’ IL-6 levels increased</a:t>
          </a:r>
        </a:p>
      </dsp:txBody>
      <dsp:txXfrm>
        <a:off x="2704853" y="0"/>
        <a:ext cx="8759913" cy="1461513"/>
      </dsp:txXfrm>
    </dsp:sp>
    <dsp:sp modelId="{A30ED81C-3B20-436B-B1CD-4693EEA844E2}">
      <dsp:nvSpPr>
        <dsp:cNvPr id="0" name=""/>
        <dsp:cNvSpPr/>
      </dsp:nvSpPr>
      <dsp:spPr>
        <a:xfrm>
          <a:off x="2746333" y="1984390"/>
          <a:ext cx="8741676" cy="145846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115888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r>
            <a:rPr lang="en-US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▪</a:t>
          </a:r>
          <a:r>
            <a:rPr lang="en-US" sz="1700" kern="1200" dirty="0" smtClean="0"/>
            <a:t>In </a:t>
          </a:r>
          <a:r>
            <a:rPr lang="en-US" sz="1700" kern="1200" dirty="0"/>
            <a:t>the Copenhagen City Heart Study, stress was inversely related to physical activity </a:t>
          </a:r>
          <a:r>
            <a:rPr lang="en-US" sz="1700" kern="1200" dirty="0" err="1" smtClean="0"/>
            <a:t>levels</a:t>
          </a:r>
          <a:r>
            <a:rPr lang="en-US" sz="17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▪</a:t>
          </a:r>
          <a:r>
            <a:rPr lang="en-US" sz="1700" kern="1200" dirty="0" err="1" smtClean="0"/>
            <a:t>In</a:t>
          </a:r>
          <a:r>
            <a:rPr lang="en-US" sz="1700" kern="1200" dirty="0" smtClean="0"/>
            <a:t> </a:t>
          </a:r>
          <a:r>
            <a:rPr lang="en-US" sz="1700" kern="1200" dirty="0"/>
            <a:t>the </a:t>
          </a:r>
          <a:r>
            <a:rPr lang="en-US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▪</a:t>
          </a:r>
          <a:r>
            <a:rPr lang="en-US" sz="1700" kern="1200" dirty="0" smtClean="0"/>
            <a:t>INTERHEART </a:t>
          </a:r>
          <a:r>
            <a:rPr lang="en-US" sz="1700" kern="1200" dirty="0"/>
            <a:t>study, those with greatest stress had significantly higher BMI and cholesterol, and were more likely to smoke (P &lt; 0.0001 for all)</a:t>
          </a:r>
        </a:p>
      </dsp:txBody>
      <dsp:txXfrm>
        <a:off x="2746333" y="1984390"/>
        <a:ext cx="8741676" cy="1458460"/>
      </dsp:txXfrm>
    </dsp:sp>
    <dsp:sp modelId="{BA61F088-A385-47D4-9CF6-F75B0D1594E1}">
      <dsp:nvSpPr>
        <dsp:cNvPr id="0" name=""/>
        <dsp:cNvSpPr/>
      </dsp:nvSpPr>
      <dsp:spPr>
        <a:xfrm>
          <a:off x="2746333" y="3958680"/>
          <a:ext cx="8750779" cy="145998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2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 w="28575"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115888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5888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▪</a:t>
          </a:r>
          <a:r>
            <a:rPr lang="en-US" sz="1700" kern="1200" dirty="0"/>
            <a:t>Several studies have found that men with high job demands had the greatest progression of carotid artery atherosclerosis over four years</a:t>
          </a:r>
        </a:p>
        <a:p>
          <a:pPr marL="115888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▪</a:t>
          </a:r>
          <a:r>
            <a:rPr lang="en-US" sz="1700" kern="1200" dirty="0">
              <a:latin typeface="+mn-lt"/>
              <a:cs typeface="Times New Roman" panose="02020603050405020304" pitchFamily="18" charset="0"/>
            </a:rPr>
            <a:t>D</a:t>
          </a:r>
          <a:r>
            <a:rPr lang="en-US" sz="1700" kern="1200" dirty="0"/>
            <a:t>epressed people are more likely to develop CHD (meta-analytic eﬀect size, 1.5–2.7) and people with established CHD who are depressed have increased risk of morbidity and mortality (meta-analytic eﬀect size, 1.6– 2.2)</a:t>
          </a:r>
        </a:p>
        <a:p>
          <a:pPr marL="115888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2746333" y="3958680"/>
        <a:ext cx="8750779" cy="1459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EAE6EDC-B541-455C-8FFF-7C13C980D84D}" type="datetimeFigureOut">
              <a:rPr lang="en-US"/>
              <a:pPr>
                <a:defRPr/>
              </a:pPr>
              <a:t>1/8/2019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4436981-57C8-4B6E-9B63-78283B946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12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0AED68-BBDF-4321-8986-E2458AABF52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784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914400" y="3398839"/>
            <a:ext cx="104648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22B0E-BA97-40B3-A3DF-09D2AD203CE5}" type="datetime1">
              <a:rPr lang="en-US" smtClean="0"/>
              <a:t>1/8/2019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6769E-7319-4A01-BB85-CD6C668B4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011F2-3AA6-4FFE-8474-FF7803357E95}" type="datetime1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6EE0C-5A74-4182-A453-7A19EF9AE9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74141-C41D-4D16-942E-FEBDB73E29F9}" type="datetime1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955B5-A019-41F1-9CD0-9ABB96BE8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1596A-A1EE-4A3D-8108-96BE32732EC4}" type="datetime1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1540F-B7EB-4AC6-9F58-806ABE9020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975784" y="4598989"/>
            <a:ext cx="104648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0447A-CFC5-4D23-895D-0D0ED9481D47}" type="datetime1">
              <a:rPr lang="en-US" smtClean="0"/>
              <a:t>1/8/2019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CE878-3070-4EC2-9EDB-871E67063E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6BC9B-8966-4022-B55B-F60D42451283}" type="datetime1">
              <a:rPr lang="en-US" smtClean="0"/>
              <a:t>1/8/2019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3A39E-FA16-4F68-9613-25F589FCDC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 rot="5400000">
            <a:off x="3742796" y="4045480"/>
            <a:ext cx="4708525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3F8B8-5A85-49C5-ACB3-74E24B37A1A1}" type="datetime1">
              <a:rPr lang="en-US" smtClean="0"/>
              <a:t>1/8/2019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322AF-0F8E-42C8-A368-477928CEF0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6D438-4717-4A78-87C4-FEC55E165A9F}" type="datetime1">
              <a:rPr lang="en-US" smtClean="0"/>
              <a:t>1/8/2019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31D8B-8D34-4A3A-B3D0-F4BB975D9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518A8-720D-4F67-A226-273E1D325A54}" type="datetime1">
              <a:rPr lang="en-US" smtClean="0"/>
              <a:t>1/8/2019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C8040-5F80-438E-A0DE-9CA4DDFA2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 rot="5400000">
            <a:off x="911754" y="3580343"/>
            <a:ext cx="5578475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421FE-77A6-44B9-89A3-88C88F439C5F}" type="datetime1">
              <a:rPr lang="en-US" smtClean="0"/>
              <a:t>1/8/2019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841BB-C5A2-454B-936B-4EBB6E6E3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9B62A-02E6-4932-84BD-E3B8950DA51A}" type="datetime1">
              <a:rPr lang="en-US" smtClean="0"/>
              <a:t>1/8/2019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74E53-646C-4D04-AC3E-93CBEE1F3D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"/>
            <a:ext cx="12192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9051"/>
            <a:ext cx="3860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3268D06A-8580-4495-89E8-9D0C4BABEA4A}" type="datetime1">
              <a:rPr lang="en-US" smtClean="0"/>
              <a:t>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9051"/>
            <a:ext cx="54864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9051"/>
            <a:ext cx="14224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EBCE4ECC-50A4-4CB2-93E1-75C51C5803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74" r:id="rId5"/>
    <p:sldLayoutId id="2147483669" r:id="rId6"/>
    <p:sldLayoutId id="2147483668" r:id="rId7"/>
    <p:sldLayoutId id="2147483675" r:id="rId8"/>
    <p:sldLayoutId id="2147483667" r:id="rId9"/>
    <p:sldLayoutId id="2147483666" r:id="rId10"/>
    <p:sldLayoutId id="2147483665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182563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b="1" dirty="0"/>
              <a:t>targeting emotions </a:t>
            </a:r>
            <a:br>
              <a:rPr lang="en-US" sz="4000" b="1" dirty="0"/>
            </a:br>
            <a:r>
              <a:rPr lang="en-US" sz="4000" b="1" dirty="0"/>
              <a:t>to facilitate behavior change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2057400" y="3810000"/>
            <a:ext cx="8229600" cy="1752600"/>
          </a:xfrm>
        </p:spPr>
        <p:txBody>
          <a:bodyPr/>
          <a:lstStyle/>
          <a:p>
            <a:pPr algn="ctr"/>
            <a:r>
              <a:rPr lang="en-US" altLang="en-US" sz="2000" b="1" dirty="0">
                <a:solidFill>
                  <a:schemeClr val="tx2"/>
                </a:solidFill>
                <a:latin typeface="Arial" charset="0"/>
                <a:ea typeface="ＭＳ Ｐゴシック"/>
                <a:cs typeface="ＭＳ Ｐゴシック"/>
              </a:rPr>
              <a:t>JANEY PETERSON, </a:t>
            </a:r>
            <a:r>
              <a:rPr lang="en-US" altLang="en-US" sz="2000" b="1" dirty="0" err="1">
                <a:solidFill>
                  <a:schemeClr val="tx2"/>
                </a:solidFill>
                <a:latin typeface="Arial" charset="0"/>
                <a:ea typeface="ＭＳ Ｐゴシック"/>
                <a:cs typeface="ＭＳ Ｐゴシック"/>
              </a:rPr>
              <a:t>EdD</a:t>
            </a:r>
            <a:r>
              <a:rPr lang="en-US" altLang="en-US" sz="2000" b="1" dirty="0">
                <a:solidFill>
                  <a:schemeClr val="tx2"/>
                </a:solidFill>
                <a:latin typeface="Arial" charset="0"/>
                <a:ea typeface="ＭＳ Ｐゴシック"/>
                <a:cs typeface="ＭＳ Ｐゴシック"/>
              </a:rPr>
              <a:t>, MS RN</a:t>
            </a:r>
          </a:p>
          <a:p>
            <a:pPr algn="ctr"/>
            <a:endParaRPr lang="en-US" altLang="en-US" sz="2000" b="1" dirty="0">
              <a:solidFill>
                <a:schemeClr val="tx2"/>
              </a:solidFill>
              <a:latin typeface="Arial" charset="0"/>
              <a:ea typeface="ＭＳ Ｐゴシック"/>
              <a:cs typeface="ＭＳ Ｐゴシック"/>
            </a:endParaRPr>
          </a:p>
          <a:p>
            <a:pPr algn="ctr"/>
            <a:r>
              <a:rPr lang="en-US" altLang="en-US" sz="2000" dirty="0">
                <a:solidFill>
                  <a:schemeClr val="tx2"/>
                </a:solidFill>
                <a:latin typeface="Arial" charset="0"/>
                <a:ea typeface="ＭＳ Ｐゴシック"/>
                <a:cs typeface="ＭＳ Ｐゴシック"/>
              </a:rPr>
              <a:t>Associate Professor of Clinical Epidemiology in Medicine</a:t>
            </a:r>
          </a:p>
          <a:p>
            <a:pPr algn="ctr"/>
            <a:r>
              <a:rPr lang="en-US" altLang="en-US" sz="2000" dirty="0">
                <a:solidFill>
                  <a:schemeClr val="tx2"/>
                </a:solidFill>
                <a:latin typeface="Arial" charset="0"/>
                <a:ea typeface="ＭＳ Ｐゴシック"/>
                <a:cs typeface="ＭＳ Ｐゴシック"/>
              </a:rPr>
              <a:t>Associate Professor of Clinical Epidemiology in Cardiothoracic Surgery</a:t>
            </a:r>
          </a:p>
          <a:p>
            <a:pPr algn="ctr"/>
            <a:r>
              <a:rPr lang="en-US" altLang="en-US" sz="2000" dirty="0">
                <a:solidFill>
                  <a:schemeClr val="tx2"/>
                </a:solidFill>
                <a:latin typeface="Arial" charset="0"/>
                <a:ea typeface="ＭＳ Ｐゴシック"/>
                <a:cs typeface="ＭＳ Ｐゴシック"/>
              </a:rPr>
              <a:t>Weill Cornell Medicine</a:t>
            </a:r>
          </a:p>
          <a:p>
            <a:pPr algn="ctr"/>
            <a:endParaRPr lang="en-US" altLang="en-US" sz="2000" dirty="0">
              <a:solidFill>
                <a:srgbClr val="000000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507EB8D-CEA3-4B30-B58F-ADA13D8AE7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5715000"/>
            <a:ext cx="4876800" cy="1000369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Janey Peterson, "Achieving and Sustaining Behavior Change to Benefit Older Adults" Dec 6-7, 2018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690786-993E-48FD-A6A2-52039CB25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10972800" cy="990600"/>
          </a:xfrm>
        </p:spPr>
        <p:txBody>
          <a:bodyPr>
            <a:normAutofit/>
          </a:bodyPr>
          <a:lstStyle/>
          <a:p>
            <a:r>
              <a:rPr lang="en-US" sz="3200" b="1" dirty="0"/>
              <a:t>Stress buffering model of positive affect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06C49684-A541-495C-A9FD-20A10B2A4E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447800"/>
            <a:ext cx="7924800" cy="3832852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0350D2A-6B98-4676-8F18-4EBC93F15A3B}"/>
              </a:ext>
            </a:extLst>
          </p:cNvPr>
          <p:cNvSpPr txBox="1"/>
          <p:nvPr/>
        </p:nvSpPr>
        <p:spPr>
          <a:xfrm>
            <a:off x="457200" y="6324600"/>
            <a:ext cx="1016701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Pressman, Jenkins &amp; Moskowitz. Positive Affect and Health: What Do We Know and Where Next Should We Go? </a:t>
            </a:r>
            <a:r>
              <a:rPr lang="fr-FR" sz="1200" i="1" dirty="0" err="1"/>
              <a:t>Annu</a:t>
            </a:r>
            <a:r>
              <a:rPr lang="fr-FR" sz="1200" i="1" dirty="0"/>
              <a:t> </a:t>
            </a:r>
            <a:r>
              <a:rPr lang="fr-FR" sz="1200" i="1" dirty="0" err="1"/>
              <a:t>Rev</a:t>
            </a:r>
            <a:r>
              <a:rPr lang="fr-FR" sz="1200" i="1" dirty="0"/>
              <a:t> </a:t>
            </a:r>
            <a:r>
              <a:rPr lang="fr-FR" sz="1200" i="1" dirty="0" err="1"/>
              <a:t>Psychol</a:t>
            </a:r>
            <a:r>
              <a:rPr lang="fr-FR" sz="1200" dirty="0"/>
              <a:t>. 2018 Sep 27.</a:t>
            </a:r>
            <a:endParaRPr lang="en-US" sz="1200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79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555717-B7EC-4478-9D28-9D135419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68312"/>
            <a:ext cx="10972800" cy="990600"/>
          </a:xfrm>
        </p:spPr>
        <p:txBody>
          <a:bodyPr>
            <a:normAutofit/>
          </a:bodyPr>
          <a:lstStyle/>
          <a:p>
            <a:r>
              <a:rPr lang="en-US" sz="3200" b="1" dirty="0"/>
              <a:t>Where to go next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9E2E8B3-9CAC-4B23-8ADD-95289384DB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Gaps in the literature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C498A6A-9961-44FA-80F3-376B55A582B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1. Studies  underpowered and poorly controlled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2. PA not yet demonstrated to be a mediator of health outcomes in intervention studies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3. Stress-buffering effects of PA poorly understood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4. More work to assess PA arousal levels (e.g., high, mid, and low arousal) and health outcomes in different conditions and age groups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3328424-7772-48B8-9DC8-67AEE558D6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Next steps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870CA6E-838D-4787-93A2-B962D666DA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2096" y="2438400"/>
            <a:ext cx="5404104" cy="395128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1. Larger, well-controlled studies in older adults with chronic disease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2. Studies with well-defined mediators &amp; carefully measured clinical outcomes</a:t>
            </a:r>
          </a:p>
          <a:p>
            <a:pPr marL="0" indent="0">
              <a:buNone/>
            </a:pPr>
            <a:endParaRPr lang="en-US" sz="17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3. Carefully measure stress, evaluate as mediator &amp; moderator</a:t>
            </a:r>
          </a:p>
          <a:p>
            <a:pPr marL="0" indent="0">
              <a:spcBef>
                <a:spcPts val="700"/>
              </a:spcBef>
              <a:buNone/>
            </a:pPr>
            <a:r>
              <a:rPr lang="en-US" dirty="0">
                <a:solidFill>
                  <a:schemeClr val="tx2"/>
                </a:solidFill>
              </a:rPr>
              <a:t>4. Employ formal PA instruments (e.g., PANAS), evaluate arousal levels in disease/age groups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913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140DC6-95D2-4E14-95C9-6E8FC2027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53300F4-CB49-4E3B-9996-961BE2BD3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10972800" cy="4876800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Efforts aimed at changing health behavior </a:t>
            </a:r>
            <a:r>
              <a:rPr lang="en-US" dirty="0" smtClean="0">
                <a:solidFill>
                  <a:schemeClr val="tx2"/>
                </a:solidFill>
              </a:rPr>
              <a:t>usually </a:t>
            </a:r>
            <a:r>
              <a:rPr lang="en-US" dirty="0">
                <a:solidFill>
                  <a:schemeClr val="tx2"/>
                </a:solidFill>
              </a:rPr>
              <a:t>focused on </a:t>
            </a:r>
            <a:r>
              <a:rPr lang="en-US" dirty="0" smtClean="0">
                <a:solidFill>
                  <a:schemeClr val="tx2"/>
                </a:solidFill>
              </a:rPr>
              <a:t>theoretical </a:t>
            </a:r>
            <a:r>
              <a:rPr lang="en-US" dirty="0">
                <a:solidFill>
                  <a:schemeClr val="tx2"/>
                </a:solidFill>
              </a:rPr>
              <a:t>frameworks </a:t>
            </a:r>
            <a:r>
              <a:rPr lang="en-US" dirty="0" smtClean="0">
                <a:solidFill>
                  <a:schemeClr val="tx2"/>
                </a:solidFill>
              </a:rPr>
              <a:t>comprised of </a:t>
            </a:r>
            <a:r>
              <a:rPr lang="en-US" dirty="0">
                <a:solidFill>
                  <a:schemeClr val="tx2"/>
                </a:solidFill>
              </a:rPr>
              <a:t>social and cognitive </a:t>
            </a:r>
            <a:r>
              <a:rPr lang="en-US" dirty="0" smtClean="0">
                <a:solidFill>
                  <a:schemeClr val="tx2"/>
                </a:solidFill>
              </a:rPr>
              <a:t>factors (e.g., self-efficacy</a:t>
            </a:r>
            <a:r>
              <a:rPr lang="en-US" dirty="0">
                <a:solidFill>
                  <a:schemeClr val="tx2"/>
                </a:solidFill>
              </a:rPr>
              <a:t>, knowledge, </a:t>
            </a:r>
            <a:r>
              <a:rPr lang="en-US" dirty="0" smtClean="0">
                <a:solidFill>
                  <a:schemeClr val="tx2"/>
                </a:solidFill>
              </a:rPr>
              <a:t>values) </a:t>
            </a:r>
            <a:r>
              <a:rPr lang="en-US" dirty="0">
                <a:solidFill>
                  <a:schemeClr val="tx2"/>
                </a:solidFill>
              </a:rPr>
              <a:t>(Conner &amp; Norman, 1996, 2017)</a:t>
            </a:r>
          </a:p>
          <a:p>
            <a:r>
              <a:rPr lang="en-US" dirty="0">
                <a:solidFill>
                  <a:schemeClr val="tx2"/>
                </a:solidFill>
              </a:rPr>
              <a:t>Health behavior interventions have been limited in effectiveness even when exposure to intervention components is adequate, and </a:t>
            </a:r>
            <a:r>
              <a:rPr lang="en-US" dirty="0" smtClean="0">
                <a:solidFill>
                  <a:schemeClr val="tx2"/>
                </a:solidFill>
              </a:rPr>
              <a:t>delivered </a:t>
            </a:r>
            <a:r>
              <a:rPr lang="en-US" dirty="0">
                <a:solidFill>
                  <a:schemeClr val="tx2"/>
                </a:solidFill>
              </a:rPr>
              <a:t>with high fidelity (</a:t>
            </a:r>
            <a:r>
              <a:rPr lang="en-US" dirty="0" err="1">
                <a:solidFill>
                  <a:schemeClr val="tx2"/>
                </a:solidFill>
              </a:rPr>
              <a:t>Breitenstein</a:t>
            </a:r>
            <a:r>
              <a:rPr lang="en-US" dirty="0">
                <a:solidFill>
                  <a:schemeClr val="tx2"/>
                </a:solidFill>
              </a:rPr>
              <a:t>, 2010)</a:t>
            </a:r>
          </a:p>
          <a:p>
            <a:r>
              <a:rPr lang="en-US" dirty="0">
                <a:solidFill>
                  <a:schemeClr val="tx2"/>
                </a:solidFill>
              </a:rPr>
              <a:t>Converging evidence over the past 2-3 decades suggests that affective states are critical elements in health decision-making and health behavior change (</a:t>
            </a:r>
            <a:r>
              <a:rPr lang="de-DE" dirty="0">
                <a:solidFill>
                  <a:schemeClr val="tx2"/>
                </a:solidFill>
              </a:rPr>
              <a:t>Damasio, 1994; Lerner &amp; Keltner, 2000, 2001; Loewenstein &amp; Lerner, 2003), yet the mechanisms by which affect influences behavior change and change maintenance remains poorly understood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Janey Peterson, "Achieving and Sustaining Behavior Change to Benefit Older Adults" Dec 6-7,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008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xmlns="" id="{0E06BF64-763D-4DF3-B2F9-31D1283F24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4303316"/>
              </p:ext>
            </p:extLst>
          </p:nvPr>
        </p:nvGraphicFramePr>
        <p:xfrm>
          <a:off x="955688" y="1219198"/>
          <a:ext cx="9712312" cy="2590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xmlns="" id="{DB7202F2-6282-456A-B556-10C231617C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8766353"/>
              </p:ext>
            </p:extLst>
          </p:nvPr>
        </p:nvGraphicFramePr>
        <p:xfrm>
          <a:off x="1447801" y="3733800"/>
          <a:ext cx="9372600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323A402-13DB-446F-A1C0-248705E461B7}"/>
              </a:ext>
            </a:extLst>
          </p:cNvPr>
          <p:cNvSpPr txBox="1"/>
          <p:nvPr/>
        </p:nvSpPr>
        <p:spPr>
          <a:xfrm>
            <a:off x="9220200" y="6471846"/>
            <a:ext cx="2672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Kahneman</a:t>
            </a:r>
            <a:r>
              <a:rPr lang="en-US" dirty="0" smtClean="0"/>
              <a:t>, Diener,1999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3EC0554-D0F7-4674-B8F9-C2BD1811C7F6}"/>
              </a:ext>
            </a:extLst>
          </p:cNvPr>
          <p:cNvSpPr txBox="1"/>
          <p:nvPr/>
        </p:nvSpPr>
        <p:spPr>
          <a:xfrm>
            <a:off x="228600" y="487649"/>
            <a:ext cx="44871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The Hedonic Principle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16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05657F3-1104-4E81-9A5B-1148EFECFAD5}"/>
              </a:ext>
            </a:extLst>
          </p:cNvPr>
          <p:cNvSpPr txBox="1"/>
          <p:nvPr/>
        </p:nvSpPr>
        <p:spPr>
          <a:xfrm>
            <a:off x="152400" y="330409"/>
            <a:ext cx="876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+mn-lt"/>
              </a:rPr>
              <a:t>Measurement of affect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xmlns="" id="{B4764CAD-15FC-46D1-98E6-B68669E05A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560974"/>
              </p:ext>
            </p:extLst>
          </p:nvPr>
        </p:nvGraphicFramePr>
        <p:xfrm>
          <a:off x="609600" y="1512617"/>
          <a:ext cx="109728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E757384-99BD-411B-AD42-5911F994F0DC}"/>
              </a:ext>
            </a:extLst>
          </p:cNvPr>
          <p:cNvSpPr/>
          <p:nvPr/>
        </p:nvSpPr>
        <p:spPr>
          <a:xfrm>
            <a:off x="342900" y="915184"/>
            <a:ext cx="11506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934200" y="6054084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Kahneman</a:t>
            </a:r>
            <a:r>
              <a:rPr lang="en-US" dirty="0" smtClean="0"/>
              <a:t>, 1999; Waterman, 1993; </a:t>
            </a:r>
            <a:r>
              <a:rPr lang="en-US" dirty="0"/>
              <a:t>Pressman, Jenkins &amp; </a:t>
            </a:r>
            <a:r>
              <a:rPr lang="en-US" dirty="0" smtClean="0"/>
              <a:t>Moskowitz, 2018 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684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5A543B-8EDD-486C-B7B8-247207F4D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213722"/>
            <a:ext cx="10972800" cy="990600"/>
          </a:xfrm>
        </p:spPr>
        <p:txBody>
          <a:bodyPr>
            <a:normAutofit/>
          </a:bodyPr>
          <a:lstStyle/>
          <a:p>
            <a:r>
              <a:rPr lang="en-US" sz="3200" b="1" dirty="0"/>
              <a:t>Negative affect – stress, depression, anger, fear, disgust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xmlns="" id="{97C9C0E3-D9FD-4250-B35D-BCE4199078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5265099"/>
              </p:ext>
            </p:extLst>
          </p:nvPr>
        </p:nvGraphicFramePr>
        <p:xfrm>
          <a:off x="457200" y="1225611"/>
          <a:ext cx="115062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52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CBB21B-9ECB-4C12-B458-939439B2F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381000"/>
            <a:ext cx="10972800" cy="990600"/>
          </a:xfrm>
        </p:spPr>
        <p:txBody>
          <a:bodyPr>
            <a:normAutofit/>
          </a:bodyPr>
          <a:lstStyle/>
          <a:p>
            <a:r>
              <a:rPr lang="en-US" sz="3200" b="1" dirty="0"/>
              <a:t>Positive affect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6B5372F-1DEE-4CC4-A824-38A11E658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19200"/>
            <a:ext cx="11582400" cy="5181600"/>
          </a:xfrm>
        </p:spPr>
        <p:txBody>
          <a:bodyPr/>
          <a:lstStyle/>
          <a:p>
            <a:r>
              <a:rPr lang="en-US" u="sng" dirty="0">
                <a:solidFill>
                  <a:schemeClr val="tx2"/>
                </a:solidFill>
              </a:rPr>
              <a:t>Epidemiologic studies</a:t>
            </a:r>
            <a:r>
              <a:rPr lang="en-US" dirty="0">
                <a:solidFill>
                  <a:schemeClr val="tx2"/>
                </a:solidFill>
              </a:rPr>
              <a:t>- pleasurable </a:t>
            </a:r>
            <a:r>
              <a:rPr lang="en-US" dirty="0" smtClean="0">
                <a:solidFill>
                  <a:schemeClr val="tx2"/>
                </a:solidFill>
              </a:rPr>
              <a:t>emotions (i.e., happiness</a:t>
            </a:r>
            <a:r>
              <a:rPr lang="en-US" dirty="0">
                <a:solidFill>
                  <a:schemeClr val="tx2"/>
                </a:solidFill>
              </a:rPr>
              <a:t>, joy, </a:t>
            </a:r>
            <a:r>
              <a:rPr lang="en-US" dirty="0" smtClean="0">
                <a:solidFill>
                  <a:schemeClr val="tx2"/>
                </a:solidFill>
              </a:rPr>
              <a:t>pleasure, contentment)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u="sng" dirty="0">
                <a:solidFill>
                  <a:schemeClr val="tx2"/>
                </a:solidFill>
              </a:rPr>
              <a:t>Intervention studies</a:t>
            </a:r>
            <a:r>
              <a:rPr lang="en-US" dirty="0">
                <a:solidFill>
                  <a:schemeClr val="tx2"/>
                </a:solidFill>
              </a:rPr>
              <a:t>- positive mood state induced by small events, such as receiving a small, unexpected gift, seeing a few minutes of comedy, or receiving a report of success on a small task (Ashby, Valentin, &amp; </a:t>
            </a:r>
            <a:r>
              <a:rPr lang="en-US" dirty="0" err="1">
                <a:solidFill>
                  <a:schemeClr val="tx2"/>
                </a:solidFill>
              </a:rPr>
              <a:t>Turken</a:t>
            </a:r>
            <a:r>
              <a:rPr lang="en-US" dirty="0">
                <a:solidFill>
                  <a:schemeClr val="tx2"/>
                </a:solidFill>
              </a:rPr>
              <a:t>, 2002)</a:t>
            </a:r>
          </a:p>
          <a:p>
            <a:pPr marL="0" indent="0">
              <a:buNone/>
            </a:pPr>
            <a:endParaRPr lang="en-US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2"/>
                </a:solidFill>
              </a:rPr>
              <a:t>Effects of </a:t>
            </a:r>
            <a:r>
              <a:rPr lang="en-US" sz="3200" b="1" dirty="0" smtClean="0">
                <a:solidFill>
                  <a:schemeClr val="tx2"/>
                </a:solidFill>
              </a:rPr>
              <a:t>induction </a:t>
            </a:r>
            <a:r>
              <a:rPr lang="en-US" sz="3200" b="1" dirty="0">
                <a:solidFill>
                  <a:schemeClr val="tx2"/>
                </a:solidFill>
              </a:rPr>
              <a:t>of positive affect</a:t>
            </a:r>
          </a:p>
          <a:p>
            <a:pPr lv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cs typeface="Arial" panose="020B0604020202020204" pitchFamily="34" charset="0"/>
              </a:rPr>
              <a:t>Increases positive feelings</a:t>
            </a:r>
            <a:r>
              <a:rPr lang="en-US" sz="2400" dirty="0">
                <a:solidFill>
                  <a:schemeClr val="tx2"/>
                </a:solidFill>
                <a:cs typeface="Arial" panose="020B0604020202020204" pitchFamily="34" charset="0"/>
              </a:rPr>
              <a:t>		</a:t>
            </a:r>
            <a:r>
              <a:rPr lang="en-US" sz="1600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en-US" sz="2400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solidFill>
                  <a:schemeClr val="tx2"/>
                </a:solidFill>
                <a:cs typeface="Arial" panose="020B0604020202020204" pitchFamily="34" charset="0"/>
              </a:rPr>
              <a:t>Promotes pro-social behavior </a:t>
            </a:r>
            <a:endParaRPr lang="en-US" sz="2400" dirty="0" smtClean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lv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cs typeface="Arial" panose="020B0604020202020204" pitchFamily="34" charset="0"/>
              </a:rPr>
              <a:t>Enhances self-efficacy 			</a:t>
            </a:r>
            <a:r>
              <a:rPr lang="en-US" sz="1600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en-US" sz="2400" baseline="30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smtClean="0">
                <a:solidFill>
                  <a:schemeClr val="tx2"/>
                </a:solidFill>
                <a:cs typeface="Arial" panose="020B0604020202020204" pitchFamily="34" charset="0"/>
              </a:rPr>
              <a:t>Stimulates prioritization of effortful  tasks	</a:t>
            </a:r>
          </a:p>
          <a:p>
            <a:pPr lv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  <a:cs typeface="Arial" panose="020B0604020202020204" pitchFamily="34" charset="0"/>
              </a:rPr>
              <a:t>Improves </a:t>
            </a:r>
            <a:r>
              <a:rPr lang="en-US" sz="2400" dirty="0">
                <a:solidFill>
                  <a:schemeClr val="tx2"/>
                </a:solidFill>
                <a:cs typeface="Arial" panose="020B0604020202020204" pitchFamily="34" charset="0"/>
              </a:rPr>
              <a:t>flexible thinking 		</a:t>
            </a:r>
            <a:r>
              <a:rPr lang="en-US" sz="16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en-US" sz="24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solidFill>
                  <a:schemeClr val="tx2"/>
                </a:solidFill>
                <a:cs typeface="Arial" panose="020B0604020202020204" pitchFamily="34" charset="0"/>
              </a:rPr>
              <a:t>Promotes working toward a goal	</a:t>
            </a:r>
          </a:p>
          <a:p>
            <a:pPr lvl="1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cs typeface="Arial" panose="020B0604020202020204" pitchFamily="34" charset="0"/>
              </a:rPr>
              <a:t>Increases intrinsic motivation 		</a:t>
            </a:r>
            <a:r>
              <a:rPr lang="en-US" sz="16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en-US" sz="24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solidFill>
                  <a:schemeClr val="tx2"/>
                </a:solidFill>
                <a:cs typeface="Arial" panose="020B0604020202020204" pitchFamily="34" charset="0"/>
              </a:rPr>
              <a:t>Enhances engagement in healthier behaviors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46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702970-5731-4AF5-8F5F-B08709A21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457200"/>
            <a:ext cx="10972800" cy="99060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Positive affect and health outcomes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DC7AE6-254E-404A-BB99-8E0E79C15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838200"/>
            <a:ext cx="10972800" cy="48768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MORTALITY</a:t>
            </a:r>
          </a:p>
          <a:p>
            <a:r>
              <a:rPr lang="en-US" dirty="0"/>
              <a:t>PA extends life in healthy older </a:t>
            </a:r>
            <a:r>
              <a:rPr lang="en-US" dirty="0" smtClean="0"/>
              <a:t>adults </a:t>
            </a:r>
            <a:r>
              <a:rPr lang="en-US" dirty="0"/>
              <a:t>(Zhang &amp; Han 2016) </a:t>
            </a:r>
          </a:p>
          <a:p>
            <a:pPr marL="0" indent="0">
              <a:buNone/>
            </a:pPr>
            <a:r>
              <a:rPr lang="en-US" b="1" dirty="0"/>
              <a:t>MORBIDITY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High </a:t>
            </a:r>
            <a:r>
              <a:rPr lang="en-US" dirty="0"/>
              <a:t>PA predicts resistance to both ﬂu and cold (Cohen et al. 2003)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High </a:t>
            </a:r>
            <a:r>
              <a:rPr lang="en-US" dirty="0"/>
              <a:t>PA associated with a reduced risk of frailty over 2 years of follow-up (Park-Lee </a:t>
            </a:r>
            <a:r>
              <a:rPr lang="en-US" dirty="0" smtClean="0"/>
              <a:t>et al. 2009</a:t>
            </a:r>
            <a:r>
              <a:rPr lang="en-US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Higher </a:t>
            </a:r>
            <a:r>
              <a:rPr lang="en-US" dirty="0" smtClean="0"/>
              <a:t>PA </a:t>
            </a:r>
            <a:r>
              <a:rPr lang="en-US" dirty="0"/>
              <a:t>associated with slower functional decline (e.g., inability to walk, self-feed, and bathe) </a:t>
            </a:r>
            <a:r>
              <a:rPr lang="en-US" dirty="0" smtClean="0"/>
              <a:t>in </a:t>
            </a:r>
            <a:r>
              <a:rPr lang="en-US" dirty="0"/>
              <a:t>older adults (</a:t>
            </a:r>
            <a:r>
              <a:rPr lang="en-US" dirty="0" err="1"/>
              <a:t>Hirosaki</a:t>
            </a:r>
            <a:r>
              <a:rPr lang="en-US" dirty="0"/>
              <a:t> et al. 2013) 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Purpose in life </a:t>
            </a:r>
            <a:r>
              <a:rPr lang="en-US" dirty="0" smtClean="0"/>
              <a:t>protected </a:t>
            </a:r>
            <a:r>
              <a:rPr lang="en-US" dirty="0"/>
              <a:t>against decline in walking speed over four years in </a:t>
            </a:r>
            <a:r>
              <a:rPr lang="en-US" dirty="0" smtClean="0"/>
              <a:t>HRS (Kim, 2017)</a:t>
            </a:r>
          </a:p>
          <a:p>
            <a:pPr marL="0" indent="0">
              <a:buNone/>
            </a:pPr>
            <a:r>
              <a:rPr lang="en-US" b="1" dirty="0" smtClean="0"/>
              <a:t>PHYSIOLOGICAL OUTCOMES 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Lower </a:t>
            </a:r>
            <a:r>
              <a:rPr lang="en-US" dirty="0"/>
              <a:t>inflammation, </a:t>
            </a:r>
            <a:r>
              <a:rPr lang="en-US" dirty="0" smtClean="0"/>
              <a:t>C-reactive protein, IL-6 (inconsistent)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Lowers </a:t>
            </a:r>
            <a:r>
              <a:rPr lang="en-US" dirty="0"/>
              <a:t>HR/BP/lipids, lowers cortisol, increases heart rate variability, improved </a:t>
            </a:r>
            <a:r>
              <a:rPr lang="en-US" dirty="0" smtClean="0"/>
              <a:t>healing, </a:t>
            </a:r>
            <a:r>
              <a:rPr lang="en-US" dirty="0" err="1" smtClean="0"/>
              <a:t>allostatic</a:t>
            </a:r>
            <a:r>
              <a:rPr lang="en-US" dirty="0" smtClean="0"/>
              <a:t> load</a:t>
            </a: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696200" y="6227503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Pressman, Jenkins &amp; </a:t>
            </a:r>
            <a:r>
              <a:rPr lang="en-US" dirty="0" smtClean="0"/>
              <a:t>Moskowitz, 2018</a:t>
            </a:r>
          </a:p>
          <a:p>
            <a:r>
              <a:rPr lang="en-US" dirty="0" smtClean="0"/>
              <a:t>Steptoe, 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20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97FCE2-E6CF-46EA-90D4-C03304E79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10972800" cy="990600"/>
          </a:xfrm>
        </p:spPr>
        <p:txBody>
          <a:bodyPr>
            <a:normAutofit/>
          </a:bodyPr>
          <a:lstStyle/>
          <a:p>
            <a:r>
              <a:rPr lang="en-US" sz="3200" b="1" dirty="0"/>
              <a:t>Induction of positive affect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CBD66F-0A09-405A-81C9-801EF2CE7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93371"/>
            <a:ext cx="10972800" cy="4876800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Interventions used to induce positive </a:t>
            </a:r>
            <a:r>
              <a:rPr lang="en-US" b="1" dirty="0" smtClean="0">
                <a:solidFill>
                  <a:schemeClr val="tx2"/>
                </a:solidFill>
              </a:rPr>
              <a:t>affect </a:t>
            </a:r>
            <a:endParaRPr lang="en-US" b="1" dirty="0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Thinking positive thoughts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Unexpected small gifts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Practicing gratitude</a:t>
            </a:r>
            <a:endParaRPr lang="en-US" dirty="0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Engaging </a:t>
            </a:r>
            <a:r>
              <a:rPr lang="en-US" dirty="0">
                <a:solidFill>
                  <a:schemeClr val="tx2"/>
                </a:solidFill>
              </a:rPr>
              <a:t>in mindfulness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Outcomes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Improved 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well-being (including PA)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Decreased depressive symptoms, with small effect sizes </a:t>
            </a:r>
            <a:endParaRPr lang="en-US" dirty="0" smtClean="0">
              <a:solidFill>
                <a:schemeClr val="tx2"/>
              </a:solidFill>
            </a:endParaRP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Increased </a:t>
            </a:r>
            <a:r>
              <a:rPr lang="en-US" dirty="0">
                <a:solidFill>
                  <a:schemeClr val="tx2"/>
                </a:solidFill>
              </a:rPr>
              <a:t>physical </a:t>
            </a:r>
            <a:r>
              <a:rPr lang="en-US" dirty="0" smtClean="0">
                <a:solidFill>
                  <a:schemeClr val="tx2"/>
                </a:solidFill>
              </a:rPr>
              <a:t>activity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708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94BE02-F9AB-4467-8287-52A0758F8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11" y="304800"/>
            <a:ext cx="12016389" cy="990600"/>
          </a:xfrm>
        </p:spPr>
        <p:txBody>
          <a:bodyPr>
            <a:normAutofit/>
          </a:bodyPr>
          <a:lstStyle/>
          <a:p>
            <a:r>
              <a:rPr lang="en-US" sz="2400" b="1" dirty="0"/>
              <a:t>Positive affect/self-affirmation enabled CVD patients </a:t>
            </a:r>
            <a:r>
              <a:rPr lang="en-US" sz="2400" b="1" dirty="0" smtClean="0"/>
              <a:t>to overcome high depressive </a:t>
            </a:r>
            <a:r>
              <a:rPr lang="en-US" sz="2400" b="1" dirty="0"/>
              <a:t>symptoms and </a:t>
            </a:r>
            <a:r>
              <a:rPr lang="en-US" sz="2400" b="1" dirty="0" smtClean="0"/>
              <a:t>stress</a:t>
            </a:r>
            <a:endParaRPr lang="en-US" sz="2400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AE8C1B0E-13B1-40A0-8DAE-756C388F0F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4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0"/>
            <a:ext cx="10919811" cy="437896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9345124-7F42-4DCE-92E5-610538A24A0A}"/>
              </a:ext>
            </a:extLst>
          </p:cNvPr>
          <p:cNvSpPr txBox="1"/>
          <p:nvPr/>
        </p:nvSpPr>
        <p:spPr>
          <a:xfrm>
            <a:off x="457200" y="6324600"/>
            <a:ext cx="76695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Peterson JC. The adaptive neuroplasticity hypothesis of behavioral maintenance.  </a:t>
            </a:r>
            <a:r>
              <a:rPr lang="en-US" sz="1200" i="1" dirty="0"/>
              <a:t>Neural </a:t>
            </a:r>
            <a:r>
              <a:rPr lang="en-US" sz="1200" i="1" dirty="0" err="1"/>
              <a:t>Plast</a:t>
            </a:r>
            <a:r>
              <a:rPr lang="en-US" sz="1200" i="1" dirty="0"/>
              <a:t>.</a:t>
            </a:r>
            <a:r>
              <a:rPr lang="en-US" sz="1200" dirty="0"/>
              <a:t> 2012</a:t>
            </a:r>
            <a:r>
              <a:rPr lang="en-US" sz="1200" i="1" dirty="0"/>
              <a:t>;</a:t>
            </a:r>
            <a:r>
              <a:rPr lang="en-US" sz="1200" dirty="0"/>
              <a:t>  516364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Janey Peterson,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3486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1">
      <a:dk1>
        <a:sysClr val="windowText" lastClr="000000"/>
      </a:dk1>
      <a:lt1>
        <a:sysClr val="window" lastClr="FFFFFF"/>
      </a:lt1>
      <a:dk2>
        <a:srgbClr val="0D1973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0D1973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8809</TotalTime>
  <Words>1024</Words>
  <Application>Microsoft Office PowerPoint</Application>
  <PresentationFormat>Widescreen</PresentationFormat>
  <Paragraphs>104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Clarity</vt:lpstr>
      <vt:lpstr>targeting emotions  to facilitate behavior change</vt:lpstr>
      <vt:lpstr>Background</vt:lpstr>
      <vt:lpstr>PowerPoint Presentation</vt:lpstr>
      <vt:lpstr>PowerPoint Presentation</vt:lpstr>
      <vt:lpstr>Negative affect – stress, depression, anger, fear, disgust</vt:lpstr>
      <vt:lpstr>Positive affect</vt:lpstr>
      <vt:lpstr>Positive affect and health outcomes </vt:lpstr>
      <vt:lpstr>Induction of positive affect studies</vt:lpstr>
      <vt:lpstr>Positive affect/self-affirmation enabled CVD patients to overcome high depressive symptoms and stress</vt:lpstr>
      <vt:lpstr>Stress buffering model of positive affect</vt:lpstr>
      <vt:lpstr>Where to go next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in older adults with chronic disease</dc:title>
  <dc:creator>Janey</dc:creator>
  <cp:lastModifiedBy>Elizabeth Pritchett-Montavon</cp:lastModifiedBy>
  <cp:revision>372</cp:revision>
  <dcterms:created xsi:type="dcterms:W3CDTF">2014-07-11T14:51:55Z</dcterms:created>
  <dcterms:modified xsi:type="dcterms:W3CDTF">2019-01-08T19:47:25Z</dcterms:modified>
</cp:coreProperties>
</file>