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72" r:id="rId1"/>
    <p:sldMasterId id="2147483679" r:id="rId2"/>
    <p:sldMasterId id="2147483686" r:id="rId3"/>
  </p:sldMasterIdLst>
  <p:notesMasterIdLst>
    <p:notesMasterId r:id="rId16"/>
  </p:notesMasterIdLst>
  <p:sldIdLst>
    <p:sldId id="392" r:id="rId4"/>
    <p:sldId id="391" r:id="rId5"/>
    <p:sldId id="369" r:id="rId6"/>
    <p:sldId id="381" r:id="rId7"/>
    <p:sldId id="384" r:id="rId8"/>
    <p:sldId id="385" r:id="rId9"/>
    <p:sldId id="372" r:id="rId10"/>
    <p:sldId id="394" r:id="rId11"/>
    <p:sldId id="387" r:id="rId12"/>
    <p:sldId id="388" r:id="rId13"/>
    <p:sldId id="390" r:id="rId14"/>
    <p:sldId id="393" r:id="rId15"/>
  </p:sldIdLst>
  <p:sldSz cx="12192000" cy="6858000"/>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D40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533" autoAdjust="0"/>
    <p:restoredTop sz="98288" autoAdjust="0"/>
  </p:normalViewPr>
  <p:slideViewPr>
    <p:cSldViewPr snapToGrid="0">
      <p:cViewPr varScale="1">
        <p:scale>
          <a:sx n="84" d="100"/>
          <a:sy n="84" d="100"/>
        </p:scale>
        <p:origin x="120" y="420"/>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6434"/>
          </a:xfrm>
          <a:prstGeom prst="rect">
            <a:avLst/>
          </a:prstGeom>
        </p:spPr>
        <p:txBody>
          <a:bodyPr vert="horz" lIns="92446" tIns="46223" rIns="92446" bIns="46223" rtlCol="0"/>
          <a:lstStyle>
            <a:lvl1pPr algn="r">
              <a:defRPr sz="1200"/>
            </a:lvl1pPr>
          </a:lstStyle>
          <a:p>
            <a:fld id="{CABECBF3-0DB0-44EB-8004-3FA96F0974D9}" type="datetimeFigureOut">
              <a:rPr lang="en-US" smtClean="0"/>
              <a:t>7/12/2019</a:t>
            </a:fld>
            <a:endParaRPr lang="en-US"/>
          </a:p>
        </p:txBody>
      </p:sp>
      <p:sp>
        <p:nvSpPr>
          <p:cNvPr id="4" name="Slide Image Placeholder 3"/>
          <p:cNvSpPr>
            <a:spLocks noGrp="1" noRot="1" noChangeAspect="1"/>
          </p:cNvSpPr>
          <p:nvPr>
            <p:ph type="sldImg" idx="2"/>
          </p:nvPr>
        </p:nvSpPr>
        <p:spPr>
          <a:xfrm>
            <a:off x="654050" y="1162050"/>
            <a:ext cx="5575300" cy="313690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73892"/>
            <a:ext cx="5505450" cy="3660458"/>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6433"/>
          </a:xfrm>
          <a:prstGeom prst="rect">
            <a:avLst/>
          </a:prstGeom>
        </p:spPr>
        <p:txBody>
          <a:bodyPr vert="horz" lIns="92446" tIns="46223" rIns="92446" bIns="46223" rtlCol="0" anchor="b"/>
          <a:lstStyle>
            <a:lvl1pPr algn="r">
              <a:defRPr sz="1200"/>
            </a:lvl1pPr>
          </a:lstStyle>
          <a:p>
            <a:fld id="{4B2D3CCA-FF25-4777-9ABA-5B56893CFFC4}" type="slidenum">
              <a:rPr lang="en-US" smtClean="0"/>
              <a:t>‹#›</a:t>
            </a:fld>
            <a:endParaRPr lang="en-US"/>
          </a:p>
        </p:txBody>
      </p:sp>
    </p:spTree>
    <p:extLst>
      <p:ext uri="{BB962C8B-B14F-4D97-AF65-F5344CB8AC3E}">
        <p14:creationId xmlns:p14="http://schemas.microsoft.com/office/powerpoint/2010/main" val="1522712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2D3CCA-FF25-4777-9ABA-5B56893CFFC4}" type="slidenum">
              <a:rPr lang="en-US" smtClean="0"/>
              <a:t>1</a:t>
            </a:fld>
            <a:endParaRPr lang="en-US"/>
          </a:p>
        </p:txBody>
      </p:sp>
    </p:spTree>
    <p:extLst>
      <p:ext uri="{BB962C8B-B14F-4D97-AF65-F5344CB8AC3E}">
        <p14:creationId xmlns:p14="http://schemas.microsoft.com/office/powerpoint/2010/main" val="28837689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5" name="Picture 4" descr="seal-ucsd-white.png"/>
          <p:cNvPicPr>
            <a:picLocks noChangeAspect="1"/>
          </p:cNvPicPr>
          <p:nvPr/>
        </p:nvPicPr>
        <p:blipFill>
          <a:blip r:embed="rId2" cstate="print">
            <a:alphaModFix amt="10000"/>
            <a:extLst>
              <a:ext uri="{28A0092B-C50C-407E-A947-70E740481C1C}">
                <a14:useLocalDpi xmlns:a14="http://schemas.microsoft.com/office/drawing/2010/main" val="0"/>
              </a:ext>
            </a:extLst>
          </a:blip>
          <a:stretch>
            <a:fillRect/>
          </a:stretch>
        </p:blipFill>
        <p:spPr>
          <a:xfrm>
            <a:off x="5050845" y="282934"/>
            <a:ext cx="6734755" cy="5051066"/>
          </a:xfrm>
          <a:prstGeom prst="rect">
            <a:avLst/>
          </a:prstGeom>
        </p:spPr>
      </p:pic>
      <p:sp>
        <p:nvSpPr>
          <p:cNvPr id="6" name="Title 1"/>
          <p:cNvSpPr>
            <a:spLocks noGrp="1"/>
          </p:cNvSpPr>
          <p:nvPr>
            <p:ph type="title" hasCustomPrompt="1"/>
          </p:nvPr>
        </p:nvSpPr>
        <p:spPr>
          <a:xfrm>
            <a:off x="609600" y="2057400"/>
            <a:ext cx="10972800" cy="1522370"/>
          </a:xfrm>
        </p:spPr>
        <p:txBody>
          <a:bodyPr anchor="b">
            <a:normAutofit/>
          </a:bodyPr>
          <a:lstStyle>
            <a:lvl1pPr algn="l">
              <a:lnSpc>
                <a:spcPct val="80000"/>
              </a:lnSpc>
              <a:defRPr sz="4000" b="1" cap="none">
                <a:solidFill>
                  <a:srgbClr val="FFFFFF"/>
                </a:solidFill>
              </a:defRPr>
            </a:lvl1pPr>
          </a:lstStyle>
          <a:p>
            <a:r>
              <a:rPr lang="en-US" dirty="0" smtClean="0"/>
              <a:t>Click to Add Title</a:t>
            </a:r>
            <a:endParaRPr lang="en-US" dirty="0"/>
          </a:p>
        </p:txBody>
      </p:sp>
      <p:sp>
        <p:nvSpPr>
          <p:cNvPr id="7" name="Text Placeholder 2"/>
          <p:cNvSpPr>
            <a:spLocks noGrp="1"/>
          </p:cNvSpPr>
          <p:nvPr>
            <p:ph type="body" idx="1" hasCustomPrompt="1"/>
          </p:nvPr>
        </p:nvSpPr>
        <p:spPr>
          <a:xfrm>
            <a:off x="609600" y="3757614"/>
            <a:ext cx="10972800" cy="1500187"/>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add text</a:t>
            </a:r>
          </a:p>
        </p:txBody>
      </p:sp>
      <p:sp>
        <p:nvSpPr>
          <p:cNvPr id="2" name="Footer Placeholder 1"/>
          <p:cNvSpPr>
            <a:spLocks noGrp="1"/>
          </p:cNvSpPr>
          <p:nvPr>
            <p:ph type="ftr" sz="quarter" idx="10"/>
          </p:nvPr>
        </p:nvSpPr>
        <p:spPr/>
        <p:txBody>
          <a:bodyPr/>
          <a:lstStyle/>
          <a:p>
            <a:r>
              <a:rPr lang="en-US" smtClean="0"/>
              <a:t>Alison Moore, "Sex and Gender Differences in Aging" June 6-7, 2019</a:t>
            </a:r>
            <a:endParaRPr lang="en-US"/>
          </a:p>
        </p:txBody>
      </p:sp>
    </p:spTree>
    <p:extLst>
      <p:ext uri="{BB962C8B-B14F-4D97-AF65-F5344CB8AC3E}">
        <p14:creationId xmlns:p14="http://schemas.microsoft.com/office/powerpoint/2010/main" val="3000108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31846"/>
            <a:ext cx="10972800" cy="858754"/>
          </a:xfrm>
        </p:spPr>
        <p:txBody>
          <a:bodyPr/>
          <a:lstStyle/>
          <a:p>
            <a:r>
              <a:rPr lang="en-US" dirty="0" smtClean="0"/>
              <a:t>Click to Edit the Master Title Style</a:t>
            </a:r>
            <a:endParaRPr lang="en-US" dirty="0"/>
          </a:p>
        </p:txBody>
      </p:sp>
      <p:sp>
        <p:nvSpPr>
          <p:cNvPr id="5" name="Footer Placeholder 4"/>
          <p:cNvSpPr>
            <a:spLocks noGrp="1"/>
          </p:cNvSpPr>
          <p:nvPr>
            <p:ph type="ftr" sz="quarter" idx="10"/>
          </p:nvPr>
        </p:nvSpPr>
        <p:spPr/>
        <p:txBody>
          <a:bodyPr/>
          <a:lstStyle/>
          <a:p>
            <a:r>
              <a:rPr lang="en-US" smtClean="0"/>
              <a:t>Alison Moore, "Sex and Gender Differences in Aging" June 6-7, 2019</a:t>
            </a:r>
            <a:endParaRPr lang="en-US"/>
          </a:p>
        </p:txBody>
      </p:sp>
    </p:spTree>
    <p:extLst>
      <p:ext uri="{BB962C8B-B14F-4D97-AF65-F5344CB8AC3E}">
        <p14:creationId xmlns:p14="http://schemas.microsoft.com/office/powerpoint/2010/main" val="3407167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Logo only">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smtClean="0"/>
              <a:t>Alison Moore, "Sex and Gender Differences in Aging" June 6-7, 2019</a:t>
            </a:r>
            <a:endParaRPr lang="en-US"/>
          </a:p>
        </p:txBody>
      </p:sp>
    </p:spTree>
    <p:extLst>
      <p:ext uri="{BB962C8B-B14F-4D97-AF65-F5344CB8AC3E}">
        <p14:creationId xmlns:p14="http://schemas.microsoft.com/office/powerpoint/2010/main" val="32248310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smtClean="0"/>
              <a:t>Alison Moore, "Sex and Gender Differences in Aging" June 6-7, 2019</a:t>
            </a:r>
            <a:endParaRPr lang="en-US"/>
          </a:p>
        </p:txBody>
      </p:sp>
      <p:sp>
        <p:nvSpPr>
          <p:cNvPr id="3" name="TextBox 2"/>
          <p:cNvSpPr txBox="1"/>
          <p:nvPr/>
        </p:nvSpPr>
        <p:spPr>
          <a:xfrm>
            <a:off x="508000" y="6324601"/>
            <a:ext cx="609600" cy="246221"/>
          </a:xfrm>
          <a:prstGeom prst="rect">
            <a:avLst/>
          </a:prstGeom>
          <a:noFill/>
        </p:spPr>
        <p:txBody>
          <a:bodyPr wrap="square" rtlCol="0" anchor="b">
            <a:spAutoFit/>
          </a:bodyPr>
          <a:lstStyle/>
          <a:p>
            <a:fld id="{1A282981-2AE7-B647-896B-0DC93284D514}" type="slidenum">
              <a:rPr lang="en-US" sz="1000" baseline="0" smtClean="0">
                <a:solidFill>
                  <a:schemeClr val="bg1">
                    <a:lumMod val="50000"/>
                  </a:schemeClr>
                </a:solidFill>
              </a:rPr>
              <a:t>‹#›</a:t>
            </a:fld>
            <a:endParaRPr lang="en-US" sz="1000" dirty="0">
              <a:solidFill>
                <a:schemeClr val="bg1">
                  <a:lumMod val="50000"/>
                </a:schemeClr>
              </a:solidFill>
            </a:endParaRPr>
          </a:p>
        </p:txBody>
      </p:sp>
    </p:spTree>
    <p:extLst>
      <p:ext uri="{BB962C8B-B14F-4D97-AF65-F5344CB8AC3E}">
        <p14:creationId xmlns:p14="http://schemas.microsoft.com/office/powerpoint/2010/main" val="609822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40211" b="18675"/>
          <a:stretch/>
        </p:blipFill>
        <p:spPr>
          <a:xfrm>
            <a:off x="5892800" y="0"/>
            <a:ext cx="6299199" cy="5803899"/>
          </a:xfrm>
          <a:prstGeom prst="rect">
            <a:avLst/>
          </a:prstGeom>
        </p:spPr>
      </p:pic>
      <p:sp>
        <p:nvSpPr>
          <p:cNvPr id="6" name="Title 1"/>
          <p:cNvSpPr>
            <a:spLocks noGrp="1"/>
          </p:cNvSpPr>
          <p:nvPr>
            <p:ph type="title" hasCustomPrompt="1"/>
          </p:nvPr>
        </p:nvSpPr>
        <p:spPr>
          <a:xfrm>
            <a:off x="609600" y="2057400"/>
            <a:ext cx="10972800" cy="1522370"/>
          </a:xfrm>
        </p:spPr>
        <p:txBody>
          <a:bodyPr anchor="b">
            <a:normAutofit/>
          </a:bodyPr>
          <a:lstStyle>
            <a:lvl1pPr algn="l">
              <a:lnSpc>
                <a:spcPct val="80000"/>
              </a:lnSpc>
              <a:defRPr sz="4000" b="1" cap="none"/>
            </a:lvl1pPr>
          </a:lstStyle>
          <a:p>
            <a:r>
              <a:rPr lang="en-US" dirty="0" smtClean="0"/>
              <a:t>Click to Edit Master Title Style</a:t>
            </a:r>
            <a:endParaRPr lang="en-US" dirty="0"/>
          </a:p>
        </p:txBody>
      </p:sp>
      <p:sp>
        <p:nvSpPr>
          <p:cNvPr id="7" name="Text Placeholder 2"/>
          <p:cNvSpPr>
            <a:spLocks noGrp="1"/>
          </p:cNvSpPr>
          <p:nvPr>
            <p:ph type="body" idx="1" hasCustomPrompt="1"/>
          </p:nvPr>
        </p:nvSpPr>
        <p:spPr>
          <a:xfrm>
            <a:off x="609600" y="3757614"/>
            <a:ext cx="10972800" cy="1500187"/>
          </a:xfrm>
        </p:spPr>
        <p:txBody>
          <a:bodyPr anchor="t"/>
          <a:lstStyle>
            <a:lvl1pPr marL="0" indent="0">
              <a:buNone/>
              <a:defRPr sz="2000">
                <a:solidFill>
                  <a:srgbClr val="63B1E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the master text styles</a:t>
            </a:r>
          </a:p>
        </p:txBody>
      </p:sp>
      <p:sp>
        <p:nvSpPr>
          <p:cNvPr id="2" name="Footer Placeholder 1"/>
          <p:cNvSpPr>
            <a:spLocks noGrp="1"/>
          </p:cNvSpPr>
          <p:nvPr>
            <p:ph type="ftr" sz="quarter" idx="10"/>
          </p:nvPr>
        </p:nvSpPr>
        <p:spPr/>
        <p:txBody>
          <a:bodyPr/>
          <a:lstStyle/>
          <a:p>
            <a:r>
              <a:rPr lang="en-US" smtClean="0"/>
              <a:t>Alison Moore, "Sex and Gender Differences in Aging" June 6-7, 2019</a:t>
            </a:r>
            <a:endParaRPr lang="en-US"/>
          </a:p>
        </p:txBody>
      </p:sp>
    </p:spTree>
    <p:extLst>
      <p:ext uri="{BB962C8B-B14F-4D97-AF65-F5344CB8AC3E}">
        <p14:creationId xmlns:p14="http://schemas.microsoft.com/office/powerpoint/2010/main" val="205304776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reaker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057400"/>
            <a:ext cx="10972800" cy="1522370"/>
          </a:xfrm>
        </p:spPr>
        <p:txBody>
          <a:bodyPr anchor="b">
            <a:normAutofit/>
          </a:bodyPr>
          <a:lstStyle>
            <a:lvl1pPr algn="l">
              <a:lnSpc>
                <a:spcPct val="80000"/>
              </a:lnSpc>
              <a:defRPr sz="4000" b="1" cap="none"/>
            </a:lvl1pPr>
          </a:lstStyle>
          <a:p>
            <a:r>
              <a:rPr lang="en-US" dirty="0" smtClean="0"/>
              <a:t>Click to Edit Master Title Style</a:t>
            </a:r>
            <a:endParaRPr lang="en-US" dirty="0"/>
          </a:p>
        </p:txBody>
      </p:sp>
      <p:sp>
        <p:nvSpPr>
          <p:cNvPr id="3" name="Text Placeholder 2"/>
          <p:cNvSpPr>
            <a:spLocks noGrp="1"/>
          </p:cNvSpPr>
          <p:nvPr>
            <p:ph type="body" idx="1" hasCustomPrompt="1"/>
          </p:nvPr>
        </p:nvSpPr>
        <p:spPr>
          <a:xfrm>
            <a:off x="609600" y="3757614"/>
            <a:ext cx="10972800" cy="1500187"/>
          </a:xfrm>
        </p:spPr>
        <p:txBody>
          <a:bodyPr anchor="t"/>
          <a:lstStyle>
            <a:lvl1pPr marL="0" indent="0">
              <a:buNone/>
              <a:defRPr sz="2000">
                <a:solidFill>
                  <a:srgbClr val="63B1E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the master text styles</a:t>
            </a:r>
          </a:p>
        </p:txBody>
      </p:sp>
      <p:sp>
        <p:nvSpPr>
          <p:cNvPr id="5" name="Footer Placeholder 4"/>
          <p:cNvSpPr>
            <a:spLocks noGrp="1"/>
          </p:cNvSpPr>
          <p:nvPr>
            <p:ph type="ftr" sz="quarter" idx="10"/>
          </p:nvPr>
        </p:nvSpPr>
        <p:spPr/>
        <p:txBody>
          <a:bodyPr/>
          <a:lstStyle/>
          <a:p>
            <a:r>
              <a:rPr lang="en-US" smtClean="0"/>
              <a:t>Alison Moore, "Sex and Gender Differences in Aging" June 6-7, 2019</a:t>
            </a:r>
            <a:endParaRPr lang="en-US"/>
          </a:p>
        </p:txBody>
      </p:sp>
    </p:spTree>
    <p:extLst>
      <p:ext uri="{BB962C8B-B14F-4D97-AF65-F5344CB8AC3E}">
        <p14:creationId xmlns:p14="http://schemas.microsoft.com/office/powerpoint/2010/main" val="152017541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smtClean="0"/>
              <a:t>Alison Moore, "Sex and Gender Differences in Aging" June 6-7, 2019</a:t>
            </a:r>
            <a:endParaRPr lang="en-US"/>
          </a:p>
        </p:txBody>
      </p:sp>
      <p:sp>
        <p:nvSpPr>
          <p:cNvPr id="9" name="Content Placeholder 8"/>
          <p:cNvSpPr>
            <a:spLocks noGrp="1"/>
          </p:cNvSpPr>
          <p:nvPr>
            <p:ph sz="quarter" idx="11"/>
          </p:nvPr>
        </p:nvSpPr>
        <p:spPr>
          <a:xfrm>
            <a:off x="609600" y="1447800"/>
            <a:ext cx="10974917"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hasCustomPrompt="1"/>
          </p:nvPr>
        </p:nvSpPr>
        <p:spPr>
          <a:xfrm>
            <a:off x="609600" y="131846"/>
            <a:ext cx="10972800" cy="858754"/>
          </a:xfrm>
        </p:spPr>
        <p:txBody>
          <a:bodyPr/>
          <a:lstStyle/>
          <a:p>
            <a:r>
              <a:rPr lang="en-US" dirty="0" smtClean="0"/>
              <a:t>Click to Edit the Master Title Style</a:t>
            </a:r>
            <a:endParaRPr lang="en-US" dirty="0"/>
          </a:p>
        </p:txBody>
      </p:sp>
    </p:spTree>
    <p:extLst>
      <p:ext uri="{BB962C8B-B14F-4D97-AF65-F5344CB8AC3E}">
        <p14:creationId xmlns:p14="http://schemas.microsoft.com/office/powerpoint/2010/main" val="70139317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31846"/>
            <a:ext cx="10972800" cy="858754"/>
          </a:xfrm>
        </p:spPr>
        <p:txBody>
          <a:bodyPr/>
          <a:lstStyle/>
          <a:p>
            <a:r>
              <a:rPr lang="en-US" dirty="0" smtClean="0"/>
              <a:t>Click to Edit the Master Title Style</a:t>
            </a:r>
            <a:endParaRPr lang="en-US" dirty="0"/>
          </a:p>
        </p:txBody>
      </p:sp>
      <p:sp>
        <p:nvSpPr>
          <p:cNvPr id="5" name="Footer Placeholder 4"/>
          <p:cNvSpPr>
            <a:spLocks noGrp="1"/>
          </p:cNvSpPr>
          <p:nvPr>
            <p:ph type="ftr" sz="quarter" idx="10"/>
          </p:nvPr>
        </p:nvSpPr>
        <p:spPr/>
        <p:txBody>
          <a:bodyPr/>
          <a:lstStyle/>
          <a:p>
            <a:r>
              <a:rPr lang="en-US" smtClean="0"/>
              <a:t>Alison Moore, "Sex and Gender Differences in Aging" June 6-7, 2019</a:t>
            </a:r>
            <a:endParaRPr lang="en-US"/>
          </a:p>
        </p:txBody>
      </p:sp>
    </p:spTree>
    <p:extLst>
      <p:ext uri="{BB962C8B-B14F-4D97-AF65-F5344CB8AC3E}">
        <p14:creationId xmlns:p14="http://schemas.microsoft.com/office/powerpoint/2010/main" val="15101276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Logo only">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smtClean="0"/>
              <a:t>Alison Moore, "Sex and Gender Differences in Aging" June 6-7, 2019</a:t>
            </a:r>
            <a:endParaRPr lang="en-US"/>
          </a:p>
        </p:txBody>
      </p:sp>
    </p:spTree>
    <p:extLst>
      <p:ext uri="{BB962C8B-B14F-4D97-AF65-F5344CB8AC3E}">
        <p14:creationId xmlns:p14="http://schemas.microsoft.com/office/powerpoint/2010/main" val="88535418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smtClean="0"/>
              <a:t>Alison Moore, "Sex and Gender Differences in Aging" June 6-7, 2019</a:t>
            </a:r>
            <a:endParaRPr lang="en-US"/>
          </a:p>
        </p:txBody>
      </p:sp>
      <p:sp>
        <p:nvSpPr>
          <p:cNvPr id="3" name="TextBox 2"/>
          <p:cNvSpPr txBox="1"/>
          <p:nvPr/>
        </p:nvSpPr>
        <p:spPr>
          <a:xfrm>
            <a:off x="508000" y="6324601"/>
            <a:ext cx="609600" cy="246221"/>
          </a:xfrm>
          <a:prstGeom prst="rect">
            <a:avLst/>
          </a:prstGeom>
          <a:noFill/>
        </p:spPr>
        <p:txBody>
          <a:bodyPr wrap="square" rtlCol="0" anchor="b">
            <a:spAutoFit/>
          </a:bodyPr>
          <a:lstStyle/>
          <a:p>
            <a:fld id="{1A282981-2AE7-B647-896B-0DC93284D514}" type="slidenum">
              <a:rPr lang="en-US" sz="1000" baseline="0" smtClean="0">
                <a:solidFill>
                  <a:schemeClr val="bg1">
                    <a:lumMod val="50000"/>
                  </a:schemeClr>
                </a:solidFill>
              </a:rPr>
              <a:t>‹#›</a:t>
            </a:fld>
            <a:endParaRPr lang="en-US" sz="1000" dirty="0">
              <a:solidFill>
                <a:schemeClr val="bg1">
                  <a:lumMod val="50000"/>
                </a:schemeClr>
              </a:solidFill>
            </a:endParaRPr>
          </a:p>
        </p:txBody>
      </p:sp>
    </p:spTree>
    <p:extLst>
      <p:ext uri="{BB962C8B-B14F-4D97-AF65-F5344CB8AC3E}">
        <p14:creationId xmlns:p14="http://schemas.microsoft.com/office/powerpoint/2010/main" val="210129310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Content+Photo">
    <p:spTree>
      <p:nvGrpSpPr>
        <p:cNvPr id="1" name=""/>
        <p:cNvGrpSpPr/>
        <p:nvPr/>
      </p:nvGrpSpPr>
      <p:grpSpPr>
        <a:xfrm>
          <a:off x="0" y="0"/>
          <a:ext cx="0" cy="0"/>
          <a:chOff x="0" y="0"/>
          <a:chExt cx="0" cy="0"/>
        </a:xfrm>
      </p:grpSpPr>
      <p:sp>
        <p:nvSpPr>
          <p:cNvPr id="12" name="Content Placeholder 2"/>
          <p:cNvSpPr>
            <a:spLocks noGrp="1"/>
          </p:cNvSpPr>
          <p:nvPr>
            <p:ph idx="1" hasCustomPrompt="1"/>
          </p:nvPr>
        </p:nvSpPr>
        <p:spPr>
          <a:xfrm>
            <a:off x="429259" y="1608670"/>
            <a:ext cx="6272155" cy="4028153"/>
          </a:xfrm>
        </p:spPr>
        <p:txBody>
          <a:bodyPr lIns="0" tIns="0" rIns="0" bIns="0"/>
          <a:lstStyle>
            <a:lvl1pPr>
              <a:lnSpc>
                <a:spcPct val="90000"/>
              </a:lnSpc>
              <a:spcBef>
                <a:spcPts val="600"/>
              </a:spcBef>
              <a:spcAft>
                <a:spcPts val="800"/>
              </a:spcAft>
              <a:buClr>
                <a:srgbClr val="007DBA"/>
              </a:buClr>
              <a:defRPr sz="2000">
                <a:solidFill>
                  <a:srgbClr val="101D3A"/>
                </a:solidFill>
              </a:defRPr>
            </a:lvl1pPr>
            <a:lvl2pPr>
              <a:lnSpc>
                <a:spcPct val="90000"/>
              </a:lnSpc>
              <a:spcBef>
                <a:spcPts val="600"/>
              </a:spcBef>
              <a:spcAft>
                <a:spcPts val="800"/>
              </a:spcAft>
              <a:buClr>
                <a:srgbClr val="007DBA"/>
              </a:buClr>
              <a:defRPr sz="2000">
                <a:solidFill>
                  <a:srgbClr val="101D3A"/>
                </a:solidFill>
              </a:defRPr>
            </a:lvl2pPr>
            <a:lvl3pPr>
              <a:lnSpc>
                <a:spcPct val="90000"/>
              </a:lnSpc>
              <a:spcBef>
                <a:spcPts val="600"/>
              </a:spcBef>
              <a:spcAft>
                <a:spcPts val="800"/>
              </a:spcAft>
              <a:buClr>
                <a:srgbClr val="007DBA"/>
              </a:buClr>
              <a:defRPr sz="1800">
                <a:solidFill>
                  <a:srgbClr val="101D3A"/>
                </a:solidFill>
              </a:defRPr>
            </a:lvl3pPr>
            <a:lvl4pPr>
              <a:lnSpc>
                <a:spcPct val="90000"/>
              </a:lnSpc>
              <a:spcBef>
                <a:spcPts val="600"/>
              </a:spcBef>
              <a:spcAft>
                <a:spcPts val="800"/>
              </a:spcAft>
              <a:buClr>
                <a:srgbClr val="007DBA"/>
              </a:buClr>
              <a:defRPr sz="1600">
                <a:solidFill>
                  <a:srgbClr val="101D3A"/>
                </a:solidFill>
              </a:defRPr>
            </a:lvl4pPr>
            <a:lvl5pPr>
              <a:lnSpc>
                <a:spcPct val="90000"/>
              </a:lnSpc>
              <a:spcBef>
                <a:spcPts val="600"/>
              </a:spcBef>
              <a:spcAft>
                <a:spcPts val="800"/>
              </a:spcAft>
              <a:buClr>
                <a:srgbClr val="007DBA"/>
              </a:buClr>
              <a:defRPr sz="1600">
                <a:solidFill>
                  <a:srgbClr val="101D3A"/>
                </a:solidFill>
              </a:defRPr>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Picture Placeholder 2"/>
          <p:cNvSpPr>
            <a:spLocks noGrp="1"/>
          </p:cNvSpPr>
          <p:nvPr>
            <p:ph type="pic" idx="14" hasCustomPrompt="1"/>
          </p:nvPr>
        </p:nvSpPr>
        <p:spPr>
          <a:xfrm>
            <a:off x="6980494" y="1624469"/>
            <a:ext cx="4800873" cy="4012353"/>
          </a:xfrm>
        </p:spPr>
        <p:txBody>
          <a:bodyPr anchor="ctr" anchorCtr="1"/>
          <a:lstStyle>
            <a:lvl1pPr marL="0" indent="0" algn="ctr">
              <a:buNone/>
              <a:defRPr sz="1400"/>
            </a:lvl1pPr>
            <a:lvl2pPr marL="511820" indent="0">
              <a:buNone/>
              <a:defRPr sz="3100"/>
            </a:lvl2pPr>
            <a:lvl3pPr marL="1023639" indent="0">
              <a:buNone/>
              <a:defRPr sz="2700"/>
            </a:lvl3pPr>
            <a:lvl4pPr marL="1535459" indent="0">
              <a:buNone/>
              <a:defRPr sz="2200"/>
            </a:lvl4pPr>
            <a:lvl5pPr marL="2047279" indent="0">
              <a:buNone/>
              <a:defRPr sz="2200"/>
            </a:lvl5pPr>
            <a:lvl6pPr marL="2559099" indent="0">
              <a:buNone/>
              <a:defRPr sz="2200"/>
            </a:lvl6pPr>
            <a:lvl7pPr marL="3070919" indent="0">
              <a:buNone/>
              <a:defRPr sz="2200"/>
            </a:lvl7pPr>
            <a:lvl8pPr marL="3582739" indent="0">
              <a:buNone/>
              <a:defRPr sz="2200"/>
            </a:lvl8pPr>
            <a:lvl9pPr marL="4094558" indent="0">
              <a:buNone/>
              <a:defRPr sz="2200"/>
            </a:lvl9pPr>
          </a:lstStyle>
          <a:p>
            <a:r>
              <a:rPr lang="en-US" dirty="0" smtClean="0"/>
              <a:t>Drag picture to placeholder </a:t>
            </a:r>
            <a:br>
              <a:rPr lang="en-US" dirty="0" smtClean="0"/>
            </a:br>
            <a:r>
              <a:rPr lang="en-US" dirty="0" smtClean="0"/>
              <a:t>or click icon to add</a:t>
            </a:r>
            <a:br>
              <a:rPr lang="en-US" dirty="0" smtClean="0"/>
            </a:br>
            <a:r>
              <a:rPr lang="en-US" dirty="0" smtClean="0"/>
              <a:t>(150 DPI </a:t>
            </a:r>
            <a:r>
              <a:rPr lang="en-US" dirty="0" err="1" smtClean="0"/>
              <a:t>PNG</a:t>
            </a:r>
            <a:r>
              <a:rPr lang="en-US" dirty="0" smtClean="0"/>
              <a:t> file recommended)</a:t>
            </a:r>
            <a:endParaRPr lang="en-US" dirty="0"/>
          </a:p>
        </p:txBody>
      </p:sp>
      <p:sp>
        <p:nvSpPr>
          <p:cNvPr id="3" name="Slide Number Placeholder 2"/>
          <p:cNvSpPr>
            <a:spLocks noGrp="1"/>
          </p:cNvSpPr>
          <p:nvPr>
            <p:ph type="sldNum" sz="quarter" idx="16"/>
          </p:nvPr>
        </p:nvSpPr>
        <p:spPr>
          <a:xfrm>
            <a:off x="428494" y="6291883"/>
            <a:ext cx="316573" cy="365125"/>
          </a:xfrm>
          <a:prstGeom prst="rect">
            <a:avLst/>
          </a:prstGeom>
        </p:spPr>
        <p:txBody>
          <a:bodyPr/>
          <a:lstStyle/>
          <a:p>
            <a:fld id="{23750D03-48AD-2741-AECD-41D901562598}" type="slidenum">
              <a:rPr lang="en-US" smtClean="0"/>
              <a:pPr/>
              <a:t>‹#›</a:t>
            </a:fld>
            <a:endParaRPr lang="en-US" dirty="0"/>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95324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Breaker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057400"/>
            <a:ext cx="10972800" cy="1522370"/>
          </a:xfrm>
        </p:spPr>
        <p:txBody>
          <a:bodyPr anchor="b">
            <a:normAutofit/>
          </a:bodyPr>
          <a:lstStyle>
            <a:lvl1pPr algn="l">
              <a:lnSpc>
                <a:spcPct val="80000"/>
              </a:lnSpc>
              <a:defRPr sz="4000" b="1" cap="none"/>
            </a:lvl1pPr>
          </a:lstStyle>
          <a:p>
            <a:r>
              <a:rPr lang="en-US" dirty="0" smtClean="0"/>
              <a:t>Click to Add Title</a:t>
            </a:r>
            <a:endParaRPr lang="en-US" dirty="0"/>
          </a:p>
        </p:txBody>
      </p:sp>
      <p:sp>
        <p:nvSpPr>
          <p:cNvPr id="3" name="Text Placeholder 2"/>
          <p:cNvSpPr>
            <a:spLocks noGrp="1"/>
          </p:cNvSpPr>
          <p:nvPr>
            <p:ph type="body" idx="1" hasCustomPrompt="1"/>
          </p:nvPr>
        </p:nvSpPr>
        <p:spPr>
          <a:xfrm>
            <a:off x="609600" y="3757614"/>
            <a:ext cx="10972800" cy="1500187"/>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add text</a:t>
            </a:r>
          </a:p>
        </p:txBody>
      </p:sp>
      <p:sp>
        <p:nvSpPr>
          <p:cNvPr id="5" name="Footer Placeholder 4"/>
          <p:cNvSpPr>
            <a:spLocks noGrp="1"/>
          </p:cNvSpPr>
          <p:nvPr>
            <p:ph type="ftr" sz="quarter" idx="10"/>
          </p:nvPr>
        </p:nvSpPr>
        <p:spPr/>
        <p:txBody>
          <a:bodyPr/>
          <a:lstStyle/>
          <a:p>
            <a:r>
              <a:rPr lang="en-US" smtClean="0"/>
              <a:t>Alison Moore, "Sex and Gender Differences in Aging" June 6-7, 2019</a:t>
            </a:r>
            <a:endParaRPr lang="en-US"/>
          </a:p>
        </p:txBody>
      </p:sp>
    </p:spTree>
    <p:extLst>
      <p:ext uri="{BB962C8B-B14F-4D97-AF65-F5344CB8AC3E}">
        <p14:creationId xmlns:p14="http://schemas.microsoft.com/office/powerpoint/2010/main" val="6131336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2">
    <p:bg>
      <p:bgPr>
        <a:solidFill>
          <a:srgbClr val="13294B"/>
        </a:solid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384929" y="1844886"/>
            <a:ext cx="10906591" cy="1470025"/>
          </a:xfrm>
        </p:spPr>
        <p:txBody>
          <a:bodyPr lIns="0" tIns="0" rIns="0" bIns="0" anchor="b" anchorCtr="0">
            <a:normAutofit/>
          </a:bodyPr>
          <a:lstStyle>
            <a:lvl1pPr algn="l">
              <a:defRPr sz="4000" b="1">
                <a:solidFill>
                  <a:schemeClr val="bg1"/>
                </a:solidFill>
              </a:defRPr>
            </a:lvl1pPr>
          </a:lstStyle>
          <a:p>
            <a:r>
              <a:rPr lang="en-US" dirty="0" smtClean="0"/>
              <a:t>Click to Add Title</a:t>
            </a:r>
            <a:endParaRPr lang="en-US" dirty="0"/>
          </a:p>
        </p:txBody>
      </p:sp>
      <p:sp>
        <p:nvSpPr>
          <p:cNvPr id="7" name="Subtitle 2"/>
          <p:cNvSpPr>
            <a:spLocks noGrp="1"/>
          </p:cNvSpPr>
          <p:nvPr>
            <p:ph type="subTitle" idx="1" hasCustomPrompt="1"/>
          </p:nvPr>
        </p:nvSpPr>
        <p:spPr>
          <a:xfrm>
            <a:off x="384929" y="3461117"/>
            <a:ext cx="10906591" cy="753881"/>
          </a:xfrm>
        </p:spPr>
        <p:txBody>
          <a:bodyPr lIns="0" tIns="0" rIns="0" bIns="0">
            <a:normAutofit/>
          </a:bodyPr>
          <a:lstStyle>
            <a:lvl1pPr marL="0" indent="0" algn="l">
              <a:buNone/>
              <a:defRPr sz="2000">
                <a:solidFill>
                  <a:schemeClr val="bg1"/>
                </a:solidFill>
              </a:defRPr>
            </a:lvl1pPr>
            <a:lvl2pPr marL="457139" indent="0" algn="ctr">
              <a:buNone/>
              <a:defRPr>
                <a:solidFill>
                  <a:schemeClr val="tx1">
                    <a:tint val="75000"/>
                  </a:schemeClr>
                </a:solidFill>
              </a:defRPr>
            </a:lvl2pPr>
            <a:lvl3pPr marL="914280" indent="0" algn="ctr">
              <a:buNone/>
              <a:defRPr>
                <a:solidFill>
                  <a:schemeClr val="tx1">
                    <a:tint val="75000"/>
                  </a:schemeClr>
                </a:solidFill>
              </a:defRPr>
            </a:lvl3pPr>
            <a:lvl4pPr marL="1371420" indent="0" algn="ctr">
              <a:buNone/>
              <a:defRPr>
                <a:solidFill>
                  <a:schemeClr val="tx1">
                    <a:tint val="75000"/>
                  </a:schemeClr>
                </a:solidFill>
              </a:defRPr>
            </a:lvl4pPr>
            <a:lvl5pPr marL="1828561" indent="0" algn="ctr">
              <a:buNone/>
              <a:defRPr>
                <a:solidFill>
                  <a:schemeClr val="tx1">
                    <a:tint val="75000"/>
                  </a:schemeClr>
                </a:solidFill>
              </a:defRPr>
            </a:lvl5pPr>
            <a:lvl6pPr marL="2285700" indent="0" algn="ctr">
              <a:buNone/>
              <a:defRPr>
                <a:solidFill>
                  <a:schemeClr val="tx1">
                    <a:tint val="75000"/>
                  </a:schemeClr>
                </a:solidFill>
              </a:defRPr>
            </a:lvl6pPr>
            <a:lvl7pPr marL="2742839" indent="0" algn="ctr">
              <a:buNone/>
              <a:defRPr>
                <a:solidFill>
                  <a:schemeClr val="tx1">
                    <a:tint val="75000"/>
                  </a:schemeClr>
                </a:solidFill>
              </a:defRPr>
            </a:lvl7pPr>
            <a:lvl8pPr marL="3199980" indent="0" algn="ctr">
              <a:buNone/>
              <a:defRPr>
                <a:solidFill>
                  <a:schemeClr val="tx1">
                    <a:tint val="75000"/>
                  </a:schemeClr>
                </a:solidFill>
              </a:defRPr>
            </a:lvl8pPr>
            <a:lvl9pPr marL="3657119" indent="0" algn="ctr">
              <a:buNone/>
              <a:defRPr>
                <a:solidFill>
                  <a:schemeClr val="tx1">
                    <a:tint val="75000"/>
                  </a:schemeClr>
                </a:solidFill>
              </a:defRPr>
            </a:lvl9pPr>
          </a:lstStyle>
          <a:p>
            <a:r>
              <a:rPr lang="en-US" dirty="0" smtClean="0"/>
              <a:t>Click to Add Subtitle</a:t>
            </a:r>
            <a:endParaRPr lang="en-US" dirty="0"/>
          </a:p>
        </p:txBody>
      </p:sp>
      <p:sp>
        <p:nvSpPr>
          <p:cNvPr id="5" name="Slide Number Placeholder 4"/>
          <p:cNvSpPr>
            <a:spLocks noGrp="1"/>
          </p:cNvSpPr>
          <p:nvPr>
            <p:ph type="sldNum" sz="quarter" idx="10"/>
          </p:nvPr>
        </p:nvSpPr>
        <p:spPr/>
        <p:txBody>
          <a:bodyPr/>
          <a:lstStyle>
            <a:lvl1pPr>
              <a:defRPr>
                <a:solidFill>
                  <a:schemeClr val="bg1"/>
                </a:solidFill>
              </a:defRPr>
            </a:lvl1pPr>
          </a:lstStyle>
          <a:p>
            <a:fld id="{0EE52776-0A7E-417A-B287-2E0D1250EC11}" type="slidenum">
              <a:rPr lang="en-US" smtClean="0"/>
              <a:pPr/>
              <a:t>‹#›</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2044" y="382176"/>
            <a:ext cx="1828800" cy="545541"/>
          </a:xfrm>
          <a:prstGeom prst="rect">
            <a:avLst/>
          </a:prstGeom>
        </p:spPr>
      </p:pic>
    </p:spTree>
    <p:extLst>
      <p:ext uri="{BB962C8B-B14F-4D97-AF65-F5344CB8AC3E}">
        <p14:creationId xmlns:p14="http://schemas.microsoft.com/office/powerpoint/2010/main" val="168754203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Section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96497" y="6066550"/>
            <a:ext cx="1532662" cy="457200"/>
          </a:xfrm>
          <a:prstGeom prst="rect">
            <a:avLst/>
          </a:prstGeom>
        </p:spPr>
      </p:pic>
    </p:spTree>
    <p:extLst>
      <p:ext uri="{BB962C8B-B14F-4D97-AF65-F5344CB8AC3E}">
        <p14:creationId xmlns:p14="http://schemas.microsoft.com/office/powerpoint/2010/main" val="2580004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smtClean="0"/>
              <a:t>Alison Moore, "Sex and Gender Differences in Aging" June 6-7, 2019</a:t>
            </a:r>
            <a:endParaRPr lang="en-US"/>
          </a:p>
        </p:txBody>
      </p:sp>
      <p:sp>
        <p:nvSpPr>
          <p:cNvPr id="9" name="Content Placeholder 8"/>
          <p:cNvSpPr>
            <a:spLocks noGrp="1"/>
          </p:cNvSpPr>
          <p:nvPr>
            <p:ph sz="quarter" idx="11" hasCustomPrompt="1"/>
          </p:nvPr>
        </p:nvSpPr>
        <p:spPr>
          <a:xfrm>
            <a:off x="609600" y="1447800"/>
            <a:ext cx="10974917" cy="4038600"/>
          </a:xfrm>
        </p:spPr>
        <p:txBody>
          <a:body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a:spLocks noGrp="1"/>
          </p:cNvSpPr>
          <p:nvPr>
            <p:ph type="title" hasCustomPrompt="1"/>
          </p:nvPr>
        </p:nvSpPr>
        <p:spPr>
          <a:xfrm>
            <a:off x="609600" y="131846"/>
            <a:ext cx="10972800" cy="858754"/>
          </a:xfrm>
        </p:spPr>
        <p:txBody>
          <a:bodyPr/>
          <a:lstStyle/>
          <a:p>
            <a:r>
              <a:rPr lang="en-US" dirty="0" smtClean="0"/>
              <a:t>Click to Add Title</a:t>
            </a:r>
            <a:endParaRPr lang="en-US" dirty="0"/>
          </a:p>
        </p:txBody>
      </p:sp>
    </p:spTree>
    <p:extLst>
      <p:ext uri="{BB962C8B-B14F-4D97-AF65-F5344CB8AC3E}">
        <p14:creationId xmlns:p14="http://schemas.microsoft.com/office/powerpoint/2010/main" val="3573673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31846"/>
            <a:ext cx="10972800" cy="858754"/>
          </a:xfrm>
        </p:spPr>
        <p:txBody>
          <a:bodyPr/>
          <a:lstStyle/>
          <a:p>
            <a:r>
              <a:rPr lang="en-US" dirty="0" smtClean="0"/>
              <a:t>Click to Add Title</a:t>
            </a:r>
            <a:endParaRPr lang="en-US" dirty="0"/>
          </a:p>
        </p:txBody>
      </p:sp>
      <p:sp>
        <p:nvSpPr>
          <p:cNvPr id="5" name="Footer Placeholder 4"/>
          <p:cNvSpPr>
            <a:spLocks noGrp="1"/>
          </p:cNvSpPr>
          <p:nvPr>
            <p:ph type="ftr" sz="quarter" idx="10"/>
          </p:nvPr>
        </p:nvSpPr>
        <p:spPr/>
        <p:txBody>
          <a:bodyPr/>
          <a:lstStyle/>
          <a:p>
            <a:r>
              <a:rPr lang="en-US" smtClean="0"/>
              <a:t>Alison Moore, "Sex and Gender Differences in Aging" June 6-7, 2019</a:t>
            </a:r>
            <a:endParaRPr lang="en-US"/>
          </a:p>
        </p:txBody>
      </p:sp>
    </p:spTree>
    <p:extLst>
      <p:ext uri="{BB962C8B-B14F-4D97-AF65-F5344CB8AC3E}">
        <p14:creationId xmlns:p14="http://schemas.microsoft.com/office/powerpoint/2010/main" val="2302107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Logo only">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smtClean="0"/>
              <a:t>Alison Moore, "Sex and Gender Differences in Aging" June 6-7, 2019</a:t>
            </a:r>
            <a:endParaRPr lang="en-US"/>
          </a:p>
        </p:txBody>
      </p:sp>
    </p:spTree>
    <p:extLst>
      <p:ext uri="{BB962C8B-B14F-4D97-AF65-F5344CB8AC3E}">
        <p14:creationId xmlns:p14="http://schemas.microsoft.com/office/powerpoint/2010/main" val="2179522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182B4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Footer Placeholder 1"/>
          <p:cNvSpPr>
            <a:spLocks noGrp="1"/>
          </p:cNvSpPr>
          <p:nvPr>
            <p:ph type="ftr" sz="quarter" idx="10"/>
          </p:nvPr>
        </p:nvSpPr>
        <p:spPr/>
        <p:txBody>
          <a:bodyPr/>
          <a:lstStyle/>
          <a:p>
            <a:r>
              <a:rPr lang="en-US" smtClean="0"/>
              <a:t>Alison Moore, "Sex and Gender Differences in Aging" June 6-7, 2019</a:t>
            </a:r>
            <a:endParaRPr lang="en-US"/>
          </a:p>
        </p:txBody>
      </p:sp>
      <p:sp>
        <p:nvSpPr>
          <p:cNvPr id="3" name="TextBox 2"/>
          <p:cNvSpPr txBox="1"/>
          <p:nvPr/>
        </p:nvSpPr>
        <p:spPr>
          <a:xfrm>
            <a:off x="508000" y="6324601"/>
            <a:ext cx="609600" cy="246221"/>
          </a:xfrm>
          <a:prstGeom prst="rect">
            <a:avLst/>
          </a:prstGeom>
          <a:noFill/>
        </p:spPr>
        <p:txBody>
          <a:bodyPr wrap="square" rtlCol="0" anchor="b">
            <a:spAutoFit/>
          </a:bodyPr>
          <a:lstStyle/>
          <a:p>
            <a:fld id="{1A282981-2AE7-B647-896B-0DC93284D514}" type="slidenum">
              <a:rPr lang="en-US" sz="1000" baseline="0" smtClean="0">
                <a:solidFill>
                  <a:srgbClr val="FFFFFF"/>
                </a:solidFill>
              </a:rPr>
              <a:t>‹#›</a:t>
            </a:fld>
            <a:endParaRPr lang="en-US" sz="1000" dirty="0">
              <a:solidFill>
                <a:srgbClr val="FFFFFF"/>
              </a:solidFill>
            </a:endParaRPr>
          </a:p>
        </p:txBody>
      </p:sp>
    </p:spTree>
    <p:extLst>
      <p:ext uri="{BB962C8B-B14F-4D97-AF65-F5344CB8AC3E}">
        <p14:creationId xmlns:p14="http://schemas.microsoft.com/office/powerpoint/2010/main" val="16001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40211" b="18675"/>
          <a:stretch/>
        </p:blipFill>
        <p:spPr>
          <a:xfrm>
            <a:off x="4902510" y="1"/>
            <a:ext cx="7289489" cy="5577236"/>
          </a:xfrm>
          <a:prstGeom prst="rect">
            <a:avLst/>
          </a:prstGeom>
        </p:spPr>
      </p:pic>
      <p:sp>
        <p:nvSpPr>
          <p:cNvPr id="6" name="Title 1"/>
          <p:cNvSpPr>
            <a:spLocks noGrp="1"/>
          </p:cNvSpPr>
          <p:nvPr>
            <p:ph type="title" hasCustomPrompt="1"/>
          </p:nvPr>
        </p:nvSpPr>
        <p:spPr>
          <a:xfrm>
            <a:off x="609600" y="2057400"/>
            <a:ext cx="10972800" cy="1522370"/>
          </a:xfrm>
        </p:spPr>
        <p:txBody>
          <a:bodyPr anchor="b">
            <a:normAutofit/>
          </a:bodyPr>
          <a:lstStyle>
            <a:lvl1pPr algn="l">
              <a:lnSpc>
                <a:spcPct val="80000"/>
              </a:lnSpc>
              <a:defRPr sz="4000" b="1" cap="none"/>
            </a:lvl1pPr>
          </a:lstStyle>
          <a:p>
            <a:r>
              <a:rPr lang="en-US" dirty="0" smtClean="0"/>
              <a:t>Click to Edit Master Title Style</a:t>
            </a:r>
            <a:endParaRPr lang="en-US" dirty="0"/>
          </a:p>
        </p:txBody>
      </p:sp>
      <p:sp>
        <p:nvSpPr>
          <p:cNvPr id="7" name="Text Placeholder 2"/>
          <p:cNvSpPr>
            <a:spLocks noGrp="1"/>
          </p:cNvSpPr>
          <p:nvPr>
            <p:ph type="body" idx="1" hasCustomPrompt="1"/>
          </p:nvPr>
        </p:nvSpPr>
        <p:spPr>
          <a:xfrm>
            <a:off x="609600" y="3757614"/>
            <a:ext cx="10972800" cy="1500187"/>
          </a:xfrm>
        </p:spPr>
        <p:txBody>
          <a:bodyPr anchor="t"/>
          <a:lstStyle>
            <a:lvl1pPr marL="0" indent="0">
              <a:buNone/>
              <a:defRPr sz="2000">
                <a:solidFill>
                  <a:srgbClr val="63B1E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the master text styles</a:t>
            </a:r>
          </a:p>
        </p:txBody>
      </p:sp>
      <p:sp>
        <p:nvSpPr>
          <p:cNvPr id="2" name="Footer Placeholder 1"/>
          <p:cNvSpPr>
            <a:spLocks noGrp="1"/>
          </p:cNvSpPr>
          <p:nvPr>
            <p:ph type="ftr" sz="quarter" idx="10"/>
          </p:nvPr>
        </p:nvSpPr>
        <p:spPr/>
        <p:txBody>
          <a:bodyPr/>
          <a:lstStyle/>
          <a:p>
            <a:r>
              <a:rPr lang="en-US" smtClean="0"/>
              <a:t>Alison Moore, "Sex and Gender Differences in Aging" June 6-7, 2019</a:t>
            </a:r>
            <a:endParaRPr lang="en-US"/>
          </a:p>
        </p:txBody>
      </p:sp>
    </p:spTree>
    <p:extLst>
      <p:ext uri="{BB962C8B-B14F-4D97-AF65-F5344CB8AC3E}">
        <p14:creationId xmlns:p14="http://schemas.microsoft.com/office/powerpoint/2010/main" val="210701833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Breaker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057400"/>
            <a:ext cx="10972800" cy="1522370"/>
          </a:xfrm>
        </p:spPr>
        <p:txBody>
          <a:bodyPr anchor="b">
            <a:normAutofit/>
          </a:bodyPr>
          <a:lstStyle>
            <a:lvl1pPr algn="l">
              <a:lnSpc>
                <a:spcPct val="80000"/>
              </a:lnSpc>
              <a:defRPr sz="4000" b="1" cap="none"/>
            </a:lvl1pPr>
          </a:lstStyle>
          <a:p>
            <a:r>
              <a:rPr lang="en-US" dirty="0" smtClean="0"/>
              <a:t>Click to Edit Master Title Style</a:t>
            </a:r>
            <a:endParaRPr lang="en-US" dirty="0"/>
          </a:p>
        </p:txBody>
      </p:sp>
      <p:sp>
        <p:nvSpPr>
          <p:cNvPr id="3" name="Text Placeholder 2"/>
          <p:cNvSpPr>
            <a:spLocks noGrp="1"/>
          </p:cNvSpPr>
          <p:nvPr>
            <p:ph type="body" idx="1" hasCustomPrompt="1"/>
          </p:nvPr>
        </p:nvSpPr>
        <p:spPr>
          <a:xfrm>
            <a:off x="609600" y="3757614"/>
            <a:ext cx="10972800" cy="1500187"/>
          </a:xfrm>
        </p:spPr>
        <p:txBody>
          <a:bodyPr anchor="t"/>
          <a:lstStyle>
            <a:lvl1pPr marL="0" indent="0">
              <a:buNone/>
              <a:defRPr sz="2000">
                <a:solidFill>
                  <a:srgbClr val="63B1E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the master text styles</a:t>
            </a:r>
          </a:p>
        </p:txBody>
      </p:sp>
      <p:sp>
        <p:nvSpPr>
          <p:cNvPr id="5" name="Footer Placeholder 4"/>
          <p:cNvSpPr>
            <a:spLocks noGrp="1"/>
          </p:cNvSpPr>
          <p:nvPr>
            <p:ph type="ftr" sz="quarter" idx="10"/>
          </p:nvPr>
        </p:nvSpPr>
        <p:spPr/>
        <p:txBody>
          <a:bodyPr/>
          <a:lstStyle/>
          <a:p>
            <a:r>
              <a:rPr lang="en-US" smtClean="0"/>
              <a:t>Alison Moore, "Sex and Gender Differences in Aging" June 6-7, 2019</a:t>
            </a:r>
            <a:endParaRPr lang="en-US"/>
          </a:p>
        </p:txBody>
      </p:sp>
    </p:spTree>
    <p:extLst>
      <p:ext uri="{BB962C8B-B14F-4D97-AF65-F5344CB8AC3E}">
        <p14:creationId xmlns:p14="http://schemas.microsoft.com/office/powerpoint/2010/main" val="1002369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smtClean="0"/>
              <a:t>Alison Moore, "Sex and Gender Differences in Aging" June 6-7, 2019</a:t>
            </a:r>
            <a:endParaRPr lang="en-US"/>
          </a:p>
        </p:txBody>
      </p:sp>
      <p:sp>
        <p:nvSpPr>
          <p:cNvPr id="9" name="Content Placeholder 8"/>
          <p:cNvSpPr>
            <a:spLocks noGrp="1"/>
          </p:cNvSpPr>
          <p:nvPr>
            <p:ph sz="quarter" idx="11"/>
          </p:nvPr>
        </p:nvSpPr>
        <p:spPr>
          <a:xfrm>
            <a:off x="609600" y="1447800"/>
            <a:ext cx="10974917"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hasCustomPrompt="1"/>
          </p:nvPr>
        </p:nvSpPr>
        <p:spPr>
          <a:xfrm>
            <a:off x="609600" y="131846"/>
            <a:ext cx="10972800" cy="858754"/>
          </a:xfrm>
        </p:spPr>
        <p:txBody>
          <a:bodyPr/>
          <a:lstStyle/>
          <a:p>
            <a:r>
              <a:rPr lang="en-US" dirty="0" smtClean="0"/>
              <a:t>Click to Edit the Master Title Style</a:t>
            </a:r>
            <a:endParaRPr lang="en-US" dirty="0"/>
          </a:p>
        </p:txBody>
      </p:sp>
    </p:spTree>
    <p:extLst>
      <p:ext uri="{BB962C8B-B14F-4D97-AF65-F5344CB8AC3E}">
        <p14:creationId xmlns:p14="http://schemas.microsoft.com/office/powerpoint/2010/main" val="1365075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5.png"/><Relationship Id="rId5" Type="http://schemas.openxmlformats.org/officeDocument/2006/relationships/slideLayout" Target="../slideLayouts/slideLayout17.xml"/><Relationship Id="rId10" Type="http://schemas.openxmlformats.org/officeDocument/2006/relationships/theme" Target="../theme/theme3.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182B4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7" name="Picture 6" descr="footer-hsy-white.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40672" y="6023991"/>
            <a:ext cx="2141728" cy="481584"/>
          </a:xfrm>
          <a:prstGeom prst="rect">
            <a:avLst/>
          </a:prstGeom>
        </p:spPr>
      </p:pic>
      <p:sp>
        <p:nvSpPr>
          <p:cNvPr id="2" name="Title Placeholder 1"/>
          <p:cNvSpPr>
            <a:spLocks noGrp="1"/>
          </p:cNvSpPr>
          <p:nvPr>
            <p:ph type="title"/>
          </p:nvPr>
        </p:nvSpPr>
        <p:spPr>
          <a:xfrm>
            <a:off x="609600" y="119063"/>
            <a:ext cx="10972800" cy="859536"/>
          </a:xfrm>
          <a:prstGeom prst="rect">
            <a:avLst/>
          </a:prstGeom>
          <a:ln w="3175" cmpd="sng">
            <a:noFill/>
          </a:ln>
        </p:spPr>
        <p:txBody>
          <a:bodyPr vert="horz" lIns="0" tIns="0" rIns="0" bIns="0" rtlCol="0" anchor="b">
            <a:normAutofit/>
          </a:bodyPr>
          <a:lstStyle/>
          <a:p>
            <a:r>
              <a:rPr lang="en-US" dirty="0" smtClean="0"/>
              <a:t>Click to Add Title</a:t>
            </a:r>
            <a:endParaRPr lang="en-US" dirty="0"/>
          </a:p>
        </p:txBody>
      </p:sp>
      <p:sp>
        <p:nvSpPr>
          <p:cNvPr id="3" name="Text Placeholder 2"/>
          <p:cNvSpPr>
            <a:spLocks noGrp="1"/>
          </p:cNvSpPr>
          <p:nvPr>
            <p:ph type="body" idx="1"/>
          </p:nvPr>
        </p:nvSpPr>
        <p:spPr>
          <a:xfrm>
            <a:off x="609601" y="1500188"/>
            <a:ext cx="10972799" cy="4138612"/>
          </a:xfrm>
          <a:prstGeom prst="rect">
            <a:avLst/>
          </a:prstGeom>
        </p:spPr>
        <p:txBody>
          <a:bodyPr vert="horz" lIns="0" tIns="0" rIns="0" bIns="0" rtlCol="0">
            <a:normAutofit/>
          </a:body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3"/>
          </p:nvPr>
        </p:nvSpPr>
        <p:spPr>
          <a:xfrm>
            <a:off x="1219200" y="5986008"/>
            <a:ext cx="7410960" cy="548486"/>
          </a:xfrm>
          <a:prstGeom prst="rect">
            <a:avLst/>
          </a:prstGeom>
        </p:spPr>
        <p:txBody>
          <a:bodyPr vert="horz" lIns="0" tIns="0" rIns="0" bIns="0" rtlCol="0" anchor="b"/>
          <a:lstStyle>
            <a:lvl1pPr algn="l">
              <a:lnSpc>
                <a:spcPct val="50000"/>
              </a:lnSpc>
              <a:defRPr sz="1200">
                <a:solidFill>
                  <a:srgbClr val="FFFFFF"/>
                </a:solidFill>
              </a:defRPr>
            </a:lvl1pPr>
          </a:lstStyle>
          <a:p>
            <a:r>
              <a:rPr lang="en-US" smtClean="0"/>
              <a:t>Alison Moore, "Sex and Gender Differences in Aging" June 6-7, 2019</a:t>
            </a:r>
            <a:endParaRPr lang="en-US"/>
          </a:p>
        </p:txBody>
      </p:sp>
      <p:sp>
        <p:nvSpPr>
          <p:cNvPr id="6" name="Footer Placeholder 3"/>
          <p:cNvSpPr txBox="1">
            <a:spLocks/>
          </p:cNvSpPr>
          <p:nvPr/>
        </p:nvSpPr>
        <p:spPr>
          <a:xfrm>
            <a:off x="609600" y="5986008"/>
            <a:ext cx="1625600" cy="548486"/>
          </a:xfrm>
          <a:prstGeom prst="rect">
            <a:avLst/>
          </a:prstGeom>
        </p:spPr>
        <p:txBody>
          <a:bodyPr vert="horz" lIns="0" tIns="0" rIns="0" bIns="0" rtlCol="0" anchor="b"/>
          <a:lstStyle>
            <a:defPPr>
              <a:defRPr lang="en-US"/>
            </a:defPPr>
            <a:lvl1pPr marL="0" algn="l" defTabSz="457200" rtl="0" eaLnBrk="1" latinLnBrk="0" hangingPunct="1">
              <a:lnSpc>
                <a:spcPct val="50000"/>
              </a:lnSpc>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dirty="0"/>
          </a:p>
        </p:txBody>
      </p:sp>
      <p:sp>
        <p:nvSpPr>
          <p:cNvPr id="10" name="TextBox 9"/>
          <p:cNvSpPr txBox="1"/>
          <p:nvPr/>
        </p:nvSpPr>
        <p:spPr>
          <a:xfrm>
            <a:off x="508000" y="6324601"/>
            <a:ext cx="609600" cy="246221"/>
          </a:xfrm>
          <a:prstGeom prst="rect">
            <a:avLst/>
          </a:prstGeom>
          <a:noFill/>
        </p:spPr>
        <p:txBody>
          <a:bodyPr wrap="square" rtlCol="0" anchor="b">
            <a:spAutoFit/>
          </a:bodyPr>
          <a:lstStyle/>
          <a:p>
            <a:fld id="{1A282981-2AE7-B647-896B-0DC93284D514}" type="slidenum">
              <a:rPr lang="en-US" sz="1000" baseline="0" smtClean="0">
                <a:solidFill>
                  <a:srgbClr val="FFFFFF"/>
                </a:solidFill>
              </a:rPr>
              <a:t>‹#›</a:t>
            </a:fld>
            <a:endParaRPr lang="en-US" sz="1000" dirty="0">
              <a:solidFill>
                <a:srgbClr val="FFFFFF"/>
              </a:solidFill>
            </a:endParaRPr>
          </a:p>
        </p:txBody>
      </p:sp>
    </p:spTree>
    <p:extLst>
      <p:ext uri="{BB962C8B-B14F-4D97-AF65-F5344CB8AC3E}">
        <p14:creationId xmlns:p14="http://schemas.microsoft.com/office/powerpoint/2010/main" val="30888707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Lst>
  <p:timing>
    <p:tnLst>
      <p:par>
        <p:cTn id="1" dur="indefinite" restart="never" nodeType="tmRoot"/>
      </p:par>
    </p:tnLst>
  </p:timing>
  <p:hf sldNum="0" hdr="0" dt="0"/>
  <p:txStyles>
    <p:titleStyle>
      <a:lvl1pPr algn="l" defTabSz="457200" rtl="0" eaLnBrk="1" latinLnBrk="0" hangingPunct="1">
        <a:lnSpc>
          <a:spcPts val="2800"/>
        </a:lnSpc>
        <a:spcBef>
          <a:spcPct val="0"/>
        </a:spcBef>
        <a:buNone/>
        <a:defRPr sz="2800" kern="1200">
          <a:solidFill>
            <a:schemeClr val="bg1"/>
          </a:solidFill>
          <a:latin typeface="+mj-lt"/>
          <a:ea typeface="+mj-ea"/>
          <a:cs typeface="+mj-cs"/>
        </a:defRPr>
      </a:lvl1pPr>
    </p:titleStyle>
    <p:bodyStyle>
      <a:lvl1pPr marL="342900" indent="-342900" algn="l" defTabSz="457200" rtl="0" eaLnBrk="1" latinLnBrk="0" hangingPunct="1">
        <a:lnSpc>
          <a:spcPct val="90000"/>
        </a:lnSpc>
        <a:spcBef>
          <a:spcPts val="600"/>
        </a:spcBef>
        <a:spcAft>
          <a:spcPts val="800"/>
        </a:spcAft>
        <a:buClrTx/>
        <a:buFont typeface="Arial"/>
        <a:buChar char="•"/>
        <a:defRPr sz="2000" kern="1200">
          <a:solidFill>
            <a:srgbClr val="FFFFFF"/>
          </a:solidFill>
          <a:latin typeface="+mn-lt"/>
          <a:ea typeface="+mn-ea"/>
          <a:cs typeface="+mn-cs"/>
        </a:defRPr>
      </a:lvl1pPr>
      <a:lvl2pPr marL="742950" indent="-285750" algn="l" defTabSz="457200" rtl="0" eaLnBrk="1" latinLnBrk="0" hangingPunct="1">
        <a:lnSpc>
          <a:spcPct val="90000"/>
        </a:lnSpc>
        <a:spcBef>
          <a:spcPts val="0"/>
        </a:spcBef>
        <a:spcAft>
          <a:spcPts val="600"/>
        </a:spcAft>
        <a:buClrTx/>
        <a:buFont typeface="Arial"/>
        <a:buChar char="•"/>
        <a:defRPr sz="2000" kern="1200">
          <a:solidFill>
            <a:srgbClr val="FFFFFF"/>
          </a:solidFill>
          <a:latin typeface="+mn-lt"/>
          <a:ea typeface="+mn-ea"/>
          <a:cs typeface="+mn-cs"/>
        </a:defRPr>
      </a:lvl2pPr>
      <a:lvl3pPr marL="1143000" indent="-228600" algn="l" defTabSz="457200" rtl="0" eaLnBrk="1" latinLnBrk="0" hangingPunct="1">
        <a:lnSpc>
          <a:spcPct val="90000"/>
        </a:lnSpc>
        <a:spcBef>
          <a:spcPct val="20000"/>
        </a:spcBef>
        <a:spcAft>
          <a:spcPts val="800"/>
        </a:spcAft>
        <a:buClrTx/>
        <a:buFont typeface="Arial"/>
        <a:buChar char="•"/>
        <a:defRPr sz="1800" kern="1200">
          <a:solidFill>
            <a:srgbClr val="FFFFFF"/>
          </a:solidFill>
          <a:latin typeface="+mn-lt"/>
          <a:ea typeface="+mn-ea"/>
          <a:cs typeface="+mn-cs"/>
        </a:defRPr>
      </a:lvl3pPr>
      <a:lvl4pPr marL="1600200" indent="-228600" algn="l" defTabSz="457200" rtl="0" eaLnBrk="1" latinLnBrk="0" hangingPunct="1">
        <a:lnSpc>
          <a:spcPct val="90000"/>
        </a:lnSpc>
        <a:spcBef>
          <a:spcPct val="20000"/>
        </a:spcBef>
        <a:spcAft>
          <a:spcPts val="800"/>
        </a:spcAft>
        <a:buClrTx/>
        <a:buFont typeface="Arial"/>
        <a:buChar char="•"/>
        <a:defRPr sz="1600" kern="1200">
          <a:solidFill>
            <a:srgbClr val="FFFFFF"/>
          </a:solidFill>
          <a:latin typeface="+mn-lt"/>
          <a:ea typeface="+mn-ea"/>
          <a:cs typeface="+mn-cs"/>
        </a:defRPr>
      </a:lvl4pPr>
      <a:lvl5pPr marL="2057400" indent="-228600" algn="l" defTabSz="457200" rtl="0" eaLnBrk="1" latinLnBrk="0" hangingPunct="1">
        <a:lnSpc>
          <a:spcPct val="90000"/>
        </a:lnSpc>
        <a:spcBef>
          <a:spcPct val="20000"/>
        </a:spcBef>
        <a:spcAft>
          <a:spcPts val="800"/>
        </a:spcAft>
        <a:buClrTx/>
        <a:buFont typeface="Arial"/>
        <a:buChar char="•"/>
        <a:defRPr sz="1400" kern="1200">
          <a:solidFill>
            <a:srgbClr val="FFFFF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19063"/>
            <a:ext cx="10972800" cy="859536"/>
          </a:xfrm>
          <a:prstGeom prst="rect">
            <a:avLst/>
          </a:prstGeom>
          <a:ln w="3175" cmpd="sng">
            <a:noFill/>
          </a:ln>
        </p:spPr>
        <p:txBody>
          <a:bodyPr vert="horz" lIns="0" tIns="0" rIns="0" bIns="0" rtlCol="0" anchor="b">
            <a:normAutofit/>
          </a:bodyPr>
          <a:lstStyle/>
          <a:p>
            <a:r>
              <a:rPr lang="en-US" dirty="0" smtClean="0"/>
              <a:t>Click to Edit the Master Title Style</a:t>
            </a:r>
            <a:endParaRPr lang="en-US" dirty="0"/>
          </a:p>
        </p:txBody>
      </p:sp>
      <p:sp>
        <p:nvSpPr>
          <p:cNvPr id="3" name="Text Placeholder 2"/>
          <p:cNvSpPr>
            <a:spLocks noGrp="1"/>
          </p:cNvSpPr>
          <p:nvPr>
            <p:ph type="body" idx="1"/>
          </p:nvPr>
        </p:nvSpPr>
        <p:spPr>
          <a:xfrm>
            <a:off x="609601" y="1500188"/>
            <a:ext cx="10972799" cy="4138612"/>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3"/>
          <p:cNvSpPr>
            <a:spLocks noGrp="1"/>
          </p:cNvSpPr>
          <p:nvPr>
            <p:ph type="ftr" sz="quarter" idx="3"/>
          </p:nvPr>
        </p:nvSpPr>
        <p:spPr>
          <a:xfrm>
            <a:off x="1219200" y="5986008"/>
            <a:ext cx="7410960" cy="548486"/>
          </a:xfrm>
          <a:prstGeom prst="rect">
            <a:avLst/>
          </a:prstGeom>
        </p:spPr>
        <p:txBody>
          <a:bodyPr vert="horz" lIns="0" tIns="0" rIns="0" bIns="0" rtlCol="0" anchor="b"/>
          <a:lstStyle>
            <a:lvl1pPr algn="l">
              <a:lnSpc>
                <a:spcPct val="50000"/>
              </a:lnSpc>
              <a:defRPr sz="1200">
                <a:solidFill>
                  <a:srgbClr val="666666"/>
                </a:solidFill>
              </a:defRPr>
            </a:lvl1pPr>
          </a:lstStyle>
          <a:p>
            <a:r>
              <a:rPr lang="en-US" smtClean="0"/>
              <a:t>Alison Moore, "Sex and Gender Differences in Aging" June 6-7, 2019</a:t>
            </a:r>
            <a:endParaRPr lang="en-US"/>
          </a:p>
        </p:txBody>
      </p:sp>
      <p:pic>
        <p:nvPicPr>
          <p:cNvPr id="7" name="Picture 6"/>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9817100" y="6076546"/>
            <a:ext cx="1765300" cy="457948"/>
          </a:xfrm>
          <a:prstGeom prst="rect">
            <a:avLst/>
          </a:prstGeom>
        </p:spPr>
      </p:pic>
      <p:sp>
        <p:nvSpPr>
          <p:cNvPr id="6" name="Footer Placeholder 3"/>
          <p:cNvSpPr txBox="1">
            <a:spLocks/>
          </p:cNvSpPr>
          <p:nvPr/>
        </p:nvSpPr>
        <p:spPr>
          <a:xfrm>
            <a:off x="609600" y="5986008"/>
            <a:ext cx="1625600" cy="548486"/>
          </a:xfrm>
          <a:prstGeom prst="rect">
            <a:avLst/>
          </a:prstGeom>
        </p:spPr>
        <p:txBody>
          <a:bodyPr vert="horz" lIns="0" tIns="0" rIns="0" bIns="0" rtlCol="0" anchor="b"/>
          <a:lstStyle>
            <a:defPPr>
              <a:defRPr lang="en-US"/>
            </a:defPPr>
            <a:lvl1pPr marL="0" algn="l" defTabSz="457200" rtl="0" eaLnBrk="1" latinLnBrk="0" hangingPunct="1">
              <a:lnSpc>
                <a:spcPct val="50000"/>
              </a:lnSpc>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dirty="0"/>
          </a:p>
        </p:txBody>
      </p:sp>
      <p:sp>
        <p:nvSpPr>
          <p:cNvPr id="10" name="TextBox 9"/>
          <p:cNvSpPr txBox="1"/>
          <p:nvPr/>
        </p:nvSpPr>
        <p:spPr>
          <a:xfrm>
            <a:off x="508000" y="6324601"/>
            <a:ext cx="609600" cy="246221"/>
          </a:xfrm>
          <a:prstGeom prst="rect">
            <a:avLst/>
          </a:prstGeom>
          <a:noFill/>
        </p:spPr>
        <p:txBody>
          <a:bodyPr wrap="square" rtlCol="0" anchor="b">
            <a:spAutoFit/>
          </a:bodyPr>
          <a:lstStyle/>
          <a:p>
            <a:fld id="{1A282981-2AE7-B647-896B-0DC93284D514}" type="slidenum">
              <a:rPr lang="en-US" sz="1000" baseline="0" smtClean="0">
                <a:solidFill>
                  <a:srgbClr val="333333"/>
                </a:solidFill>
              </a:rPr>
              <a:t>‹#›</a:t>
            </a:fld>
            <a:endParaRPr lang="en-US" sz="1000" dirty="0">
              <a:solidFill>
                <a:srgbClr val="333333"/>
              </a:solidFill>
            </a:endParaRPr>
          </a:p>
        </p:txBody>
      </p:sp>
    </p:spTree>
    <p:extLst>
      <p:ext uri="{BB962C8B-B14F-4D97-AF65-F5344CB8AC3E}">
        <p14:creationId xmlns:p14="http://schemas.microsoft.com/office/powerpoint/2010/main" val="2254773344"/>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Lst>
  <p:timing>
    <p:tnLst>
      <p:par>
        <p:cTn id="1" dur="indefinite" restart="never" nodeType="tmRoot"/>
      </p:par>
    </p:tnLst>
  </p:timing>
  <p:hf sldNum="0" hdr="0" dt="0"/>
  <p:txStyles>
    <p:titleStyle>
      <a:lvl1pPr algn="l" defTabSz="457200" rtl="0" eaLnBrk="1" latinLnBrk="0" hangingPunct="1">
        <a:lnSpc>
          <a:spcPts val="2800"/>
        </a:lnSpc>
        <a:spcBef>
          <a:spcPct val="0"/>
        </a:spcBef>
        <a:buNone/>
        <a:defRPr sz="2800" kern="1200">
          <a:solidFill>
            <a:srgbClr val="63B1E5"/>
          </a:solidFill>
          <a:latin typeface="+mj-lt"/>
          <a:ea typeface="+mj-ea"/>
          <a:cs typeface="+mj-cs"/>
        </a:defRPr>
      </a:lvl1pPr>
    </p:titleStyle>
    <p:bodyStyle>
      <a:lvl1pPr marL="342900" indent="-342900" algn="l" defTabSz="457200" rtl="0" eaLnBrk="1" latinLnBrk="0" hangingPunct="1">
        <a:lnSpc>
          <a:spcPct val="90000"/>
        </a:lnSpc>
        <a:spcBef>
          <a:spcPts val="600"/>
        </a:spcBef>
        <a:spcAft>
          <a:spcPts val="800"/>
        </a:spcAft>
        <a:buClrTx/>
        <a:buFont typeface="Arial"/>
        <a:buChar char="•"/>
        <a:defRPr sz="2000" kern="1200">
          <a:solidFill>
            <a:srgbClr val="000000"/>
          </a:solidFill>
          <a:latin typeface="+mn-lt"/>
          <a:ea typeface="+mn-ea"/>
          <a:cs typeface="+mn-cs"/>
        </a:defRPr>
      </a:lvl1pPr>
      <a:lvl2pPr marL="742950" indent="-285750" algn="l" defTabSz="457200" rtl="0" eaLnBrk="1" latinLnBrk="0" hangingPunct="1">
        <a:lnSpc>
          <a:spcPct val="90000"/>
        </a:lnSpc>
        <a:spcBef>
          <a:spcPts val="0"/>
        </a:spcBef>
        <a:spcAft>
          <a:spcPts val="600"/>
        </a:spcAft>
        <a:buClrTx/>
        <a:buFont typeface="Arial"/>
        <a:buChar char="•"/>
        <a:defRPr sz="2000" kern="1200">
          <a:solidFill>
            <a:srgbClr val="262626"/>
          </a:solidFill>
          <a:latin typeface="+mn-lt"/>
          <a:ea typeface="+mn-ea"/>
          <a:cs typeface="+mn-cs"/>
        </a:defRPr>
      </a:lvl2pPr>
      <a:lvl3pPr marL="1143000" indent="-228600" algn="l" defTabSz="457200" rtl="0" eaLnBrk="1" latinLnBrk="0" hangingPunct="1">
        <a:lnSpc>
          <a:spcPct val="90000"/>
        </a:lnSpc>
        <a:spcBef>
          <a:spcPct val="20000"/>
        </a:spcBef>
        <a:spcAft>
          <a:spcPts val="800"/>
        </a:spcAft>
        <a:buClrTx/>
        <a:buFont typeface="Arial"/>
        <a:buChar char="•"/>
        <a:defRPr sz="1800" kern="1200">
          <a:solidFill>
            <a:srgbClr val="333333"/>
          </a:solidFill>
          <a:latin typeface="+mn-lt"/>
          <a:ea typeface="+mn-ea"/>
          <a:cs typeface="+mn-cs"/>
        </a:defRPr>
      </a:lvl3pPr>
      <a:lvl4pPr marL="1600200" indent="-228600" algn="l" defTabSz="457200" rtl="0" eaLnBrk="1" latinLnBrk="0" hangingPunct="1">
        <a:lnSpc>
          <a:spcPct val="90000"/>
        </a:lnSpc>
        <a:spcBef>
          <a:spcPct val="20000"/>
        </a:spcBef>
        <a:spcAft>
          <a:spcPts val="800"/>
        </a:spcAft>
        <a:buClrTx/>
        <a:buFont typeface="Arial"/>
        <a:buChar char="•"/>
        <a:defRPr sz="1600" kern="1200">
          <a:solidFill>
            <a:srgbClr val="404040"/>
          </a:solidFill>
          <a:latin typeface="+mn-lt"/>
          <a:ea typeface="+mn-ea"/>
          <a:cs typeface="+mn-cs"/>
        </a:defRPr>
      </a:lvl4pPr>
      <a:lvl5pPr marL="2057400" indent="-228600" algn="l" defTabSz="457200" rtl="0" eaLnBrk="1" latinLnBrk="0" hangingPunct="1">
        <a:lnSpc>
          <a:spcPct val="90000"/>
        </a:lnSpc>
        <a:spcBef>
          <a:spcPct val="20000"/>
        </a:spcBef>
        <a:spcAft>
          <a:spcPts val="800"/>
        </a:spcAft>
        <a:buClrTx/>
        <a:buFont typeface="Arial"/>
        <a:buChar char="•"/>
        <a:defRPr sz="1400" kern="1200">
          <a:solidFill>
            <a:srgbClr val="4C4C4C"/>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19063"/>
            <a:ext cx="10972800" cy="859536"/>
          </a:xfrm>
          <a:prstGeom prst="rect">
            <a:avLst/>
          </a:prstGeom>
          <a:ln w="3175" cmpd="sng">
            <a:noFill/>
          </a:ln>
        </p:spPr>
        <p:txBody>
          <a:bodyPr vert="horz" lIns="0" tIns="0" rIns="0" bIns="0" rtlCol="0" anchor="b">
            <a:normAutofit/>
          </a:bodyPr>
          <a:lstStyle/>
          <a:p>
            <a:r>
              <a:rPr lang="en-US" dirty="0" smtClean="0"/>
              <a:t>Click to Edit the Master Title Style</a:t>
            </a:r>
            <a:endParaRPr lang="en-US" dirty="0"/>
          </a:p>
        </p:txBody>
      </p:sp>
      <p:sp>
        <p:nvSpPr>
          <p:cNvPr id="3" name="Text Placeholder 2"/>
          <p:cNvSpPr>
            <a:spLocks noGrp="1"/>
          </p:cNvSpPr>
          <p:nvPr>
            <p:ph type="body" idx="1"/>
          </p:nvPr>
        </p:nvSpPr>
        <p:spPr>
          <a:xfrm>
            <a:off x="609601" y="1500188"/>
            <a:ext cx="10972799" cy="4138612"/>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3"/>
          <p:cNvSpPr>
            <a:spLocks noGrp="1"/>
          </p:cNvSpPr>
          <p:nvPr>
            <p:ph type="ftr" sz="quarter" idx="3"/>
          </p:nvPr>
        </p:nvSpPr>
        <p:spPr>
          <a:xfrm>
            <a:off x="1219200" y="5986008"/>
            <a:ext cx="7410960" cy="548486"/>
          </a:xfrm>
          <a:prstGeom prst="rect">
            <a:avLst/>
          </a:prstGeom>
        </p:spPr>
        <p:txBody>
          <a:bodyPr vert="horz" lIns="0" tIns="0" rIns="0" bIns="0" rtlCol="0" anchor="b"/>
          <a:lstStyle>
            <a:lvl1pPr algn="l">
              <a:lnSpc>
                <a:spcPct val="50000"/>
              </a:lnSpc>
              <a:defRPr sz="1200">
                <a:solidFill>
                  <a:srgbClr val="666666"/>
                </a:solidFill>
              </a:defRPr>
            </a:lvl1pPr>
          </a:lstStyle>
          <a:p>
            <a:r>
              <a:rPr lang="en-US" smtClean="0"/>
              <a:t>Alison Moore, "Sex and Gender Differences in Aging" June 6-7, 2019</a:t>
            </a:r>
            <a:endParaRPr lang="en-US"/>
          </a:p>
        </p:txBody>
      </p:sp>
      <p:pic>
        <p:nvPicPr>
          <p:cNvPr id="7" name="Picture 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778999" y="6077294"/>
            <a:ext cx="1803399" cy="457200"/>
          </a:xfrm>
          <a:prstGeom prst="rect">
            <a:avLst/>
          </a:prstGeom>
        </p:spPr>
      </p:pic>
      <p:sp>
        <p:nvSpPr>
          <p:cNvPr id="6" name="Footer Placeholder 3"/>
          <p:cNvSpPr txBox="1">
            <a:spLocks/>
          </p:cNvSpPr>
          <p:nvPr/>
        </p:nvSpPr>
        <p:spPr>
          <a:xfrm>
            <a:off x="609600" y="5986008"/>
            <a:ext cx="1625600" cy="548486"/>
          </a:xfrm>
          <a:prstGeom prst="rect">
            <a:avLst/>
          </a:prstGeom>
        </p:spPr>
        <p:txBody>
          <a:bodyPr vert="horz" lIns="0" tIns="0" rIns="0" bIns="0" rtlCol="0" anchor="b"/>
          <a:lstStyle>
            <a:defPPr>
              <a:defRPr lang="en-US"/>
            </a:defPPr>
            <a:lvl1pPr marL="0" algn="l" defTabSz="457200" rtl="0" eaLnBrk="1" latinLnBrk="0" hangingPunct="1">
              <a:lnSpc>
                <a:spcPct val="50000"/>
              </a:lnSpc>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dirty="0"/>
          </a:p>
        </p:txBody>
      </p:sp>
      <p:sp>
        <p:nvSpPr>
          <p:cNvPr id="10" name="TextBox 9"/>
          <p:cNvSpPr txBox="1"/>
          <p:nvPr/>
        </p:nvSpPr>
        <p:spPr>
          <a:xfrm>
            <a:off x="508000" y="6324601"/>
            <a:ext cx="609600" cy="246221"/>
          </a:xfrm>
          <a:prstGeom prst="rect">
            <a:avLst/>
          </a:prstGeom>
          <a:noFill/>
        </p:spPr>
        <p:txBody>
          <a:bodyPr wrap="square" rtlCol="0" anchor="b">
            <a:spAutoFit/>
          </a:bodyPr>
          <a:lstStyle/>
          <a:p>
            <a:fld id="{1A282981-2AE7-B647-896B-0DC93284D514}" type="slidenum">
              <a:rPr lang="en-US" sz="1000" baseline="0" smtClean="0">
                <a:solidFill>
                  <a:srgbClr val="333333"/>
                </a:solidFill>
              </a:rPr>
              <a:t>‹#›</a:t>
            </a:fld>
            <a:endParaRPr lang="en-US" sz="1000" dirty="0">
              <a:solidFill>
                <a:srgbClr val="333333"/>
              </a:solidFill>
            </a:endParaRPr>
          </a:p>
        </p:txBody>
      </p:sp>
    </p:spTree>
    <p:extLst>
      <p:ext uri="{BB962C8B-B14F-4D97-AF65-F5344CB8AC3E}">
        <p14:creationId xmlns:p14="http://schemas.microsoft.com/office/powerpoint/2010/main" val="13562540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4" r:id="rId7"/>
    <p:sldLayoutId id="2147483695" r:id="rId8"/>
    <p:sldLayoutId id="2147483696" r:id="rId9"/>
  </p:sldLayoutIdLst>
  <p:timing>
    <p:tnLst>
      <p:par>
        <p:cTn id="1" dur="indefinite" restart="never" nodeType="tmRoot"/>
      </p:par>
    </p:tnLst>
  </p:timing>
  <p:hf sldNum="0" hdr="0" dt="0"/>
  <p:txStyles>
    <p:titleStyle>
      <a:lvl1pPr algn="l" defTabSz="457200" rtl="0" eaLnBrk="1" latinLnBrk="0" hangingPunct="1">
        <a:lnSpc>
          <a:spcPts val="2800"/>
        </a:lnSpc>
        <a:spcBef>
          <a:spcPct val="0"/>
        </a:spcBef>
        <a:buNone/>
        <a:defRPr sz="2800" kern="1200">
          <a:solidFill>
            <a:srgbClr val="63B1E5"/>
          </a:solidFill>
          <a:latin typeface="+mj-lt"/>
          <a:ea typeface="+mj-ea"/>
          <a:cs typeface="+mj-cs"/>
        </a:defRPr>
      </a:lvl1pPr>
    </p:titleStyle>
    <p:bodyStyle>
      <a:lvl1pPr marL="342900" indent="-342900" algn="l" defTabSz="457200" rtl="0" eaLnBrk="1" latinLnBrk="0" hangingPunct="1">
        <a:lnSpc>
          <a:spcPct val="90000"/>
        </a:lnSpc>
        <a:spcBef>
          <a:spcPts val="600"/>
        </a:spcBef>
        <a:spcAft>
          <a:spcPts val="800"/>
        </a:spcAft>
        <a:buClrTx/>
        <a:buFont typeface="Arial"/>
        <a:buChar char="•"/>
        <a:defRPr sz="2000" kern="1200">
          <a:solidFill>
            <a:srgbClr val="000000"/>
          </a:solidFill>
          <a:latin typeface="+mn-lt"/>
          <a:ea typeface="+mn-ea"/>
          <a:cs typeface="+mn-cs"/>
        </a:defRPr>
      </a:lvl1pPr>
      <a:lvl2pPr marL="742950" indent="-285750" algn="l" defTabSz="457200" rtl="0" eaLnBrk="1" latinLnBrk="0" hangingPunct="1">
        <a:lnSpc>
          <a:spcPct val="90000"/>
        </a:lnSpc>
        <a:spcBef>
          <a:spcPts val="0"/>
        </a:spcBef>
        <a:spcAft>
          <a:spcPts val="600"/>
        </a:spcAft>
        <a:buClrTx/>
        <a:buFont typeface="Arial"/>
        <a:buChar char="•"/>
        <a:defRPr sz="2000" kern="1200">
          <a:solidFill>
            <a:srgbClr val="262626"/>
          </a:solidFill>
          <a:latin typeface="+mn-lt"/>
          <a:ea typeface="+mn-ea"/>
          <a:cs typeface="+mn-cs"/>
        </a:defRPr>
      </a:lvl2pPr>
      <a:lvl3pPr marL="1143000" indent="-228600" algn="l" defTabSz="457200" rtl="0" eaLnBrk="1" latinLnBrk="0" hangingPunct="1">
        <a:lnSpc>
          <a:spcPct val="90000"/>
        </a:lnSpc>
        <a:spcBef>
          <a:spcPct val="20000"/>
        </a:spcBef>
        <a:spcAft>
          <a:spcPts val="800"/>
        </a:spcAft>
        <a:buClrTx/>
        <a:buFont typeface="Arial"/>
        <a:buChar char="•"/>
        <a:defRPr sz="1800" kern="1200">
          <a:solidFill>
            <a:srgbClr val="333333"/>
          </a:solidFill>
          <a:latin typeface="+mn-lt"/>
          <a:ea typeface="+mn-ea"/>
          <a:cs typeface="+mn-cs"/>
        </a:defRPr>
      </a:lvl3pPr>
      <a:lvl4pPr marL="1600200" indent="-228600" algn="l" defTabSz="457200" rtl="0" eaLnBrk="1" latinLnBrk="0" hangingPunct="1">
        <a:lnSpc>
          <a:spcPct val="90000"/>
        </a:lnSpc>
        <a:spcBef>
          <a:spcPct val="20000"/>
        </a:spcBef>
        <a:spcAft>
          <a:spcPts val="800"/>
        </a:spcAft>
        <a:buClrTx/>
        <a:buFont typeface="Arial"/>
        <a:buChar char="•"/>
        <a:defRPr sz="1600" kern="1200">
          <a:solidFill>
            <a:srgbClr val="404040"/>
          </a:solidFill>
          <a:latin typeface="+mn-lt"/>
          <a:ea typeface="+mn-ea"/>
          <a:cs typeface="+mn-cs"/>
        </a:defRPr>
      </a:lvl4pPr>
      <a:lvl5pPr marL="2057400" indent="-228600" algn="l" defTabSz="457200" rtl="0" eaLnBrk="1" latinLnBrk="0" hangingPunct="1">
        <a:lnSpc>
          <a:spcPct val="90000"/>
        </a:lnSpc>
        <a:spcBef>
          <a:spcPct val="20000"/>
        </a:spcBef>
        <a:spcAft>
          <a:spcPts val="800"/>
        </a:spcAft>
        <a:buClrTx/>
        <a:buFont typeface="Arial"/>
        <a:buChar char="•"/>
        <a:defRPr sz="1400" kern="1200">
          <a:solidFill>
            <a:srgbClr val="4C4C4C"/>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8.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9.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hyperlink" Target="https://www.sciencedirect.com/topics/medicine-and-dentistry/dsm-5" TargetMode="Externa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9.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19.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jp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bing.com/images/search?view=detailV2&amp;ccid=KWq6yS9W&amp;id=CE6DA62A553B3C0A84589F0ACD59518889BA5DFF&amp;thid=OIP.KWq6yS9WEurW9DE3zcMCVwEsDh&amp;q=images+of+older+adults&amp;simid=608038779253688824&amp;selectedIndex=19" TargetMode="External"/><Relationship Id="rId1" Type="http://schemas.openxmlformats.org/officeDocument/2006/relationships/slideLayout" Target="../slideLayouts/slideLayout19.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7.jpe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7486" y="2688013"/>
            <a:ext cx="10906591" cy="1470025"/>
          </a:xfrm>
        </p:spPr>
        <p:txBody>
          <a:bodyPr/>
          <a:lstStyle/>
          <a:p>
            <a:pPr algn="ctr"/>
            <a:r>
              <a:rPr lang="en-US" i="1" dirty="0" smtClean="0">
                <a:effectLst>
                  <a:outerShdw blurRad="38100" dist="38100" dir="2700000" algn="tl">
                    <a:srgbClr val="000000">
                      <a:alpha val="43137"/>
                    </a:srgbClr>
                  </a:outerShdw>
                </a:effectLst>
              </a:rPr>
              <a:t>Gender </a:t>
            </a:r>
            <a:r>
              <a:rPr lang="en-US" i="1" dirty="0">
                <a:effectLst>
                  <a:outerShdw blurRad="38100" dist="38100" dir="2700000" algn="tl">
                    <a:srgbClr val="000000">
                      <a:alpha val="43137"/>
                    </a:srgbClr>
                  </a:outerShdw>
                </a:effectLst>
              </a:rPr>
              <a:t>Issues and Addiction</a:t>
            </a:r>
            <a:endParaRPr lang="en-US"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384929" y="4857655"/>
            <a:ext cx="10906591" cy="753881"/>
          </a:xfrm>
        </p:spPr>
        <p:txBody>
          <a:bodyPr>
            <a:noAutofit/>
          </a:bodyPr>
          <a:lstStyle/>
          <a:p>
            <a:pPr>
              <a:spcBef>
                <a:spcPts val="0"/>
              </a:spcBef>
              <a:spcAft>
                <a:spcPts val="0"/>
              </a:spcAft>
            </a:pPr>
            <a:r>
              <a:rPr lang="en-US" dirty="0" smtClean="0"/>
              <a:t>Alison </a:t>
            </a:r>
            <a:r>
              <a:rPr lang="en-US" dirty="0"/>
              <a:t>A. Moore, MD, MPH, FACP, AGSF</a:t>
            </a:r>
          </a:p>
          <a:p>
            <a:pPr>
              <a:spcBef>
                <a:spcPts val="0"/>
              </a:spcBef>
              <a:spcAft>
                <a:spcPts val="0"/>
              </a:spcAft>
            </a:pPr>
            <a:r>
              <a:rPr lang="en-US" dirty="0" smtClean="0"/>
              <a:t>Division </a:t>
            </a:r>
            <a:r>
              <a:rPr lang="en-US" dirty="0"/>
              <a:t>of Geriatrics and Gerontology</a:t>
            </a:r>
          </a:p>
          <a:p>
            <a:pPr>
              <a:spcBef>
                <a:spcPts val="0"/>
              </a:spcBef>
              <a:spcAft>
                <a:spcPts val="0"/>
              </a:spcAft>
            </a:pPr>
            <a:r>
              <a:rPr lang="en-US" dirty="0"/>
              <a:t>University of California San Diego</a:t>
            </a:r>
          </a:p>
          <a:p>
            <a:endParaRPr lang="en-US" dirty="0"/>
          </a:p>
        </p:txBody>
      </p:sp>
      <p:pic>
        <p:nvPicPr>
          <p:cNvPr id="2050" name="Picture 2" descr="https://www.promises.com/wp-content/uploads/2014/04/Drug-and-Alcohol-Use-Among-Older-Adults-Rises-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8867" y="526325"/>
            <a:ext cx="6383866" cy="2654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9223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86780" y="1148619"/>
            <a:ext cx="11156487" cy="3156138"/>
          </a:xfrm>
        </p:spPr>
        <p:txBody>
          <a:bodyPr>
            <a:noAutofit/>
          </a:bodyPr>
          <a:lstStyle/>
          <a:p>
            <a:pPr>
              <a:lnSpc>
                <a:spcPct val="120000"/>
              </a:lnSpc>
            </a:pPr>
            <a:r>
              <a:rPr lang="en-US" sz="2400" dirty="0" smtClean="0"/>
              <a:t>Treatment specialized for women (e.g., focus on trauma, co-occurring psychiatric disorders, relationships with children) showed better treatment outcomes and participant satisfaction. </a:t>
            </a:r>
          </a:p>
          <a:p>
            <a:pPr>
              <a:lnSpc>
                <a:spcPct val="120000"/>
              </a:lnSpc>
            </a:pPr>
            <a:r>
              <a:rPr lang="en-US" sz="2400" dirty="0" smtClean="0"/>
              <a:t>Some evidence this is also true for treatment specialized for older adults, but there are few programs. </a:t>
            </a:r>
          </a:p>
          <a:p>
            <a:pPr>
              <a:lnSpc>
                <a:spcPct val="120000"/>
              </a:lnSpc>
            </a:pPr>
            <a:r>
              <a:rPr lang="en-US" sz="2400" dirty="0" smtClean="0"/>
              <a:t>Older adults who enter treatment, have high rates of treatment retention. </a:t>
            </a:r>
          </a:p>
          <a:p>
            <a:pPr marL="0" indent="0">
              <a:buNone/>
            </a:pPr>
            <a:endParaRPr lang="en-US" sz="2400" dirty="0"/>
          </a:p>
          <a:p>
            <a:pPr marL="0" indent="0">
              <a:buNone/>
            </a:pPr>
            <a:endParaRPr lang="en-US" sz="2400" dirty="0" smtClean="0"/>
          </a:p>
        </p:txBody>
      </p:sp>
      <p:sp>
        <p:nvSpPr>
          <p:cNvPr id="5" name="Title 4"/>
          <p:cNvSpPr>
            <a:spLocks noGrp="1"/>
          </p:cNvSpPr>
          <p:nvPr>
            <p:ph type="title"/>
          </p:nvPr>
        </p:nvSpPr>
        <p:spPr>
          <a:xfrm>
            <a:off x="586780" y="-48595"/>
            <a:ext cx="10972800" cy="859536"/>
          </a:xfrm>
        </p:spPr>
        <p:txBody>
          <a:bodyPr>
            <a:normAutofit/>
          </a:bodyPr>
          <a:lstStyle/>
          <a:p>
            <a:pPr algn="ctr"/>
            <a:r>
              <a:rPr lang="en-US" sz="3200" b="1" dirty="0" smtClean="0">
                <a:effectLst>
                  <a:outerShdw blurRad="38100" dist="38100" dir="2700000" algn="tl">
                    <a:srgbClr val="000000">
                      <a:alpha val="43137"/>
                    </a:srgbClr>
                  </a:outerShdw>
                </a:effectLst>
              </a:rPr>
              <a:t>Treatment of SUDs (cont’d) </a:t>
            </a:r>
            <a:endParaRPr lang="en-US" sz="3200" b="1" dirty="0">
              <a:effectLst>
                <a:outerShdw blurRad="38100" dist="38100" dir="2700000" algn="tl">
                  <a:srgbClr val="000000">
                    <a:alpha val="43137"/>
                  </a:srgbClr>
                </a:outerShdw>
              </a:effectLst>
            </a:endParaRPr>
          </a:p>
        </p:txBody>
      </p:sp>
      <p:sp>
        <p:nvSpPr>
          <p:cNvPr id="3" name="TextBox 2"/>
          <p:cNvSpPr txBox="1"/>
          <p:nvPr/>
        </p:nvSpPr>
        <p:spPr>
          <a:xfrm>
            <a:off x="586780" y="5928628"/>
            <a:ext cx="8285281" cy="369332"/>
          </a:xfrm>
          <a:prstGeom prst="rect">
            <a:avLst/>
          </a:prstGeom>
          <a:noFill/>
        </p:spPr>
        <p:txBody>
          <a:bodyPr wrap="none" rtlCol="0">
            <a:spAutoFit/>
          </a:bodyPr>
          <a:lstStyle/>
          <a:p>
            <a:r>
              <a:rPr lang="en-US" dirty="0" smtClean="0"/>
              <a:t>McHugh RK </a:t>
            </a:r>
            <a:r>
              <a:rPr lang="en-US" dirty="0"/>
              <a:t>e</a:t>
            </a:r>
            <a:r>
              <a:rPr lang="en-US" dirty="0" smtClean="0"/>
              <a:t>t al 2017 </a:t>
            </a:r>
            <a:r>
              <a:rPr lang="en-US" dirty="0" err="1" smtClean="0"/>
              <a:t>Clin</a:t>
            </a:r>
            <a:r>
              <a:rPr lang="en-US" dirty="0" smtClean="0"/>
              <a:t> </a:t>
            </a:r>
            <a:r>
              <a:rPr lang="en-US" dirty="0" err="1" smtClean="0"/>
              <a:t>Psychol</a:t>
            </a:r>
            <a:r>
              <a:rPr lang="en-US" dirty="0" smtClean="0"/>
              <a:t> Rev, </a:t>
            </a:r>
            <a:r>
              <a:rPr lang="en-US" dirty="0" err="1" smtClean="0"/>
              <a:t>Kuerbis</a:t>
            </a:r>
            <a:r>
              <a:rPr lang="en-US" dirty="0" smtClean="0"/>
              <a:t> A et al.2014  </a:t>
            </a:r>
            <a:r>
              <a:rPr lang="en-US" dirty="0" err="1" smtClean="0"/>
              <a:t>Clin</a:t>
            </a:r>
            <a:r>
              <a:rPr lang="en-US" dirty="0" smtClean="0"/>
              <a:t> </a:t>
            </a:r>
            <a:r>
              <a:rPr lang="en-US" dirty="0" err="1" smtClean="0"/>
              <a:t>Geriatr</a:t>
            </a:r>
            <a:r>
              <a:rPr lang="en-US" dirty="0" smtClean="0"/>
              <a:t> Med</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65067" y="4304757"/>
            <a:ext cx="3505643" cy="1254540"/>
          </a:xfrm>
          <a:prstGeom prst="rect">
            <a:avLst/>
          </a:prstGeom>
        </p:spPr>
      </p:pic>
      <p:sp>
        <p:nvSpPr>
          <p:cNvPr id="8" name="Content Placeholder 1"/>
          <p:cNvSpPr txBox="1">
            <a:spLocks/>
          </p:cNvSpPr>
          <p:nvPr/>
        </p:nvSpPr>
        <p:spPr>
          <a:xfrm>
            <a:off x="586780" y="4304757"/>
            <a:ext cx="7778287" cy="1286193"/>
          </a:xfrm>
          <a:prstGeom prst="rect">
            <a:avLst/>
          </a:prstGeom>
        </p:spPr>
        <p:txBody>
          <a:bodyPr vert="horz" lIns="0" tIns="0" rIns="0" bIns="0" rtlCol="0">
            <a:noAutofit/>
          </a:bodyPr>
          <a:lstStyle>
            <a:lvl1pPr marL="342900" indent="-342900" algn="l" defTabSz="457200" rtl="0" eaLnBrk="1" latinLnBrk="0" hangingPunct="1">
              <a:lnSpc>
                <a:spcPct val="90000"/>
              </a:lnSpc>
              <a:spcBef>
                <a:spcPts val="600"/>
              </a:spcBef>
              <a:spcAft>
                <a:spcPts val="800"/>
              </a:spcAft>
              <a:buClr>
                <a:srgbClr val="007DBA"/>
              </a:buClr>
              <a:buFont typeface="Arial"/>
              <a:buChar char="•"/>
              <a:defRPr sz="2000" kern="1200">
                <a:solidFill>
                  <a:srgbClr val="101D3A"/>
                </a:solidFill>
                <a:latin typeface="+mn-lt"/>
                <a:ea typeface="+mn-ea"/>
                <a:cs typeface="+mn-cs"/>
              </a:defRPr>
            </a:lvl1pPr>
            <a:lvl2pPr marL="742950" indent="-285750" algn="l" defTabSz="457200" rtl="0" eaLnBrk="1" latinLnBrk="0" hangingPunct="1">
              <a:lnSpc>
                <a:spcPct val="90000"/>
              </a:lnSpc>
              <a:spcBef>
                <a:spcPts val="600"/>
              </a:spcBef>
              <a:spcAft>
                <a:spcPts val="800"/>
              </a:spcAft>
              <a:buClr>
                <a:srgbClr val="007DBA"/>
              </a:buClr>
              <a:buFont typeface="Arial"/>
              <a:buChar char="•"/>
              <a:defRPr sz="2000" kern="1200">
                <a:solidFill>
                  <a:srgbClr val="101D3A"/>
                </a:solidFill>
                <a:latin typeface="+mn-lt"/>
                <a:ea typeface="+mn-ea"/>
                <a:cs typeface="+mn-cs"/>
              </a:defRPr>
            </a:lvl2pPr>
            <a:lvl3pPr marL="1143000" indent="-228600" algn="l" defTabSz="457200" rtl="0" eaLnBrk="1" latinLnBrk="0" hangingPunct="1">
              <a:lnSpc>
                <a:spcPct val="90000"/>
              </a:lnSpc>
              <a:spcBef>
                <a:spcPts val="600"/>
              </a:spcBef>
              <a:spcAft>
                <a:spcPts val="800"/>
              </a:spcAft>
              <a:buClr>
                <a:srgbClr val="007DBA"/>
              </a:buClr>
              <a:buFont typeface="Arial"/>
              <a:buChar char="•"/>
              <a:defRPr sz="1800" kern="1200">
                <a:solidFill>
                  <a:srgbClr val="101D3A"/>
                </a:solidFill>
                <a:latin typeface="+mn-lt"/>
                <a:ea typeface="+mn-ea"/>
                <a:cs typeface="+mn-cs"/>
              </a:defRPr>
            </a:lvl3pPr>
            <a:lvl4pPr marL="1600200" indent="-228600" algn="l" defTabSz="457200" rtl="0" eaLnBrk="1" latinLnBrk="0" hangingPunct="1">
              <a:lnSpc>
                <a:spcPct val="90000"/>
              </a:lnSpc>
              <a:spcBef>
                <a:spcPts val="600"/>
              </a:spcBef>
              <a:spcAft>
                <a:spcPts val="800"/>
              </a:spcAft>
              <a:buClr>
                <a:srgbClr val="007DBA"/>
              </a:buClr>
              <a:buFont typeface="Arial"/>
              <a:buChar char="•"/>
              <a:defRPr sz="1600" kern="1200">
                <a:solidFill>
                  <a:srgbClr val="101D3A"/>
                </a:solidFill>
                <a:latin typeface="+mn-lt"/>
                <a:ea typeface="+mn-ea"/>
                <a:cs typeface="+mn-cs"/>
              </a:defRPr>
            </a:lvl4pPr>
            <a:lvl5pPr marL="2057400" indent="-228600" algn="l" defTabSz="457200" rtl="0" eaLnBrk="1" latinLnBrk="0" hangingPunct="1">
              <a:lnSpc>
                <a:spcPct val="90000"/>
              </a:lnSpc>
              <a:spcBef>
                <a:spcPts val="600"/>
              </a:spcBef>
              <a:spcAft>
                <a:spcPts val="800"/>
              </a:spcAft>
              <a:buClr>
                <a:srgbClr val="007DBA"/>
              </a:buClr>
              <a:buFont typeface="Arial"/>
              <a:buChar char="•"/>
              <a:defRPr sz="1600" kern="1200">
                <a:solidFill>
                  <a:srgbClr val="101D3A"/>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20000"/>
              </a:lnSpc>
            </a:pPr>
            <a:r>
              <a:rPr lang="en-US" sz="2400" dirty="0" smtClean="0"/>
              <a:t>Newer pharmacotherapies haven’t been specifically tested in older adults but likely work as well as with younger populations. </a:t>
            </a:r>
          </a:p>
          <a:p>
            <a:pPr marL="0" indent="0">
              <a:buFont typeface="Arial"/>
              <a:buNone/>
            </a:pPr>
            <a:r>
              <a:rPr lang="en-US" sz="2400" dirty="0" smtClean="0"/>
              <a:t> </a:t>
            </a:r>
          </a:p>
          <a:p>
            <a:endParaRPr lang="en-US" sz="2400" dirty="0" smtClean="0"/>
          </a:p>
        </p:txBody>
      </p:sp>
      <p:pic>
        <p:nvPicPr>
          <p:cNvPr id="4" name="Picture 3"/>
          <p:cNvPicPr>
            <a:picLocks noChangeAspect="1"/>
          </p:cNvPicPr>
          <p:nvPr/>
        </p:nvPicPr>
        <p:blipFill>
          <a:blip r:embed="rId3"/>
          <a:stretch>
            <a:fillRect/>
          </a:stretch>
        </p:blipFill>
        <p:spPr>
          <a:xfrm>
            <a:off x="7269917" y="6211768"/>
            <a:ext cx="7504826" cy="646232"/>
          </a:xfrm>
          <a:prstGeom prst="rect">
            <a:avLst/>
          </a:prstGeom>
        </p:spPr>
      </p:pic>
    </p:spTree>
    <p:extLst>
      <p:ext uri="{BB962C8B-B14F-4D97-AF65-F5344CB8AC3E}">
        <p14:creationId xmlns:p14="http://schemas.microsoft.com/office/powerpoint/2010/main" val="28753981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86780" y="1289304"/>
            <a:ext cx="10472647" cy="4028153"/>
          </a:xfrm>
        </p:spPr>
        <p:txBody>
          <a:bodyPr>
            <a:normAutofit/>
          </a:bodyPr>
          <a:lstStyle/>
          <a:p>
            <a:pPr>
              <a:lnSpc>
                <a:spcPct val="120000"/>
              </a:lnSpc>
            </a:pPr>
            <a:r>
              <a:rPr lang="en-US" sz="2400" dirty="0" smtClean="0"/>
              <a:t>Few studies examining intersection of age and sex or gender related to any aspect of substance use disorders.</a:t>
            </a:r>
          </a:p>
          <a:p>
            <a:pPr>
              <a:lnSpc>
                <a:spcPct val="120000"/>
              </a:lnSpc>
            </a:pPr>
            <a:r>
              <a:rPr lang="en-US" sz="2400" dirty="0" smtClean="0"/>
              <a:t>Epidemiology is most studied and alcohol is most studied substance.</a:t>
            </a:r>
          </a:p>
          <a:p>
            <a:pPr>
              <a:lnSpc>
                <a:spcPct val="120000"/>
              </a:lnSpc>
            </a:pPr>
            <a:r>
              <a:rPr lang="en-US" sz="2400" dirty="0" smtClean="0"/>
              <a:t>More work has been done on unhealthy substance use but again, little on the intersection of age and sex or gender. </a:t>
            </a:r>
          </a:p>
          <a:p>
            <a:pPr>
              <a:lnSpc>
                <a:spcPct val="120000"/>
              </a:lnSpc>
            </a:pPr>
            <a:endParaRPr lang="en-US" sz="2400" dirty="0" smtClean="0"/>
          </a:p>
          <a:p>
            <a:pPr marL="0" indent="0">
              <a:buNone/>
            </a:pPr>
            <a:endParaRPr lang="en-US" sz="2400" dirty="0"/>
          </a:p>
          <a:p>
            <a:endParaRPr lang="en-US" sz="2400" dirty="0" smtClean="0"/>
          </a:p>
        </p:txBody>
      </p:sp>
      <p:sp>
        <p:nvSpPr>
          <p:cNvPr id="5" name="Title 4"/>
          <p:cNvSpPr>
            <a:spLocks noGrp="1"/>
          </p:cNvSpPr>
          <p:nvPr>
            <p:ph type="title"/>
          </p:nvPr>
        </p:nvSpPr>
        <p:spPr>
          <a:xfrm>
            <a:off x="586780" y="0"/>
            <a:ext cx="10972800" cy="859536"/>
          </a:xfrm>
        </p:spPr>
        <p:txBody>
          <a:bodyPr>
            <a:normAutofit/>
          </a:bodyPr>
          <a:lstStyle/>
          <a:p>
            <a:pPr algn="ctr"/>
            <a:r>
              <a:rPr lang="en-US" sz="3200" b="1" dirty="0" smtClean="0">
                <a:effectLst>
                  <a:outerShdw blurRad="38100" dist="38100" dir="2700000" algn="tl">
                    <a:srgbClr val="000000">
                      <a:alpha val="43137"/>
                    </a:srgbClr>
                  </a:outerShdw>
                </a:effectLst>
              </a:rPr>
              <a:t>Knowledge Gaps</a:t>
            </a:r>
            <a:endParaRPr lang="en-US" sz="3200" b="1" dirty="0">
              <a:effectLst>
                <a:outerShdw blurRad="38100" dist="38100" dir="2700000" algn="tl">
                  <a:srgbClr val="000000">
                    <a:alpha val="43137"/>
                  </a:srgbClr>
                </a:outerShdw>
              </a:effectLst>
            </a:endParaRPr>
          </a:p>
        </p:txBody>
      </p:sp>
      <p:pic>
        <p:nvPicPr>
          <p:cNvPr id="1026" name="Picture 2" descr="http://4.bp.blogspot.com/_3sMh31VZHMc/S9aQhgBhhrI/AAAAAAAACjI/6NGNSjY8TdE/s1600/old-ugly-smoking-fem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2693" y="3946681"/>
            <a:ext cx="2213549" cy="274155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lcohol Abuse in the Elderly"/>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0805" y="3953747"/>
            <a:ext cx="3781431" cy="253355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stretch>
            <a:fillRect/>
          </a:stretch>
        </p:blipFill>
        <p:spPr>
          <a:xfrm>
            <a:off x="7201337" y="6211768"/>
            <a:ext cx="7504826" cy="646232"/>
          </a:xfrm>
          <a:prstGeom prst="rect">
            <a:avLst/>
          </a:prstGeom>
        </p:spPr>
      </p:pic>
    </p:spTree>
    <p:extLst>
      <p:ext uri="{BB962C8B-B14F-4D97-AF65-F5344CB8AC3E}">
        <p14:creationId xmlns:p14="http://schemas.microsoft.com/office/powerpoint/2010/main" val="15549608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01816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9530" y="0"/>
            <a:ext cx="10972800" cy="858754"/>
          </a:xfrm>
        </p:spPr>
        <p:txBody>
          <a:bodyPr>
            <a:normAutofit/>
          </a:bodyPr>
          <a:lstStyle/>
          <a:p>
            <a:r>
              <a:rPr lang="en-US" sz="3200" b="1" dirty="0">
                <a:effectLst>
                  <a:outerShdw blurRad="38100" dist="38100" dir="2700000" algn="tl">
                    <a:srgbClr val="000000">
                      <a:alpha val="43137"/>
                    </a:srgbClr>
                  </a:outerShdw>
                </a:effectLst>
              </a:rPr>
              <a:t>DSM-5 criteria for Substance Use Disorder</a:t>
            </a:r>
          </a:p>
        </p:txBody>
      </p:sp>
      <p:graphicFrame>
        <p:nvGraphicFramePr>
          <p:cNvPr id="3" name="Table 2"/>
          <p:cNvGraphicFramePr>
            <a:graphicFrameLocks noGrp="1"/>
          </p:cNvGraphicFramePr>
          <p:nvPr>
            <p:extLst>
              <p:ext uri="{D42A27DB-BD31-4B8C-83A1-F6EECF244321}">
                <p14:modId xmlns:p14="http://schemas.microsoft.com/office/powerpoint/2010/main" val="1726097649"/>
              </p:ext>
            </p:extLst>
          </p:nvPr>
        </p:nvGraphicFramePr>
        <p:xfrm>
          <a:off x="709063" y="968025"/>
          <a:ext cx="10587789" cy="5364168"/>
        </p:xfrm>
        <a:graphic>
          <a:graphicData uri="http://schemas.openxmlformats.org/drawingml/2006/table">
            <a:tbl>
              <a:tblPr/>
              <a:tblGrid>
                <a:gridCol w="6333422">
                  <a:extLst>
                    <a:ext uri="{9D8B030D-6E8A-4147-A177-3AD203B41FA5}">
                      <a16:colId xmlns="" xmlns:a16="http://schemas.microsoft.com/office/drawing/2014/main" val="239553025"/>
                    </a:ext>
                  </a:extLst>
                </a:gridCol>
                <a:gridCol w="4254367">
                  <a:extLst>
                    <a:ext uri="{9D8B030D-6E8A-4147-A177-3AD203B41FA5}">
                      <a16:colId xmlns="" xmlns:a16="http://schemas.microsoft.com/office/drawing/2014/main" val="1943415913"/>
                    </a:ext>
                  </a:extLst>
                </a:gridCol>
              </a:tblGrid>
              <a:tr h="514038">
                <a:tc>
                  <a:txBody>
                    <a:bodyPr/>
                    <a:lstStyle/>
                    <a:p>
                      <a:pPr algn="ctr"/>
                      <a:r>
                        <a:rPr lang="en-US" sz="2400" b="1" dirty="0">
                          <a:effectLst>
                            <a:outerShdw blurRad="38100" dist="38100" dir="2700000" algn="tl">
                              <a:srgbClr val="000000">
                                <a:alpha val="43137"/>
                              </a:srgbClr>
                            </a:outerShdw>
                          </a:effectLst>
                        </a:rPr>
                        <a:t>Criteria</a:t>
                      </a:r>
                    </a:p>
                  </a:txBody>
                  <a:tcPr marL="47625" marR="47625" marT="47625" marB="47625">
                    <a:lnL>
                      <a:noFill/>
                    </a:lnL>
                    <a:lnR>
                      <a:noFill/>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1" dirty="0" smtClean="0">
                          <a:effectLst>
                            <a:outerShdw blurRad="38100" dist="38100" dir="2700000" algn="tl">
                              <a:srgbClr val="000000">
                                <a:alpha val="43137"/>
                              </a:srgbClr>
                            </a:outerShdw>
                          </a:effectLst>
                        </a:rPr>
                        <a:t>Severity</a:t>
                      </a:r>
                      <a:endParaRPr lang="en-US" sz="2400" b="1" dirty="0">
                        <a:effectLst>
                          <a:outerShdw blurRad="38100" dist="38100" dir="2700000" algn="tl">
                            <a:srgbClr val="000000">
                              <a:alpha val="43137"/>
                            </a:srgbClr>
                          </a:outerShdw>
                        </a:effectLst>
                      </a:endParaRPr>
                    </a:p>
                  </a:txBody>
                  <a:tcPr marL="30324" marR="30324" marT="30324" marB="30324">
                    <a:lnL>
                      <a:noFill/>
                    </a:lnL>
                    <a:lnR>
                      <a:noFill/>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tcPr>
                </a:tc>
                <a:extLst>
                  <a:ext uri="{0D108BD9-81ED-4DB2-BD59-A6C34878D82A}">
                    <a16:rowId xmlns="" xmlns:a16="http://schemas.microsoft.com/office/drawing/2014/main" val="1282507712"/>
                  </a:ext>
                </a:extLst>
              </a:tr>
              <a:tr h="4664354">
                <a:tc>
                  <a:txBody>
                    <a:bodyPr/>
                    <a:lstStyle/>
                    <a:p>
                      <a:pPr algn="l"/>
                      <a:r>
                        <a:rPr lang="en-US" sz="2400" dirty="0">
                          <a:effectLst/>
                        </a:rPr>
                        <a:t>Using larger amounts than intended</a:t>
                      </a:r>
                      <a:br>
                        <a:rPr lang="en-US" sz="2400" dirty="0">
                          <a:effectLst/>
                        </a:rPr>
                      </a:br>
                      <a:r>
                        <a:rPr lang="en-US" sz="2400" dirty="0">
                          <a:effectLst/>
                        </a:rPr>
                        <a:t>Persistent desire to cut down or quit</a:t>
                      </a:r>
                      <a:br>
                        <a:rPr lang="en-US" sz="2400" dirty="0">
                          <a:effectLst/>
                        </a:rPr>
                      </a:br>
                      <a:r>
                        <a:rPr lang="en-US" sz="2400" dirty="0">
                          <a:effectLst/>
                        </a:rPr>
                        <a:t>Significant time spent taking or obtaining substance</a:t>
                      </a:r>
                      <a:br>
                        <a:rPr lang="en-US" sz="2400" dirty="0">
                          <a:effectLst/>
                        </a:rPr>
                      </a:br>
                      <a:r>
                        <a:rPr lang="en-US" sz="2400" dirty="0">
                          <a:effectLst/>
                        </a:rPr>
                        <a:t>Craving or urge to use substance</a:t>
                      </a:r>
                      <a:br>
                        <a:rPr lang="en-US" sz="2400" dirty="0">
                          <a:effectLst/>
                        </a:rPr>
                      </a:br>
                      <a:r>
                        <a:rPr lang="en-US" sz="2400" dirty="0">
                          <a:effectLst/>
                        </a:rPr>
                        <a:t>Failure to fulfill obligations</a:t>
                      </a:r>
                      <a:br>
                        <a:rPr lang="en-US" sz="2400" dirty="0">
                          <a:effectLst/>
                        </a:rPr>
                      </a:br>
                      <a:r>
                        <a:rPr lang="en-US" sz="2400" dirty="0">
                          <a:effectLst/>
                        </a:rPr>
                        <a:t>Continued use despite negative interpersonal consequences</a:t>
                      </a:r>
                      <a:br>
                        <a:rPr lang="en-US" sz="2400" dirty="0">
                          <a:effectLst/>
                        </a:rPr>
                      </a:br>
                      <a:r>
                        <a:rPr lang="en-US" sz="2400" dirty="0">
                          <a:effectLst/>
                        </a:rPr>
                        <a:t>Reduced social or recreational activities</a:t>
                      </a:r>
                      <a:br>
                        <a:rPr lang="en-US" sz="2400" dirty="0">
                          <a:effectLst/>
                        </a:rPr>
                      </a:br>
                      <a:r>
                        <a:rPr lang="en-US" sz="2400" dirty="0">
                          <a:effectLst/>
                        </a:rPr>
                        <a:t>Use in physically hazardous situations</a:t>
                      </a:r>
                      <a:br>
                        <a:rPr lang="en-US" sz="2400" dirty="0">
                          <a:effectLst/>
                        </a:rPr>
                      </a:br>
                      <a:r>
                        <a:rPr lang="en-US" sz="2400" dirty="0">
                          <a:effectLst/>
                        </a:rPr>
                        <a:t>Use despite knowledge of harms</a:t>
                      </a:r>
                      <a:br>
                        <a:rPr lang="en-US" sz="2400" dirty="0">
                          <a:effectLst/>
                        </a:rPr>
                      </a:br>
                      <a:r>
                        <a:rPr lang="en-US" sz="2400" dirty="0">
                          <a:effectLst/>
                        </a:rPr>
                        <a:t>Tolerance (excludes prescription medication)</a:t>
                      </a:r>
                      <a:br>
                        <a:rPr lang="en-US" sz="2400" dirty="0">
                          <a:effectLst/>
                        </a:rPr>
                      </a:br>
                      <a:r>
                        <a:rPr lang="en-US" sz="2400" dirty="0">
                          <a:effectLst/>
                        </a:rPr>
                        <a:t>Withdrawal (excludes prescription medication)</a:t>
                      </a:r>
                    </a:p>
                  </a:txBody>
                  <a:tcPr marL="47625" marR="47625" marT="47625" marB="47625">
                    <a:lnL>
                      <a:noFill/>
                    </a:lnL>
                    <a:lnR>
                      <a:noFill/>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tcPr>
                </a:tc>
                <a:tc>
                  <a:txBody>
                    <a:bodyPr/>
                    <a:lstStyle/>
                    <a:p>
                      <a:pPr algn="ctr"/>
                      <a:r>
                        <a:rPr lang="it-IT" sz="2400" dirty="0">
                          <a:effectLst/>
                        </a:rPr>
                        <a:t>0–1 criteria = no SUD</a:t>
                      </a:r>
                      <a:br>
                        <a:rPr lang="it-IT" sz="2400" dirty="0">
                          <a:effectLst/>
                        </a:rPr>
                      </a:br>
                      <a:r>
                        <a:rPr lang="it-IT" sz="2400" dirty="0">
                          <a:effectLst/>
                        </a:rPr>
                        <a:t>2–3 criteria = mild SUD</a:t>
                      </a:r>
                      <a:br>
                        <a:rPr lang="it-IT" sz="2400" dirty="0">
                          <a:effectLst/>
                        </a:rPr>
                      </a:br>
                      <a:r>
                        <a:rPr lang="it-IT" sz="2400" dirty="0">
                          <a:effectLst/>
                        </a:rPr>
                        <a:t>4–5 criteria = moderate SUD</a:t>
                      </a:r>
                      <a:br>
                        <a:rPr lang="it-IT" sz="2400" dirty="0">
                          <a:effectLst/>
                        </a:rPr>
                      </a:br>
                      <a:r>
                        <a:rPr lang="it-IT" sz="2400" dirty="0">
                          <a:effectLst/>
                        </a:rPr>
                        <a:t>&gt;5 criteria = severe SUD</a:t>
                      </a:r>
                    </a:p>
                  </a:txBody>
                  <a:tcPr marL="30324" marR="30324" marT="30324" marB="30324">
                    <a:lnL>
                      <a:noFill/>
                    </a:lnL>
                    <a:lnR>
                      <a:noFill/>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tcPr>
                </a:tc>
                <a:extLst>
                  <a:ext uri="{0D108BD9-81ED-4DB2-BD59-A6C34878D82A}">
                    <a16:rowId xmlns="" xmlns:a16="http://schemas.microsoft.com/office/drawing/2014/main" val="961539037"/>
                  </a:ext>
                </a:extLst>
              </a:tr>
            </a:tbl>
          </a:graphicData>
        </a:graphic>
      </p:graphicFrame>
      <p:sp>
        <p:nvSpPr>
          <p:cNvPr id="4" name="Rectangle 1"/>
          <p:cNvSpPr>
            <a:spLocks noChangeArrowheads="1"/>
          </p:cNvSpPr>
          <p:nvPr/>
        </p:nvSpPr>
        <p:spPr bwMode="auto">
          <a:xfrm flipV="1">
            <a:off x="4106862" y="1292214"/>
            <a:ext cx="1555833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323232"/>
                </a:solidFill>
                <a:effectLst/>
                <a:latin typeface="NexusSerif"/>
              </a:rPr>
              <a:t>Table 2</a:t>
            </a:r>
            <a:r>
              <a:rPr kumimoji="0" lang="en-US" altLang="en-US" sz="1200" b="0" i="0" u="none" strike="noStrike" cap="none" normalizeH="0" baseline="0" smtClean="0">
                <a:ln>
                  <a:noFill/>
                </a:ln>
                <a:solidFill>
                  <a:srgbClr val="323232"/>
                </a:solidFill>
                <a:effectLst/>
                <a:latin typeface="NexusSerif"/>
              </a:rPr>
              <a:t>. </a:t>
            </a:r>
            <a:r>
              <a:rPr kumimoji="0" lang="en-US" altLang="en-US" sz="1200" b="0" i="0" u="none" strike="noStrike" cap="none" normalizeH="0" baseline="0" smtClean="0">
                <a:ln>
                  <a:noFill/>
                </a:ln>
                <a:solidFill>
                  <a:srgbClr val="0C7DBB"/>
                </a:solidFill>
                <a:effectLst/>
                <a:latin typeface="NexusSerif"/>
                <a:hlinkClick r:id="rId2" tooltip="Learn more about DSM-5 from ScienceDirect's AI-generated Topic Pages"/>
              </a:rPr>
              <a:t>DSM-5</a:t>
            </a:r>
            <a:r>
              <a:rPr kumimoji="0" lang="en-US" altLang="en-US" sz="1200" b="0" i="0" u="none" strike="noStrike" cap="none" normalizeH="0" baseline="0" smtClean="0">
                <a:ln>
                  <a:noFill/>
                </a:ln>
                <a:solidFill>
                  <a:srgbClr val="323232"/>
                </a:solidFill>
                <a:effectLst/>
                <a:latin typeface="NexusSerif"/>
              </a:rPr>
              <a:t> criteria for substance use disorders (SUDs)</a:t>
            </a:r>
            <a:endParaRPr kumimoji="0" lang="en-US" altLang="en-US"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 name="Footer Placeholder 4"/>
          <p:cNvSpPr>
            <a:spLocks noGrp="1"/>
          </p:cNvSpPr>
          <p:nvPr>
            <p:ph type="ftr" sz="quarter" idx="10"/>
          </p:nvPr>
        </p:nvSpPr>
        <p:spPr/>
        <p:txBody>
          <a:bodyPr/>
          <a:lstStyle/>
          <a:p>
            <a:r>
              <a:rPr lang="en-US" dirty="0" smtClean="0"/>
              <a:t>Alison Moore, "Sex and Gender Differences in Aging" June 6-7, 2019</a:t>
            </a:r>
            <a:endParaRPr lang="en-US" dirty="0"/>
          </a:p>
        </p:txBody>
      </p:sp>
    </p:spTree>
    <p:extLst>
      <p:ext uri="{BB962C8B-B14F-4D97-AF65-F5344CB8AC3E}">
        <p14:creationId xmlns:p14="http://schemas.microsoft.com/office/powerpoint/2010/main" val="35771966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11325" y="1425790"/>
            <a:ext cx="8336342" cy="4028153"/>
          </a:xfrm>
        </p:spPr>
        <p:txBody>
          <a:bodyPr>
            <a:normAutofit/>
          </a:bodyPr>
          <a:lstStyle/>
          <a:p>
            <a:pPr>
              <a:lnSpc>
                <a:spcPct val="120000"/>
              </a:lnSpc>
            </a:pPr>
            <a:r>
              <a:rPr lang="en-US" sz="2400" dirty="0" smtClean="0"/>
              <a:t>Estimated that the number of older adults who will need treatment will increase from 1.7 million in 2000-01 to 4.4 million in 2020.  </a:t>
            </a:r>
          </a:p>
          <a:p>
            <a:pPr>
              <a:lnSpc>
                <a:spcPct val="120000"/>
              </a:lnSpc>
            </a:pPr>
            <a:r>
              <a:rPr lang="en-US" sz="2400" dirty="0" smtClean="0"/>
              <a:t>Partially attributed to baby boomer population who has had more exposure to drugs, alcohol and tobacco from a younger age. </a:t>
            </a:r>
          </a:p>
          <a:p>
            <a:pPr>
              <a:lnSpc>
                <a:spcPct val="120000"/>
              </a:lnSpc>
            </a:pPr>
            <a:r>
              <a:rPr lang="en-US" sz="2400" dirty="0" smtClean="0"/>
              <a:t>Yet substance abuse is often undetected and undertreated. </a:t>
            </a:r>
          </a:p>
          <a:p>
            <a:pPr>
              <a:lnSpc>
                <a:spcPct val="120000"/>
              </a:lnSpc>
            </a:pPr>
            <a:endParaRPr lang="en-US" sz="2400" dirty="0" smtClean="0"/>
          </a:p>
        </p:txBody>
      </p:sp>
      <p:sp>
        <p:nvSpPr>
          <p:cNvPr id="5" name="Title 4"/>
          <p:cNvSpPr>
            <a:spLocks noGrp="1"/>
          </p:cNvSpPr>
          <p:nvPr>
            <p:ph type="title"/>
          </p:nvPr>
        </p:nvSpPr>
        <p:spPr>
          <a:xfrm>
            <a:off x="654157" y="0"/>
            <a:ext cx="10972800" cy="859536"/>
          </a:xfrm>
        </p:spPr>
        <p:txBody>
          <a:bodyPr>
            <a:normAutofit/>
          </a:bodyPr>
          <a:lstStyle/>
          <a:p>
            <a:pPr algn="ctr"/>
            <a:r>
              <a:rPr lang="en-US" sz="3200" b="1" dirty="0" smtClean="0">
                <a:effectLst>
                  <a:outerShdw blurRad="38100" dist="38100" dir="2700000" algn="tl">
                    <a:srgbClr val="000000">
                      <a:alpha val="43137"/>
                    </a:srgbClr>
                  </a:outerShdw>
                </a:effectLst>
              </a:rPr>
              <a:t>Substance abuse is growing in older adults and women</a:t>
            </a:r>
            <a:endParaRPr lang="en-US" sz="3200" b="1" dirty="0">
              <a:effectLst>
                <a:outerShdw blurRad="38100" dist="38100" dir="2700000" algn="tl">
                  <a:srgbClr val="000000">
                    <a:alpha val="43137"/>
                  </a:srgbClr>
                </a:outerShdw>
              </a:effectLst>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5513" y="3767868"/>
            <a:ext cx="2693562" cy="1515128"/>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5513" y="1425790"/>
            <a:ext cx="2693562" cy="1797518"/>
          </a:xfrm>
          <a:prstGeom prst="rect">
            <a:avLst/>
          </a:prstGeom>
        </p:spPr>
      </p:pic>
      <p:sp>
        <p:nvSpPr>
          <p:cNvPr id="3" name="TextBox 2"/>
          <p:cNvSpPr txBox="1"/>
          <p:nvPr/>
        </p:nvSpPr>
        <p:spPr>
          <a:xfrm>
            <a:off x="785283" y="6361311"/>
            <a:ext cx="5943601" cy="369332"/>
          </a:xfrm>
          <a:prstGeom prst="rect">
            <a:avLst/>
          </a:prstGeom>
          <a:noFill/>
        </p:spPr>
        <p:txBody>
          <a:bodyPr wrap="square" rtlCol="0">
            <a:spAutoFit/>
          </a:bodyPr>
          <a:lstStyle/>
          <a:p>
            <a:r>
              <a:rPr lang="en-US" dirty="0" err="1" smtClean="0"/>
              <a:t>Chhatre</a:t>
            </a:r>
            <a:r>
              <a:rPr lang="en-US" dirty="0" smtClean="0"/>
              <a:t> et al. 2017 BMC Health </a:t>
            </a:r>
            <a:r>
              <a:rPr lang="en-US" dirty="0" err="1" smtClean="0"/>
              <a:t>Serv</a:t>
            </a:r>
            <a:r>
              <a:rPr lang="en-US" dirty="0" smtClean="0"/>
              <a:t> Res</a:t>
            </a:r>
            <a:endParaRPr lang="en-US" dirty="0"/>
          </a:p>
        </p:txBody>
      </p:sp>
      <p:pic>
        <p:nvPicPr>
          <p:cNvPr id="4" name="Picture 3"/>
          <p:cNvPicPr>
            <a:picLocks noChangeAspect="1"/>
          </p:cNvPicPr>
          <p:nvPr/>
        </p:nvPicPr>
        <p:blipFill>
          <a:blip r:embed="rId4"/>
          <a:stretch>
            <a:fillRect/>
          </a:stretch>
        </p:blipFill>
        <p:spPr>
          <a:xfrm>
            <a:off x="7304207" y="6222861"/>
            <a:ext cx="7504826" cy="646232"/>
          </a:xfrm>
          <a:prstGeom prst="rect">
            <a:avLst/>
          </a:prstGeom>
        </p:spPr>
      </p:pic>
    </p:spTree>
    <p:extLst>
      <p:ext uri="{BB962C8B-B14F-4D97-AF65-F5344CB8AC3E}">
        <p14:creationId xmlns:p14="http://schemas.microsoft.com/office/powerpoint/2010/main" val="10185590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02284" y="1318406"/>
            <a:ext cx="10376394" cy="4007065"/>
          </a:xfrm>
        </p:spPr>
        <p:txBody>
          <a:bodyPr>
            <a:noAutofit/>
          </a:bodyPr>
          <a:lstStyle/>
          <a:p>
            <a:r>
              <a:rPr lang="en-US" sz="2400" b="1" dirty="0" smtClean="0"/>
              <a:t>Aging increases risk for harm from substances</a:t>
            </a:r>
          </a:p>
          <a:p>
            <a:pPr lvl="1">
              <a:lnSpc>
                <a:spcPct val="120000"/>
              </a:lnSpc>
            </a:pPr>
            <a:r>
              <a:rPr lang="en-US" sz="2400" dirty="0" smtClean="0"/>
              <a:t>Aging-related changes to the brain, body, substance pharmacokinetics, metabolism increase effect of substance. </a:t>
            </a:r>
          </a:p>
          <a:p>
            <a:pPr lvl="1">
              <a:lnSpc>
                <a:spcPct val="120000"/>
              </a:lnSpc>
            </a:pPr>
            <a:r>
              <a:rPr lang="en-US" sz="2400" dirty="0" smtClean="0"/>
              <a:t>Comorbid conditions and medications may exacerbate risks </a:t>
            </a:r>
          </a:p>
        </p:txBody>
      </p:sp>
      <p:sp>
        <p:nvSpPr>
          <p:cNvPr id="5" name="Title 4"/>
          <p:cNvSpPr>
            <a:spLocks noGrp="1"/>
          </p:cNvSpPr>
          <p:nvPr>
            <p:ph type="title"/>
          </p:nvPr>
        </p:nvSpPr>
        <p:spPr>
          <a:xfrm>
            <a:off x="702283" y="0"/>
            <a:ext cx="10972800" cy="859536"/>
          </a:xfrm>
        </p:spPr>
        <p:txBody>
          <a:bodyPr>
            <a:normAutofit/>
          </a:bodyPr>
          <a:lstStyle/>
          <a:p>
            <a:pPr algn="ctr"/>
            <a:r>
              <a:rPr lang="en-US" sz="3200" b="1" dirty="0" smtClean="0">
                <a:effectLst>
                  <a:outerShdw blurRad="38100" dist="38100" dir="2700000" algn="tl">
                    <a:srgbClr val="000000">
                      <a:alpha val="43137"/>
                    </a:srgbClr>
                  </a:outerShdw>
                </a:effectLst>
              </a:rPr>
              <a:t>Aging and Substance Use Disorders (SUDs)</a:t>
            </a:r>
            <a:endParaRPr lang="en-US" sz="3200" b="1" dirty="0">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7015" y="3321938"/>
            <a:ext cx="6002153" cy="2500897"/>
          </a:xfrm>
          <a:prstGeom prst="rect">
            <a:avLst/>
          </a:prstGeom>
        </p:spPr>
      </p:pic>
      <p:sp>
        <p:nvSpPr>
          <p:cNvPr id="6" name="TextBox 5"/>
          <p:cNvSpPr txBox="1"/>
          <p:nvPr/>
        </p:nvSpPr>
        <p:spPr>
          <a:xfrm>
            <a:off x="1016000" y="6282267"/>
            <a:ext cx="7611533" cy="369332"/>
          </a:xfrm>
          <a:prstGeom prst="rect">
            <a:avLst/>
          </a:prstGeom>
          <a:noFill/>
        </p:spPr>
        <p:txBody>
          <a:bodyPr wrap="square" rtlCol="0">
            <a:spAutoFit/>
          </a:bodyPr>
          <a:lstStyle/>
          <a:p>
            <a:r>
              <a:rPr lang="en-US" dirty="0" err="1" smtClean="0"/>
              <a:t>Kuerbis</a:t>
            </a:r>
            <a:r>
              <a:rPr lang="en-US" dirty="0" smtClean="0"/>
              <a:t>, Sacco, Blazer, Moore. 2014 </a:t>
            </a:r>
            <a:r>
              <a:rPr lang="en-US" dirty="0" err="1" smtClean="0"/>
              <a:t>Clin</a:t>
            </a:r>
            <a:r>
              <a:rPr lang="en-US" dirty="0" smtClean="0"/>
              <a:t> </a:t>
            </a:r>
            <a:r>
              <a:rPr lang="en-US" dirty="0" err="1" smtClean="0"/>
              <a:t>Geriatr</a:t>
            </a:r>
            <a:r>
              <a:rPr lang="en-US" dirty="0" smtClean="0"/>
              <a:t> Med</a:t>
            </a:r>
            <a:endParaRPr lang="en-US" dirty="0"/>
          </a:p>
        </p:txBody>
      </p:sp>
      <p:pic>
        <p:nvPicPr>
          <p:cNvPr id="4" name="Picture 3"/>
          <p:cNvPicPr>
            <a:picLocks noChangeAspect="1"/>
          </p:cNvPicPr>
          <p:nvPr/>
        </p:nvPicPr>
        <p:blipFill>
          <a:blip r:embed="rId3"/>
          <a:stretch>
            <a:fillRect/>
          </a:stretch>
        </p:blipFill>
        <p:spPr>
          <a:xfrm>
            <a:off x="7326265" y="6211768"/>
            <a:ext cx="7504826" cy="646232"/>
          </a:xfrm>
          <a:prstGeom prst="rect">
            <a:avLst/>
          </a:prstGeom>
        </p:spPr>
      </p:pic>
    </p:spTree>
    <p:extLst>
      <p:ext uri="{BB962C8B-B14F-4D97-AF65-F5344CB8AC3E}">
        <p14:creationId xmlns:p14="http://schemas.microsoft.com/office/powerpoint/2010/main" val="21050430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3713" y="1385826"/>
            <a:ext cx="10494215" cy="4588933"/>
          </a:xfrm>
        </p:spPr>
        <p:txBody>
          <a:bodyPr>
            <a:normAutofit/>
          </a:bodyPr>
          <a:lstStyle/>
          <a:p>
            <a:pPr>
              <a:lnSpc>
                <a:spcPct val="120000"/>
              </a:lnSpc>
            </a:pPr>
            <a:r>
              <a:rPr lang="en-US" sz="2400" b="1" dirty="0"/>
              <a:t>Sex/Gender influences on </a:t>
            </a:r>
            <a:r>
              <a:rPr lang="en-US" sz="2400" b="1" dirty="0" smtClean="0"/>
              <a:t>risk/prevalence</a:t>
            </a:r>
            <a:endParaRPr lang="en-US" sz="2400" b="1" dirty="0"/>
          </a:p>
          <a:p>
            <a:pPr lvl="1">
              <a:lnSpc>
                <a:spcPct val="120000"/>
              </a:lnSpc>
            </a:pPr>
            <a:r>
              <a:rPr lang="en-US" sz="2400" dirty="0"/>
              <a:t>Biological sex differences: Women tend to have lower body mass, more body fat, less body water, and reduced alcohol dehydrogenase (increase alcohol effect, increase effect fat soluble substances) increasing risk for harm. Conflicting evidence for differences in brain function and structure. </a:t>
            </a:r>
          </a:p>
          <a:p>
            <a:pPr lvl="1">
              <a:lnSpc>
                <a:spcPct val="120000"/>
              </a:lnSpc>
            </a:pPr>
            <a:r>
              <a:rPr lang="en-US" sz="2400" dirty="0"/>
              <a:t>Gender differences: ? due to access to substances, cultural/social norms, later onset of substance initiation for women</a:t>
            </a:r>
            <a:r>
              <a:rPr lang="en-US" sz="2400" dirty="0" smtClean="0"/>
              <a:t>.</a:t>
            </a:r>
            <a:endParaRPr lang="en-US" sz="2400" dirty="0"/>
          </a:p>
        </p:txBody>
      </p:sp>
      <p:sp>
        <p:nvSpPr>
          <p:cNvPr id="5" name="Title 4"/>
          <p:cNvSpPr>
            <a:spLocks noGrp="1"/>
          </p:cNvSpPr>
          <p:nvPr>
            <p:ph type="title"/>
          </p:nvPr>
        </p:nvSpPr>
        <p:spPr>
          <a:xfrm>
            <a:off x="603713" y="0"/>
            <a:ext cx="10972800" cy="859536"/>
          </a:xfrm>
        </p:spPr>
        <p:txBody>
          <a:bodyPr>
            <a:normAutofit/>
          </a:bodyPr>
          <a:lstStyle/>
          <a:p>
            <a:pPr algn="ctr"/>
            <a:r>
              <a:rPr lang="en-US" sz="3200" b="1" dirty="0" smtClean="0">
                <a:effectLst>
                  <a:outerShdw blurRad="38100" dist="38100" dir="2700000" algn="tl">
                    <a:srgbClr val="000000">
                      <a:alpha val="43137"/>
                    </a:srgbClr>
                  </a:outerShdw>
                </a:effectLst>
              </a:rPr>
              <a:t>Sex/Gender and Substance Use Disorders (SUDs)</a:t>
            </a:r>
            <a:endParaRPr lang="en-US" sz="3200" b="1" dirty="0">
              <a:effectLst>
                <a:outerShdw blurRad="38100" dist="38100" dir="2700000" algn="tl">
                  <a:srgbClr val="000000">
                    <a:alpha val="43137"/>
                  </a:srgbClr>
                </a:outerShdw>
              </a:effectLst>
            </a:endParaRPr>
          </a:p>
        </p:txBody>
      </p:sp>
      <p:sp>
        <p:nvSpPr>
          <p:cNvPr id="3" name="TextBox 2"/>
          <p:cNvSpPr txBox="1"/>
          <p:nvPr/>
        </p:nvSpPr>
        <p:spPr>
          <a:xfrm>
            <a:off x="603713" y="5790093"/>
            <a:ext cx="5579533" cy="369332"/>
          </a:xfrm>
          <a:prstGeom prst="rect">
            <a:avLst/>
          </a:prstGeom>
          <a:noFill/>
        </p:spPr>
        <p:txBody>
          <a:bodyPr wrap="square" rtlCol="0">
            <a:spAutoFit/>
          </a:bodyPr>
          <a:lstStyle/>
          <a:p>
            <a:r>
              <a:rPr lang="en-US" dirty="0" smtClean="0"/>
              <a:t>McHugh RK et al, 2017 </a:t>
            </a:r>
            <a:r>
              <a:rPr lang="en-US" dirty="0" err="1" smtClean="0"/>
              <a:t>Clin</a:t>
            </a:r>
            <a:r>
              <a:rPr lang="en-US" dirty="0" smtClean="0"/>
              <a:t> Psych Rev</a:t>
            </a:r>
            <a:endParaRPr lang="en-US" dirty="0"/>
          </a:p>
        </p:txBody>
      </p:sp>
      <p:pic>
        <p:nvPicPr>
          <p:cNvPr id="4" name="Picture 3"/>
          <p:cNvPicPr>
            <a:picLocks noChangeAspect="1"/>
          </p:cNvPicPr>
          <p:nvPr/>
        </p:nvPicPr>
        <p:blipFill>
          <a:blip r:embed="rId2"/>
          <a:stretch>
            <a:fillRect/>
          </a:stretch>
        </p:blipFill>
        <p:spPr>
          <a:xfrm>
            <a:off x="7345515" y="6211768"/>
            <a:ext cx="7504826" cy="646232"/>
          </a:xfrm>
          <a:prstGeom prst="rect">
            <a:avLst/>
          </a:prstGeom>
        </p:spPr>
      </p:pic>
    </p:spTree>
    <p:extLst>
      <p:ext uri="{BB962C8B-B14F-4D97-AF65-F5344CB8AC3E}">
        <p14:creationId xmlns:p14="http://schemas.microsoft.com/office/powerpoint/2010/main" val="14149914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86780" y="1399673"/>
            <a:ext cx="10455714" cy="4588933"/>
          </a:xfrm>
        </p:spPr>
        <p:txBody>
          <a:bodyPr>
            <a:normAutofit/>
          </a:bodyPr>
          <a:lstStyle/>
          <a:p>
            <a:r>
              <a:rPr lang="en-US" sz="2400" b="1" dirty="0" smtClean="0"/>
              <a:t>Aging and Gender</a:t>
            </a:r>
          </a:p>
          <a:p>
            <a:pPr lvl="1"/>
            <a:r>
              <a:rPr lang="en-US" sz="2400" dirty="0" smtClean="0"/>
              <a:t>Compared to younger persons, older persons use less substances and have lower rates of SUDS, however, use and SUDs are increasing over time</a:t>
            </a:r>
          </a:p>
          <a:p>
            <a:pPr lvl="1"/>
            <a:r>
              <a:rPr lang="en-US" sz="2400" dirty="0" smtClean="0"/>
              <a:t>Compared to men, women use less substances (aside from sedatives-all ages and tobacco-in older ages) but women are catching up to men. </a:t>
            </a:r>
            <a:endParaRPr lang="en-US" sz="2400" dirty="0"/>
          </a:p>
        </p:txBody>
      </p:sp>
      <p:sp>
        <p:nvSpPr>
          <p:cNvPr id="5" name="Title 4"/>
          <p:cNvSpPr>
            <a:spLocks noGrp="1"/>
          </p:cNvSpPr>
          <p:nvPr>
            <p:ph type="title"/>
          </p:nvPr>
        </p:nvSpPr>
        <p:spPr>
          <a:xfrm>
            <a:off x="586780" y="0"/>
            <a:ext cx="10972800" cy="859536"/>
          </a:xfrm>
        </p:spPr>
        <p:txBody>
          <a:bodyPr>
            <a:normAutofit/>
          </a:bodyPr>
          <a:lstStyle/>
          <a:p>
            <a:pPr algn="ctr"/>
            <a:r>
              <a:rPr lang="en-US" sz="3200" b="1" dirty="0" smtClean="0">
                <a:effectLst>
                  <a:outerShdw blurRad="38100" dist="38100" dir="2700000" algn="tl">
                    <a:srgbClr val="000000">
                      <a:alpha val="43137"/>
                    </a:srgbClr>
                  </a:outerShdw>
                </a:effectLst>
              </a:rPr>
              <a:t>Age, Gender, and Substance Use Disorders (SUDs)</a:t>
            </a:r>
            <a:endParaRPr lang="en-US" sz="3200" b="1" dirty="0">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7267" y="3926152"/>
            <a:ext cx="3347987" cy="238817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2159" y="3930265"/>
            <a:ext cx="3576085" cy="2384057"/>
          </a:xfrm>
          <a:prstGeom prst="rect">
            <a:avLst/>
          </a:prstGeom>
        </p:spPr>
      </p:pic>
      <p:pic>
        <p:nvPicPr>
          <p:cNvPr id="6" name="Picture 5"/>
          <p:cNvPicPr>
            <a:picLocks noChangeAspect="1"/>
          </p:cNvPicPr>
          <p:nvPr/>
        </p:nvPicPr>
        <p:blipFill>
          <a:blip r:embed="rId4"/>
          <a:stretch>
            <a:fillRect/>
          </a:stretch>
        </p:blipFill>
        <p:spPr>
          <a:xfrm>
            <a:off x="7290081" y="6211768"/>
            <a:ext cx="7504826" cy="646232"/>
          </a:xfrm>
          <a:prstGeom prst="rect">
            <a:avLst/>
          </a:prstGeom>
        </p:spPr>
      </p:pic>
    </p:spTree>
    <p:extLst>
      <p:ext uri="{BB962C8B-B14F-4D97-AF65-F5344CB8AC3E}">
        <p14:creationId xmlns:p14="http://schemas.microsoft.com/office/powerpoint/2010/main" val="40751241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62896" y="1479754"/>
            <a:ext cx="10291371" cy="5059677"/>
          </a:xfrm>
        </p:spPr>
        <p:txBody>
          <a:bodyPr>
            <a:noAutofit/>
          </a:bodyPr>
          <a:lstStyle/>
          <a:p>
            <a:pPr>
              <a:lnSpc>
                <a:spcPct val="120000"/>
              </a:lnSpc>
            </a:pPr>
            <a:r>
              <a:rPr lang="en-US" sz="2400" b="1" dirty="0" smtClean="0"/>
              <a:t>Aging: </a:t>
            </a:r>
            <a:r>
              <a:rPr lang="en-US" sz="2400" dirty="0" smtClean="0"/>
              <a:t>Symptoms </a:t>
            </a:r>
            <a:r>
              <a:rPr lang="en-US" sz="2400" dirty="0"/>
              <a:t>of SUDs may include cognitive impairment, isolation, insomnia, falls, impairments in function. </a:t>
            </a:r>
            <a:endParaRPr lang="en-US" sz="2400" dirty="0" smtClean="0"/>
          </a:p>
          <a:p>
            <a:pPr>
              <a:lnSpc>
                <a:spcPct val="120000"/>
              </a:lnSpc>
            </a:pPr>
            <a:r>
              <a:rPr lang="en-US" sz="2400" b="1" dirty="0" smtClean="0"/>
              <a:t>Gender: </a:t>
            </a:r>
            <a:r>
              <a:rPr lang="en-US" sz="2400" dirty="0" smtClean="0"/>
              <a:t>Women have more functional impairment, and poorer quality of life. Alcohol increases risk for breast cancer. SUDs increase risk for victimization, and sexual risk behaviors. </a:t>
            </a:r>
          </a:p>
          <a:p>
            <a:pPr marL="0" indent="0">
              <a:buNone/>
            </a:pPr>
            <a:endParaRPr lang="en-US" sz="2400" dirty="0"/>
          </a:p>
          <a:p>
            <a:endParaRPr lang="en-US" sz="2400" dirty="0" smtClean="0"/>
          </a:p>
        </p:txBody>
      </p:sp>
      <p:sp>
        <p:nvSpPr>
          <p:cNvPr id="5" name="Title 4"/>
          <p:cNvSpPr>
            <a:spLocks noGrp="1"/>
          </p:cNvSpPr>
          <p:nvPr>
            <p:ph type="title"/>
          </p:nvPr>
        </p:nvSpPr>
        <p:spPr>
          <a:xfrm>
            <a:off x="401943" y="283233"/>
            <a:ext cx="11685069" cy="859536"/>
          </a:xfrm>
        </p:spPr>
        <p:txBody>
          <a:bodyPr>
            <a:normAutofit/>
          </a:bodyPr>
          <a:lstStyle/>
          <a:p>
            <a:pPr algn="ctr"/>
            <a:r>
              <a:rPr lang="en-US" sz="3200" b="1" dirty="0" smtClean="0">
                <a:effectLst>
                  <a:outerShdw blurRad="38100" dist="38100" dir="2700000" algn="tl">
                    <a:srgbClr val="000000">
                      <a:alpha val="43137"/>
                    </a:srgbClr>
                  </a:outerShdw>
                </a:effectLst>
              </a:rPr>
              <a:t>Adverse consequences and </a:t>
            </a:r>
            <a:br>
              <a:rPr lang="en-US" sz="3200" b="1" dirty="0" smtClean="0">
                <a:effectLst>
                  <a:outerShdw blurRad="38100" dist="38100" dir="2700000" algn="tl">
                    <a:srgbClr val="000000">
                      <a:alpha val="43137"/>
                    </a:srgbClr>
                  </a:outerShdw>
                </a:effectLst>
              </a:rPr>
            </a:br>
            <a:r>
              <a:rPr lang="en-US" sz="3200" b="1" dirty="0" smtClean="0">
                <a:effectLst>
                  <a:outerShdw blurRad="38100" dist="38100" dir="2700000" algn="tl">
                    <a:srgbClr val="000000">
                      <a:alpha val="43137"/>
                    </a:srgbClr>
                  </a:outerShdw>
                </a:effectLst>
              </a:rPr>
              <a:t>co-occurring psychiatric disorders</a:t>
            </a:r>
            <a:endParaRPr lang="en-US" sz="3200" b="1" dirty="0">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4530" y="3678104"/>
            <a:ext cx="2547642" cy="2292878"/>
          </a:xfrm>
          <a:prstGeom prst="rect">
            <a:avLst/>
          </a:prstGeom>
        </p:spPr>
      </p:pic>
      <p:pic>
        <p:nvPicPr>
          <p:cNvPr id="4" name="Picture 3"/>
          <p:cNvPicPr>
            <a:picLocks noChangeAspect="1"/>
          </p:cNvPicPr>
          <p:nvPr/>
        </p:nvPicPr>
        <p:blipFill>
          <a:blip r:embed="rId3"/>
          <a:stretch>
            <a:fillRect/>
          </a:stretch>
        </p:blipFill>
        <p:spPr>
          <a:xfrm>
            <a:off x="7324530" y="6230184"/>
            <a:ext cx="7504826" cy="646232"/>
          </a:xfrm>
          <a:prstGeom prst="rect">
            <a:avLst/>
          </a:prstGeom>
        </p:spPr>
      </p:pic>
    </p:spTree>
    <p:extLst>
      <p:ext uri="{BB962C8B-B14F-4D97-AF65-F5344CB8AC3E}">
        <p14:creationId xmlns:p14="http://schemas.microsoft.com/office/powerpoint/2010/main" val="19122142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 ">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98000" y="3650735"/>
            <a:ext cx="2468879" cy="1802178"/>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571362" y="1391831"/>
            <a:ext cx="10291371" cy="5059677"/>
          </a:xfrm>
        </p:spPr>
        <p:txBody>
          <a:bodyPr>
            <a:noAutofit/>
          </a:bodyPr>
          <a:lstStyle/>
          <a:p>
            <a:pPr>
              <a:lnSpc>
                <a:spcPct val="120000"/>
              </a:lnSpc>
            </a:pPr>
            <a:r>
              <a:rPr lang="en-US" sz="2400" b="1" dirty="0" smtClean="0"/>
              <a:t>Aging and gender: </a:t>
            </a:r>
          </a:p>
          <a:p>
            <a:pPr lvl="1">
              <a:lnSpc>
                <a:spcPct val="100000"/>
              </a:lnSpc>
            </a:pPr>
            <a:r>
              <a:rPr lang="en-US" sz="2400" dirty="0"/>
              <a:t>I</a:t>
            </a:r>
            <a:r>
              <a:rPr lang="en-US" sz="2400" dirty="0" smtClean="0"/>
              <a:t>ncreased risk for cause or worsening of myriad medical conditions as well as injury.  </a:t>
            </a:r>
          </a:p>
          <a:p>
            <a:pPr lvl="1">
              <a:lnSpc>
                <a:spcPct val="100000"/>
              </a:lnSpc>
            </a:pPr>
            <a:r>
              <a:rPr lang="en-US" sz="2400" dirty="0"/>
              <a:t>C</a:t>
            </a:r>
            <a:r>
              <a:rPr lang="en-US" sz="2400" dirty="0" smtClean="0"/>
              <a:t>o-occurring psychiatric disorders, particularly in women. Higher anxiety and depression in women, anti-social personality disorder in men. </a:t>
            </a:r>
          </a:p>
          <a:p>
            <a:pPr lvl="1">
              <a:lnSpc>
                <a:spcPct val="100000"/>
              </a:lnSpc>
            </a:pPr>
            <a:r>
              <a:rPr lang="en-US" sz="2400" dirty="0" smtClean="0"/>
              <a:t>Polysubstance disorders also more common</a:t>
            </a:r>
          </a:p>
          <a:p>
            <a:pPr marL="0" indent="0">
              <a:buNone/>
            </a:pPr>
            <a:endParaRPr lang="en-US" sz="2400" dirty="0"/>
          </a:p>
          <a:p>
            <a:endParaRPr lang="en-US" sz="2400" dirty="0" smtClean="0"/>
          </a:p>
        </p:txBody>
      </p:sp>
      <p:sp>
        <p:nvSpPr>
          <p:cNvPr id="5" name="Title 4"/>
          <p:cNvSpPr>
            <a:spLocks noGrp="1"/>
          </p:cNvSpPr>
          <p:nvPr>
            <p:ph type="title"/>
          </p:nvPr>
        </p:nvSpPr>
        <p:spPr>
          <a:xfrm>
            <a:off x="376543" y="237067"/>
            <a:ext cx="11685069" cy="859536"/>
          </a:xfrm>
        </p:spPr>
        <p:txBody>
          <a:bodyPr>
            <a:normAutofit/>
          </a:bodyPr>
          <a:lstStyle/>
          <a:p>
            <a:pPr algn="ctr"/>
            <a:r>
              <a:rPr lang="en-US" sz="3200" b="1" dirty="0" smtClean="0">
                <a:effectLst>
                  <a:outerShdw blurRad="38100" dist="38100" dir="2700000" algn="tl">
                    <a:srgbClr val="000000">
                      <a:alpha val="43137"/>
                    </a:srgbClr>
                  </a:outerShdw>
                </a:effectLst>
              </a:rPr>
              <a:t>Adverse consequences and </a:t>
            </a:r>
            <a:br>
              <a:rPr lang="en-US" sz="3200" b="1" dirty="0" smtClean="0">
                <a:effectLst>
                  <a:outerShdw blurRad="38100" dist="38100" dir="2700000" algn="tl">
                    <a:srgbClr val="000000">
                      <a:alpha val="43137"/>
                    </a:srgbClr>
                  </a:outerShdw>
                </a:effectLst>
              </a:rPr>
            </a:br>
            <a:r>
              <a:rPr lang="en-US" sz="3200" b="1" dirty="0" smtClean="0">
                <a:effectLst>
                  <a:outerShdw blurRad="38100" dist="38100" dir="2700000" algn="tl">
                    <a:srgbClr val="000000">
                      <a:alpha val="43137"/>
                    </a:srgbClr>
                  </a:outerShdw>
                </a:effectLst>
              </a:rPr>
              <a:t>co-occurring psychiatric disorders (</a:t>
            </a:r>
            <a:r>
              <a:rPr lang="en-US" sz="3200" b="1" dirty="0" err="1" smtClean="0">
                <a:effectLst>
                  <a:outerShdw blurRad="38100" dist="38100" dir="2700000" algn="tl">
                    <a:srgbClr val="000000">
                      <a:alpha val="43137"/>
                    </a:srgbClr>
                  </a:outerShdw>
                </a:effectLst>
              </a:rPr>
              <a:t>con’t</a:t>
            </a:r>
            <a:r>
              <a:rPr lang="en-US" sz="3200" b="1" dirty="0" smtClean="0">
                <a:effectLst>
                  <a:outerShdw blurRad="38100" dist="38100" dir="2700000" algn="tl">
                    <a:srgbClr val="000000">
                      <a:alpha val="43137"/>
                    </a:srgbClr>
                  </a:outerShdw>
                </a:effectLst>
              </a:rPr>
              <a:t>) </a:t>
            </a:r>
            <a:endParaRPr lang="en-US" sz="3200" b="1" dirty="0">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4"/>
          <a:stretch>
            <a:fillRect/>
          </a:stretch>
        </p:blipFill>
        <p:spPr>
          <a:xfrm>
            <a:off x="7269917" y="6211768"/>
            <a:ext cx="7504826" cy="646232"/>
          </a:xfrm>
          <a:prstGeom prst="rect">
            <a:avLst/>
          </a:prstGeom>
        </p:spPr>
      </p:pic>
    </p:spTree>
    <p:extLst>
      <p:ext uri="{BB962C8B-B14F-4D97-AF65-F5344CB8AC3E}">
        <p14:creationId xmlns:p14="http://schemas.microsoft.com/office/powerpoint/2010/main" val="18565459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86779" y="3523373"/>
            <a:ext cx="8472552" cy="2020778"/>
          </a:xfrm>
        </p:spPr>
        <p:txBody>
          <a:bodyPr>
            <a:noAutofit/>
          </a:bodyPr>
          <a:lstStyle/>
          <a:p>
            <a:pPr>
              <a:lnSpc>
                <a:spcPct val="120000"/>
              </a:lnSpc>
            </a:pPr>
            <a:r>
              <a:rPr lang="en-US" sz="2400" dirty="0" smtClean="0"/>
              <a:t>Women and men do not differ with respect to treatment retention or outcomes.</a:t>
            </a:r>
          </a:p>
          <a:p>
            <a:pPr>
              <a:lnSpc>
                <a:spcPct val="120000"/>
              </a:lnSpc>
            </a:pPr>
            <a:r>
              <a:rPr lang="en-US" sz="2400" dirty="0" smtClean="0"/>
              <a:t>Stigma, childcare, particular barriers for women. </a:t>
            </a:r>
          </a:p>
          <a:p>
            <a:pPr marL="0" indent="0">
              <a:buNone/>
            </a:pPr>
            <a:endParaRPr lang="en-US" sz="2400" u="sng" dirty="0"/>
          </a:p>
          <a:p>
            <a:endParaRPr lang="en-US" sz="2400" dirty="0" smtClean="0"/>
          </a:p>
        </p:txBody>
      </p:sp>
      <p:sp>
        <p:nvSpPr>
          <p:cNvPr id="5" name="Title 4"/>
          <p:cNvSpPr>
            <a:spLocks noGrp="1"/>
          </p:cNvSpPr>
          <p:nvPr>
            <p:ph type="title"/>
          </p:nvPr>
        </p:nvSpPr>
        <p:spPr>
          <a:xfrm>
            <a:off x="586780" y="0"/>
            <a:ext cx="10972800" cy="859536"/>
          </a:xfrm>
        </p:spPr>
        <p:txBody>
          <a:bodyPr>
            <a:normAutofit/>
          </a:bodyPr>
          <a:lstStyle/>
          <a:p>
            <a:pPr algn="ctr"/>
            <a:r>
              <a:rPr lang="en-US" sz="3200" b="1" dirty="0" smtClean="0">
                <a:effectLst>
                  <a:outerShdw blurRad="38100" dist="38100" dir="2700000" algn="tl">
                    <a:srgbClr val="000000">
                      <a:alpha val="43137"/>
                    </a:srgbClr>
                  </a:outerShdw>
                </a:effectLst>
              </a:rPr>
              <a:t>Treatment of SUDs</a:t>
            </a:r>
            <a:endParaRPr lang="en-US" sz="3200" b="1" dirty="0">
              <a:effectLst>
                <a:outerShdw blurRad="38100" dist="38100" dir="2700000" algn="tl">
                  <a:srgbClr val="000000">
                    <a:alpha val="43137"/>
                  </a:srgbClr>
                </a:outerShdw>
              </a:effectLst>
            </a:endParaRPr>
          </a:p>
        </p:txBody>
      </p:sp>
      <p:sp>
        <p:nvSpPr>
          <p:cNvPr id="3" name="TextBox 2"/>
          <p:cNvSpPr txBox="1"/>
          <p:nvPr/>
        </p:nvSpPr>
        <p:spPr>
          <a:xfrm>
            <a:off x="1015320" y="6244723"/>
            <a:ext cx="5057859" cy="369332"/>
          </a:xfrm>
          <a:prstGeom prst="rect">
            <a:avLst/>
          </a:prstGeom>
          <a:noFill/>
        </p:spPr>
        <p:txBody>
          <a:bodyPr wrap="none" rtlCol="0">
            <a:spAutoFit/>
          </a:bodyPr>
          <a:lstStyle/>
          <a:p>
            <a:r>
              <a:rPr lang="en-US" dirty="0" smtClean="0"/>
              <a:t>Greenfield SF et al. 2007, Drug Alcohol Depend</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66199" y="3523373"/>
            <a:ext cx="3033062" cy="2020778"/>
          </a:xfrm>
          <a:prstGeom prst="rect">
            <a:avLst/>
          </a:prstGeom>
        </p:spPr>
      </p:pic>
      <p:sp>
        <p:nvSpPr>
          <p:cNvPr id="9" name="Content Placeholder 1"/>
          <p:cNvSpPr txBox="1">
            <a:spLocks/>
          </p:cNvSpPr>
          <p:nvPr/>
        </p:nvSpPr>
        <p:spPr>
          <a:xfrm>
            <a:off x="586779" y="1264283"/>
            <a:ext cx="10972801" cy="4414784"/>
          </a:xfrm>
          <a:prstGeom prst="rect">
            <a:avLst/>
          </a:prstGeom>
        </p:spPr>
        <p:txBody>
          <a:bodyPr vert="horz" lIns="0" tIns="0" rIns="0" bIns="0" rtlCol="0">
            <a:noAutofit/>
          </a:bodyPr>
          <a:lstStyle>
            <a:lvl1pPr marL="342900" indent="-342900" algn="l" defTabSz="457200" rtl="0" eaLnBrk="1" latinLnBrk="0" hangingPunct="1">
              <a:lnSpc>
                <a:spcPct val="90000"/>
              </a:lnSpc>
              <a:spcBef>
                <a:spcPts val="600"/>
              </a:spcBef>
              <a:spcAft>
                <a:spcPts val="800"/>
              </a:spcAft>
              <a:buClr>
                <a:srgbClr val="007DBA"/>
              </a:buClr>
              <a:buFont typeface="Arial"/>
              <a:buChar char="•"/>
              <a:defRPr sz="2000" kern="1200">
                <a:solidFill>
                  <a:srgbClr val="101D3A"/>
                </a:solidFill>
                <a:latin typeface="+mn-lt"/>
                <a:ea typeface="+mn-ea"/>
                <a:cs typeface="+mn-cs"/>
              </a:defRPr>
            </a:lvl1pPr>
            <a:lvl2pPr marL="742950" indent="-285750" algn="l" defTabSz="457200" rtl="0" eaLnBrk="1" latinLnBrk="0" hangingPunct="1">
              <a:lnSpc>
                <a:spcPct val="90000"/>
              </a:lnSpc>
              <a:spcBef>
                <a:spcPts val="600"/>
              </a:spcBef>
              <a:spcAft>
                <a:spcPts val="800"/>
              </a:spcAft>
              <a:buClr>
                <a:srgbClr val="007DBA"/>
              </a:buClr>
              <a:buFont typeface="Arial"/>
              <a:buChar char="•"/>
              <a:defRPr sz="2000" kern="1200">
                <a:solidFill>
                  <a:srgbClr val="101D3A"/>
                </a:solidFill>
                <a:latin typeface="+mn-lt"/>
                <a:ea typeface="+mn-ea"/>
                <a:cs typeface="+mn-cs"/>
              </a:defRPr>
            </a:lvl2pPr>
            <a:lvl3pPr marL="1143000" indent="-228600" algn="l" defTabSz="457200" rtl="0" eaLnBrk="1" latinLnBrk="0" hangingPunct="1">
              <a:lnSpc>
                <a:spcPct val="90000"/>
              </a:lnSpc>
              <a:spcBef>
                <a:spcPts val="600"/>
              </a:spcBef>
              <a:spcAft>
                <a:spcPts val="800"/>
              </a:spcAft>
              <a:buClr>
                <a:srgbClr val="007DBA"/>
              </a:buClr>
              <a:buFont typeface="Arial"/>
              <a:buChar char="•"/>
              <a:defRPr sz="1800" kern="1200">
                <a:solidFill>
                  <a:srgbClr val="101D3A"/>
                </a:solidFill>
                <a:latin typeface="+mn-lt"/>
                <a:ea typeface="+mn-ea"/>
                <a:cs typeface="+mn-cs"/>
              </a:defRPr>
            </a:lvl3pPr>
            <a:lvl4pPr marL="1600200" indent="-228600" algn="l" defTabSz="457200" rtl="0" eaLnBrk="1" latinLnBrk="0" hangingPunct="1">
              <a:lnSpc>
                <a:spcPct val="90000"/>
              </a:lnSpc>
              <a:spcBef>
                <a:spcPts val="600"/>
              </a:spcBef>
              <a:spcAft>
                <a:spcPts val="800"/>
              </a:spcAft>
              <a:buClr>
                <a:srgbClr val="007DBA"/>
              </a:buClr>
              <a:buFont typeface="Arial"/>
              <a:buChar char="•"/>
              <a:defRPr sz="1600" kern="1200">
                <a:solidFill>
                  <a:srgbClr val="101D3A"/>
                </a:solidFill>
                <a:latin typeface="+mn-lt"/>
                <a:ea typeface="+mn-ea"/>
                <a:cs typeface="+mn-cs"/>
              </a:defRPr>
            </a:lvl4pPr>
            <a:lvl5pPr marL="2057400" indent="-228600" algn="l" defTabSz="457200" rtl="0" eaLnBrk="1" latinLnBrk="0" hangingPunct="1">
              <a:lnSpc>
                <a:spcPct val="90000"/>
              </a:lnSpc>
              <a:spcBef>
                <a:spcPts val="600"/>
              </a:spcBef>
              <a:spcAft>
                <a:spcPts val="800"/>
              </a:spcAft>
              <a:buClr>
                <a:srgbClr val="007DBA"/>
              </a:buClr>
              <a:buFont typeface="Arial"/>
              <a:buChar char="•"/>
              <a:defRPr sz="1600" kern="1200">
                <a:solidFill>
                  <a:srgbClr val="101D3A"/>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20000"/>
              </a:lnSpc>
            </a:pPr>
            <a:r>
              <a:rPr lang="en-US" sz="2400" dirty="0" smtClean="0"/>
              <a:t>Women and older adults are less likely to seek treatment. </a:t>
            </a:r>
          </a:p>
          <a:p>
            <a:pPr>
              <a:lnSpc>
                <a:spcPct val="120000"/>
              </a:lnSpc>
            </a:pPr>
            <a:r>
              <a:rPr lang="en-US" sz="2400" dirty="0" smtClean="0"/>
              <a:t>For women this is particularly true for alcohol use disorders.</a:t>
            </a:r>
          </a:p>
          <a:p>
            <a:pPr>
              <a:lnSpc>
                <a:spcPct val="120000"/>
              </a:lnSpc>
            </a:pPr>
            <a:r>
              <a:rPr lang="en-US" sz="2400" dirty="0" smtClean="0"/>
              <a:t>Women more likely seek treatment at mental health treatment settings while men receive specialized SUD treatment. </a:t>
            </a:r>
          </a:p>
          <a:p>
            <a:pPr marL="0" indent="0">
              <a:lnSpc>
                <a:spcPct val="120000"/>
              </a:lnSpc>
              <a:buNone/>
            </a:pPr>
            <a:r>
              <a:rPr lang="en-US" sz="2400" dirty="0" smtClean="0"/>
              <a:t> </a:t>
            </a:r>
          </a:p>
          <a:p>
            <a:pPr marL="0" indent="0">
              <a:buFont typeface="Arial"/>
              <a:buNone/>
            </a:pPr>
            <a:endParaRPr lang="en-US" sz="2400" dirty="0" smtClean="0"/>
          </a:p>
          <a:p>
            <a:pPr marL="0" indent="0">
              <a:buNone/>
            </a:pPr>
            <a:r>
              <a:rPr lang="en-US" sz="2400" dirty="0" smtClean="0"/>
              <a:t>     </a:t>
            </a:r>
          </a:p>
        </p:txBody>
      </p:sp>
      <p:pic>
        <p:nvPicPr>
          <p:cNvPr id="6" name="Picture 5"/>
          <p:cNvPicPr>
            <a:picLocks noChangeAspect="1"/>
          </p:cNvPicPr>
          <p:nvPr/>
        </p:nvPicPr>
        <p:blipFill>
          <a:blip r:embed="rId3"/>
          <a:stretch>
            <a:fillRect/>
          </a:stretch>
        </p:blipFill>
        <p:spPr>
          <a:xfrm>
            <a:off x="7201337" y="6211768"/>
            <a:ext cx="7504826" cy="646232"/>
          </a:xfrm>
          <a:prstGeom prst="rect">
            <a:avLst/>
          </a:prstGeom>
        </p:spPr>
      </p:pic>
    </p:spTree>
    <p:extLst>
      <p:ext uri="{BB962C8B-B14F-4D97-AF65-F5344CB8AC3E}">
        <p14:creationId xmlns:p14="http://schemas.microsoft.com/office/powerpoint/2010/main" val="1447587162"/>
      </p:ext>
    </p:extLst>
  </p:cSld>
  <p:clrMapOvr>
    <a:masterClrMapping/>
  </p:clrMapOvr>
  <p:timing>
    <p:tnLst>
      <p:par>
        <p:cTn id="1" dur="indefinite" restart="never" nodeType="tmRoot"/>
      </p:par>
    </p:tnLst>
  </p:timing>
</p:sld>
</file>

<file path=ppt/theme/theme1.xml><?xml version="1.0" encoding="utf-8"?>
<a:theme xmlns:a="http://schemas.openxmlformats.org/drawingml/2006/main" name="hsy-seal-blue">
  <a:themeElements>
    <a:clrScheme name="Custom 5">
      <a:dk1>
        <a:srgbClr val="262626"/>
      </a:dk1>
      <a:lt1>
        <a:sysClr val="window" lastClr="FFFFFF"/>
      </a:lt1>
      <a:dk2>
        <a:srgbClr val="569BBE"/>
      </a:dk2>
      <a:lt2>
        <a:srgbClr val="FFFFFF"/>
      </a:lt2>
      <a:accent1>
        <a:srgbClr val="00245D"/>
      </a:accent1>
      <a:accent2>
        <a:srgbClr val="6A85BA"/>
      </a:accent2>
      <a:accent3>
        <a:srgbClr val="59B297"/>
      </a:accent3>
      <a:accent4>
        <a:srgbClr val="24ADAE"/>
      </a:accent4>
      <a:accent5>
        <a:srgbClr val="A1BF87"/>
      </a:accent5>
      <a:accent6>
        <a:srgbClr val="4D361E"/>
      </a:accent6>
      <a:hlink>
        <a:srgbClr val="003699"/>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9525">
          <a:solidFill>
            <a:schemeClr val="bg1">
              <a:lumMod val="50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hsy-seal">
  <a:themeElements>
    <a:clrScheme name="Custom 5">
      <a:dk1>
        <a:srgbClr val="262626"/>
      </a:dk1>
      <a:lt1>
        <a:sysClr val="window" lastClr="FFFFFF"/>
      </a:lt1>
      <a:dk2>
        <a:srgbClr val="569BBE"/>
      </a:dk2>
      <a:lt2>
        <a:srgbClr val="FFFFFF"/>
      </a:lt2>
      <a:accent1>
        <a:srgbClr val="00245D"/>
      </a:accent1>
      <a:accent2>
        <a:srgbClr val="6A85BA"/>
      </a:accent2>
      <a:accent3>
        <a:srgbClr val="59B297"/>
      </a:accent3>
      <a:accent4>
        <a:srgbClr val="24ADAE"/>
      </a:accent4>
      <a:accent5>
        <a:srgbClr val="A1BF87"/>
      </a:accent5>
      <a:accent6>
        <a:srgbClr val="4D361E"/>
      </a:accent6>
      <a:hlink>
        <a:srgbClr val="003699"/>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9525">
          <a:solidFill>
            <a:schemeClr val="bg1">
              <a:lumMod val="50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hsy-seal">
  <a:themeElements>
    <a:clrScheme name="Custom 5">
      <a:dk1>
        <a:srgbClr val="262626"/>
      </a:dk1>
      <a:lt1>
        <a:sysClr val="window" lastClr="FFFFFF"/>
      </a:lt1>
      <a:dk2>
        <a:srgbClr val="569BBE"/>
      </a:dk2>
      <a:lt2>
        <a:srgbClr val="FFFFFF"/>
      </a:lt2>
      <a:accent1>
        <a:srgbClr val="00245D"/>
      </a:accent1>
      <a:accent2>
        <a:srgbClr val="6A85BA"/>
      </a:accent2>
      <a:accent3>
        <a:srgbClr val="59B297"/>
      </a:accent3>
      <a:accent4>
        <a:srgbClr val="24ADAE"/>
      </a:accent4>
      <a:accent5>
        <a:srgbClr val="A1BF87"/>
      </a:accent5>
      <a:accent6>
        <a:srgbClr val="4D361E"/>
      </a:accent6>
      <a:hlink>
        <a:srgbClr val="003699"/>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9525">
          <a:solidFill>
            <a:schemeClr val="bg1">
              <a:lumMod val="50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UCSDHS Template</Template>
  <TotalTime>0</TotalTime>
  <Words>676</Words>
  <Application>Microsoft Office PowerPoint</Application>
  <PresentationFormat>Widescreen</PresentationFormat>
  <Paragraphs>61</Paragraphs>
  <Slides>12</Slides>
  <Notes>1</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12</vt:i4>
      </vt:variant>
    </vt:vector>
  </HeadingPairs>
  <TitlesOfParts>
    <vt:vector size="18" baseType="lpstr">
      <vt:lpstr>Arial</vt:lpstr>
      <vt:lpstr>Calibri</vt:lpstr>
      <vt:lpstr>NexusSerif</vt:lpstr>
      <vt:lpstr>hsy-seal-blue</vt:lpstr>
      <vt:lpstr>hsy-seal</vt:lpstr>
      <vt:lpstr>1_hsy-seal</vt:lpstr>
      <vt:lpstr>Gender Issues and Addiction</vt:lpstr>
      <vt:lpstr>DSM-5 criteria for Substance Use Disorder</vt:lpstr>
      <vt:lpstr>Substance abuse is growing in older adults and women</vt:lpstr>
      <vt:lpstr>Aging and Substance Use Disorders (SUDs)</vt:lpstr>
      <vt:lpstr>Sex/Gender and Substance Use Disorders (SUDs)</vt:lpstr>
      <vt:lpstr>Age, Gender, and Substance Use Disorders (SUDs)</vt:lpstr>
      <vt:lpstr>Adverse consequences and  co-occurring psychiatric disorders</vt:lpstr>
      <vt:lpstr>Adverse consequences and  co-occurring psychiatric disorders (con’t) </vt:lpstr>
      <vt:lpstr>Treatment of SUDs</vt:lpstr>
      <vt:lpstr>Treatment of SUDs (cont’d) </vt:lpstr>
      <vt:lpstr>Knowledge Gaps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2019-06-17T14:43:19Z</dcterms:created>
  <dcterms:modified xsi:type="dcterms:W3CDTF">2019-07-12T15:38:33Z</dcterms:modified>
</cp:coreProperties>
</file>