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handoutMasterIdLst>
    <p:handoutMasterId r:id="rId24"/>
  </p:handoutMasterIdLst>
  <p:sldIdLst>
    <p:sldId id="257" r:id="rId2"/>
    <p:sldId id="348" r:id="rId3"/>
    <p:sldId id="359" r:id="rId4"/>
    <p:sldId id="349" r:id="rId5"/>
    <p:sldId id="347" r:id="rId6"/>
    <p:sldId id="362" r:id="rId7"/>
    <p:sldId id="336" r:id="rId8"/>
    <p:sldId id="338" r:id="rId9"/>
    <p:sldId id="342" r:id="rId10"/>
    <p:sldId id="344" r:id="rId11"/>
    <p:sldId id="343" r:id="rId12"/>
    <p:sldId id="345" r:id="rId13"/>
    <p:sldId id="339" r:id="rId14"/>
    <p:sldId id="354" r:id="rId15"/>
    <p:sldId id="355" r:id="rId16"/>
    <p:sldId id="356" r:id="rId17"/>
    <p:sldId id="357" r:id="rId18"/>
    <p:sldId id="361" r:id="rId19"/>
    <p:sldId id="358" r:id="rId20"/>
    <p:sldId id="335" r:id="rId21"/>
    <p:sldId id="36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2290" autoAdjust="0"/>
  </p:normalViewPr>
  <p:slideViewPr>
    <p:cSldViewPr snapToGrid="0">
      <p:cViewPr varScale="1">
        <p:scale>
          <a:sx n="107" d="100"/>
          <a:sy n="107" d="100"/>
        </p:scale>
        <p:origin x="756" y="114"/>
      </p:cViewPr>
      <p:guideLst/>
    </p:cSldViewPr>
  </p:slideViewPr>
  <p:notesTextViewPr>
    <p:cViewPr>
      <p:scale>
        <a:sx n="1" d="1"/>
        <a:sy n="1" d="1"/>
      </p:scale>
      <p:origin x="0" y="0"/>
    </p:cViewPr>
  </p:notesTextViewPr>
  <p:notesViewPr>
    <p:cSldViewPr snapToGrid="0">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AD6CD1-94E7-44BC-8851-4003880520A0}" type="datetimeFigureOut">
              <a:rPr lang="en-US" smtClean="0"/>
              <a:t>1/7/2019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A5A992-B843-47D8-A429-693F8D8DC3AB}" type="slidenum">
              <a:rPr lang="en-US" smtClean="0"/>
              <a:t>‹#›</a:t>
            </a:fld>
            <a:endParaRPr lang="en-US"/>
          </a:p>
        </p:txBody>
      </p:sp>
    </p:spTree>
    <p:extLst>
      <p:ext uri="{BB962C8B-B14F-4D97-AF65-F5344CB8AC3E}">
        <p14:creationId xmlns:p14="http://schemas.microsoft.com/office/powerpoint/2010/main" val="691495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732F59-46A0-4125-B8A2-499DFB98364D}" type="datetimeFigureOut">
              <a:rPr lang="en-US" smtClean="0"/>
              <a:t>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85A756-ED40-4D17-A96B-F60F85815AD6}" type="slidenum">
              <a:rPr lang="en-US" smtClean="0"/>
              <a:t>‹#›</a:t>
            </a:fld>
            <a:endParaRPr lang="en-US"/>
          </a:p>
        </p:txBody>
      </p:sp>
    </p:spTree>
    <p:extLst>
      <p:ext uri="{BB962C8B-B14F-4D97-AF65-F5344CB8AC3E}">
        <p14:creationId xmlns:p14="http://schemas.microsoft.com/office/powerpoint/2010/main" val="34638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90A56B6-318F-4228-99F7-E544F3C03ED1}" type="slidenum">
              <a:rPr lang="en-US" smtClean="0"/>
              <a:t>1</a:t>
            </a:fld>
            <a:endParaRPr lang="en-US"/>
          </a:p>
        </p:txBody>
      </p:sp>
    </p:spTree>
    <p:extLst>
      <p:ext uri="{BB962C8B-B14F-4D97-AF65-F5344CB8AC3E}">
        <p14:creationId xmlns:p14="http://schemas.microsoft.com/office/powerpoint/2010/main" val="162648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5A756-ED40-4D17-A96B-F60F85815AD6}" type="slidenum">
              <a:rPr lang="en-US" smtClean="0"/>
              <a:t>3</a:t>
            </a:fld>
            <a:endParaRPr lang="en-US"/>
          </a:p>
        </p:txBody>
      </p:sp>
    </p:spTree>
    <p:extLst>
      <p:ext uri="{BB962C8B-B14F-4D97-AF65-F5344CB8AC3E}">
        <p14:creationId xmlns:p14="http://schemas.microsoft.com/office/powerpoint/2010/main" val="368166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5A756-ED40-4D17-A96B-F60F85815AD6}" type="slidenum">
              <a:rPr lang="en-US" smtClean="0"/>
              <a:t>13</a:t>
            </a:fld>
            <a:endParaRPr lang="en-US"/>
          </a:p>
        </p:txBody>
      </p:sp>
    </p:spTree>
    <p:extLst>
      <p:ext uri="{BB962C8B-B14F-4D97-AF65-F5344CB8AC3E}">
        <p14:creationId xmlns:p14="http://schemas.microsoft.com/office/powerpoint/2010/main" val="302703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Adherence to routine self-care behaviors reduces the risk of mortality and hospitalization, and improves health-related quality of life</a:t>
            </a:r>
          </a:p>
          <a:p>
            <a:endParaRPr lang="en-US" dirty="0"/>
          </a:p>
        </p:txBody>
      </p:sp>
      <p:sp>
        <p:nvSpPr>
          <p:cNvPr id="4" name="Slide Number Placeholder 3"/>
          <p:cNvSpPr>
            <a:spLocks noGrp="1"/>
          </p:cNvSpPr>
          <p:nvPr>
            <p:ph type="sldNum" sz="quarter" idx="10"/>
          </p:nvPr>
        </p:nvSpPr>
        <p:spPr/>
        <p:txBody>
          <a:bodyPr/>
          <a:lstStyle/>
          <a:p>
            <a:fld id="{D385A756-ED40-4D17-A96B-F60F85815AD6}" type="slidenum">
              <a:rPr lang="en-US" smtClean="0"/>
              <a:t>14</a:t>
            </a:fld>
            <a:endParaRPr lang="en-US"/>
          </a:p>
        </p:txBody>
      </p:sp>
    </p:spTree>
    <p:extLst>
      <p:ext uri="{BB962C8B-B14F-4D97-AF65-F5344CB8AC3E}">
        <p14:creationId xmlns:p14="http://schemas.microsoft.com/office/powerpoint/2010/main" val="178512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tailored TM program aims to improve adherence to HF self-care by targeting patients’ health beliefs, self-care efficacy, and HF knowledge in a culturally sensitive manner.</a:t>
            </a:r>
            <a:endParaRPr lang="en-US" dirty="0"/>
          </a:p>
        </p:txBody>
      </p:sp>
      <p:sp>
        <p:nvSpPr>
          <p:cNvPr id="4" name="Slide Number Placeholder 3"/>
          <p:cNvSpPr>
            <a:spLocks noGrp="1"/>
          </p:cNvSpPr>
          <p:nvPr>
            <p:ph type="sldNum" sz="quarter" idx="10"/>
          </p:nvPr>
        </p:nvSpPr>
        <p:spPr/>
        <p:txBody>
          <a:bodyPr/>
          <a:lstStyle/>
          <a:p>
            <a:fld id="{D385A756-ED40-4D17-A96B-F60F85815AD6}" type="slidenum">
              <a:rPr lang="en-US" smtClean="0"/>
              <a:t>16</a:t>
            </a:fld>
            <a:endParaRPr lang="en-US"/>
          </a:p>
        </p:txBody>
      </p:sp>
    </p:spTree>
    <p:extLst>
      <p:ext uri="{BB962C8B-B14F-4D97-AF65-F5344CB8AC3E}">
        <p14:creationId xmlns:p14="http://schemas.microsoft.com/office/powerpoint/2010/main" val="24744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659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DE8F37-8EC2-43D9-9B23-EEAE7E434748}" type="datetime1">
              <a:rPr lang="en-US" smtClean="0"/>
              <a:t>1/7/2019</a:t>
            </a:fld>
            <a:endParaRPr lang="en-US"/>
          </a:p>
        </p:txBody>
      </p:sp>
      <p:sp>
        <p:nvSpPr>
          <p:cNvPr id="5" name="Footer Placeholder 4"/>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
        <p:nvSpPr>
          <p:cNvPr id="6" name="Slide Number Placeholder 5"/>
          <p:cNvSpPr>
            <a:spLocks noGrp="1"/>
          </p:cNvSpPr>
          <p:nvPr>
            <p:ph type="sldNum" sz="quarter" idx="12"/>
          </p:nvPr>
        </p:nvSpPr>
        <p:spPr/>
        <p:txBody>
          <a:bodyPr/>
          <a:lstStyle/>
          <a:p>
            <a:fld id="{F13546AD-FFDE-436D-B4DE-5F38E78767E2}" type="slidenum">
              <a:rPr lang="en-US" smtClean="0"/>
              <a:t>‹#›</a:t>
            </a:fld>
            <a:endParaRPr lang="en-US"/>
          </a:p>
        </p:txBody>
      </p:sp>
    </p:spTree>
    <p:extLst>
      <p:ext uri="{BB962C8B-B14F-4D97-AF65-F5344CB8AC3E}">
        <p14:creationId xmlns:p14="http://schemas.microsoft.com/office/powerpoint/2010/main" val="152986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41BAF-62D5-4BDA-85BD-2E639119E162}" type="datetime1">
              <a:rPr lang="en-US" smtClean="0"/>
              <a:t>1/7/2019</a:t>
            </a:fld>
            <a:endParaRPr lang="en-US"/>
          </a:p>
        </p:txBody>
      </p:sp>
      <p:sp>
        <p:nvSpPr>
          <p:cNvPr id="5" name="Footer Placeholder 4"/>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
        <p:nvSpPr>
          <p:cNvPr id="6" name="Slide Number Placeholder 5"/>
          <p:cNvSpPr>
            <a:spLocks noGrp="1"/>
          </p:cNvSpPr>
          <p:nvPr>
            <p:ph type="sldNum" sz="quarter" idx="12"/>
          </p:nvPr>
        </p:nvSpPr>
        <p:spPr/>
        <p:txBody>
          <a:bodyPr/>
          <a:lstStyle/>
          <a:p>
            <a:fld id="{F13546AD-FFDE-436D-B4DE-5F38E78767E2}" type="slidenum">
              <a:rPr lang="en-US" smtClean="0"/>
              <a:t>‹#›</a:t>
            </a:fld>
            <a:endParaRPr lang="en-US"/>
          </a:p>
        </p:txBody>
      </p:sp>
    </p:spTree>
    <p:extLst>
      <p:ext uri="{BB962C8B-B14F-4D97-AF65-F5344CB8AC3E}">
        <p14:creationId xmlns:p14="http://schemas.microsoft.com/office/powerpoint/2010/main" val="328674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5162B3-6ABD-4BE8-A91F-BA165950673D}" type="datetime1">
              <a:rPr lang="en-US" smtClean="0"/>
              <a:t>1/7/2019</a:t>
            </a:fld>
            <a:endParaRPr lang="en-US"/>
          </a:p>
        </p:txBody>
      </p:sp>
      <p:sp>
        <p:nvSpPr>
          <p:cNvPr id="5" name="Footer Placeholder 4"/>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
        <p:nvSpPr>
          <p:cNvPr id="6" name="Slide Number Placeholder 5"/>
          <p:cNvSpPr>
            <a:spLocks noGrp="1"/>
          </p:cNvSpPr>
          <p:nvPr>
            <p:ph type="sldNum" sz="quarter" idx="12"/>
          </p:nvPr>
        </p:nvSpPr>
        <p:spPr/>
        <p:txBody>
          <a:bodyPr/>
          <a:lstStyle/>
          <a:p>
            <a:fld id="{F13546AD-FFDE-436D-B4DE-5F38E78767E2}" type="slidenum">
              <a:rPr lang="en-US" smtClean="0"/>
              <a:t>‹#›</a:t>
            </a:fld>
            <a:endParaRPr lang="en-US"/>
          </a:p>
        </p:txBody>
      </p:sp>
    </p:spTree>
    <p:extLst>
      <p:ext uri="{BB962C8B-B14F-4D97-AF65-F5344CB8AC3E}">
        <p14:creationId xmlns:p14="http://schemas.microsoft.com/office/powerpoint/2010/main" val="370850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D63525B-B4D8-4D01-83AD-D8EC6D4BCA98}" type="datetime1">
              <a:rPr lang="en-US" smtClean="0"/>
              <a:t>1/7/2019</a:t>
            </a:fld>
            <a:endParaRPr lang="en-US"/>
          </a:p>
        </p:txBody>
      </p:sp>
      <p:sp>
        <p:nvSpPr>
          <p:cNvPr id="5" name="Footer Placeholder 4"/>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
        <p:nvSpPr>
          <p:cNvPr id="6" name="Slide Number Placeholder 5"/>
          <p:cNvSpPr>
            <a:spLocks noGrp="1"/>
          </p:cNvSpPr>
          <p:nvPr>
            <p:ph type="sldNum" sz="quarter" idx="12"/>
          </p:nvPr>
        </p:nvSpPr>
        <p:spPr/>
        <p:txBody>
          <a:bodyPr/>
          <a:lstStyle/>
          <a:p>
            <a:fld id="{F13546AD-FFDE-436D-B4DE-5F38E78767E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1680" y="62354"/>
            <a:ext cx="2560320" cy="605542"/>
          </a:xfrm>
          <a:prstGeom prst="rect">
            <a:avLst/>
          </a:prstGeom>
        </p:spPr>
      </p:pic>
    </p:spTree>
    <p:extLst>
      <p:ext uri="{BB962C8B-B14F-4D97-AF65-F5344CB8AC3E}">
        <p14:creationId xmlns:p14="http://schemas.microsoft.com/office/powerpoint/2010/main" val="30758995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5568E-3215-4037-B8EE-D49028825F7A}" type="datetime1">
              <a:rPr lang="en-US" smtClean="0"/>
              <a:t>1/7/2019</a:t>
            </a:fld>
            <a:endParaRPr lang="en-US"/>
          </a:p>
        </p:txBody>
      </p:sp>
      <p:sp>
        <p:nvSpPr>
          <p:cNvPr id="5" name="Footer Placeholder 4"/>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
        <p:nvSpPr>
          <p:cNvPr id="6" name="Slide Number Placeholder 5"/>
          <p:cNvSpPr>
            <a:spLocks noGrp="1"/>
          </p:cNvSpPr>
          <p:nvPr>
            <p:ph type="sldNum" sz="quarter" idx="12"/>
          </p:nvPr>
        </p:nvSpPr>
        <p:spPr/>
        <p:txBody>
          <a:bodyPr/>
          <a:lstStyle/>
          <a:p>
            <a:fld id="{F13546AD-FFDE-436D-B4DE-5F38E78767E2}" type="slidenum">
              <a:rPr lang="en-US" smtClean="0"/>
              <a:t>‹#›</a:t>
            </a:fld>
            <a:endParaRPr lang="en-US"/>
          </a:p>
        </p:txBody>
      </p:sp>
    </p:spTree>
    <p:extLst>
      <p:ext uri="{BB962C8B-B14F-4D97-AF65-F5344CB8AC3E}">
        <p14:creationId xmlns:p14="http://schemas.microsoft.com/office/powerpoint/2010/main" val="8865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ADF300-942F-483E-BD81-D17DE7CA6ABD}" type="datetime1">
              <a:rPr lang="en-US" smtClean="0"/>
              <a:t>1/7/2019</a:t>
            </a:fld>
            <a:endParaRPr lang="en-US"/>
          </a:p>
        </p:txBody>
      </p:sp>
      <p:sp>
        <p:nvSpPr>
          <p:cNvPr id="6" name="Footer Placeholder 5"/>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
        <p:nvSpPr>
          <p:cNvPr id="7" name="Slide Number Placeholder 6"/>
          <p:cNvSpPr>
            <a:spLocks noGrp="1"/>
          </p:cNvSpPr>
          <p:nvPr>
            <p:ph type="sldNum" sz="quarter" idx="12"/>
          </p:nvPr>
        </p:nvSpPr>
        <p:spPr/>
        <p:txBody>
          <a:bodyPr/>
          <a:lstStyle/>
          <a:p>
            <a:fld id="{F13546AD-FFDE-436D-B4DE-5F38E78767E2}" type="slidenum">
              <a:rPr lang="en-US" smtClean="0"/>
              <a:t>‹#›</a:t>
            </a:fld>
            <a:endParaRPr lang="en-US"/>
          </a:p>
        </p:txBody>
      </p:sp>
    </p:spTree>
    <p:extLst>
      <p:ext uri="{BB962C8B-B14F-4D97-AF65-F5344CB8AC3E}">
        <p14:creationId xmlns:p14="http://schemas.microsoft.com/office/powerpoint/2010/main" val="150402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8B1E95-BC78-4939-968D-0FB5FE027B3A}" type="datetime1">
              <a:rPr lang="en-US" smtClean="0"/>
              <a:t>1/7/2019</a:t>
            </a:fld>
            <a:endParaRPr lang="en-US"/>
          </a:p>
        </p:txBody>
      </p:sp>
      <p:sp>
        <p:nvSpPr>
          <p:cNvPr id="8" name="Footer Placeholder 7"/>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
        <p:nvSpPr>
          <p:cNvPr id="9" name="Slide Number Placeholder 8"/>
          <p:cNvSpPr>
            <a:spLocks noGrp="1"/>
          </p:cNvSpPr>
          <p:nvPr>
            <p:ph type="sldNum" sz="quarter" idx="12"/>
          </p:nvPr>
        </p:nvSpPr>
        <p:spPr/>
        <p:txBody>
          <a:bodyPr/>
          <a:lstStyle/>
          <a:p>
            <a:fld id="{F13546AD-FFDE-436D-B4DE-5F38E78767E2}" type="slidenum">
              <a:rPr lang="en-US" smtClean="0"/>
              <a:t>‹#›</a:t>
            </a:fld>
            <a:endParaRPr lang="en-US"/>
          </a:p>
        </p:txBody>
      </p:sp>
    </p:spTree>
    <p:extLst>
      <p:ext uri="{BB962C8B-B14F-4D97-AF65-F5344CB8AC3E}">
        <p14:creationId xmlns:p14="http://schemas.microsoft.com/office/powerpoint/2010/main" val="162965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959E6-4632-46AD-978F-ADD5F30E4B73}" type="datetime1">
              <a:rPr lang="en-US" smtClean="0"/>
              <a:t>1/7/2019</a:t>
            </a:fld>
            <a:endParaRPr lang="en-US"/>
          </a:p>
        </p:txBody>
      </p:sp>
      <p:sp>
        <p:nvSpPr>
          <p:cNvPr id="4" name="Footer Placeholder 3"/>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
        <p:nvSpPr>
          <p:cNvPr id="5" name="Slide Number Placeholder 4"/>
          <p:cNvSpPr>
            <a:spLocks noGrp="1"/>
          </p:cNvSpPr>
          <p:nvPr>
            <p:ph type="sldNum" sz="quarter" idx="12"/>
          </p:nvPr>
        </p:nvSpPr>
        <p:spPr/>
        <p:txBody>
          <a:bodyPr/>
          <a:lstStyle/>
          <a:p>
            <a:fld id="{F13546AD-FFDE-436D-B4DE-5F38E78767E2}" type="slidenum">
              <a:rPr lang="en-US" smtClean="0"/>
              <a:t>‹#›</a:t>
            </a:fld>
            <a:endParaRPr lang="en-US"/>
          </a:p>
        </p:txBody>
      </p:sp>
    </p:spTree>
    <p:extLst>
      <p:ext uri="{BB962C8B-B14F-4D97-AF65-F5344CB8AC3E}">
        <p14:creationId xmlns:p14="http://schemas.microsoft.com/office/powerpoint/2010/main" val="429482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27C13-74EC-409C-9194-1B947254571F}" type="datetime1">
              <a:rPr lang="en-US" smtClean="0"/>
              <a:t>1/7/2019</a:t>
            </a:fld>
            <a:endParaRPr lang="en-US"/>
          </a:p>
        </p:txBody>
      </p:sp>
      <p:sp>
        <p:nvSpPr>
          <p:cNvPr id="3" name="Footer Placeholder 2"/>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
        <p:nvSpPr>
          <p:cNvPr id="4" name="Slide Number Placeholder 3"/>
          <p:cNvSpPr>
            <a:spLocks noGrp="1"/>
          </p:cNvSpPr>
          <p:nvPr>
            <p:ph type="sldNum" sz="quarter" idx="12"/>
          </p:nvPr>
        </p:nvSpPr>
        <p:spPr/>
        <p:txBody>
          <a:bodyPr/>
          <a:lstStyle/>
          <a:p>
            <a:fld id="{F13546AD-FFDE-436D-B4DE-5F38E78767E2}" type="slidenum">
              <a:rPr lang="en-US" smtClean="0"/>
              <a:t>‹#›</a:t>
            </a:fld>
            <a:endParaRPr lang="en-US"/>
          </a:p>
        </p:txBody>
      </p:sp>
    </p:spTree>
    <p:extLst>
      <p:ext uri="{BB962C8B-B14F-4D97-AF65-F5344CB8AC3E}">
        <p14:creationId xmlns:p14="http://schemas.microsoft.com/office/powerpoint/2010/main" val="333733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F061A-9D49-4C5F-9A3F-EB4C5E492468}" type="datetime1">
              <a:rPr lang="en-US" smtClean="0"/>
              <a:t>1/7/2019</a:t>
            </a:fld>
            <a:endParaRPr lang="en-US"/>
          </a:p>
        </p:txBody>
      </p:sp>
      <p:sp>
        <p:nvSpPr>
          <p:cNvPr id="6" name="Footer Placeholder 5"/>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
        <p:nvSpPr>
          <p:cNvPr id="7" name="Slide Number Placeholder 6"/>
          <p:cNvSpPr>
            <a:spLocks noGrp="1"/>
          </p:cNvSpPr>
          <p:nvPr>
            <p:ph type="sldNum" sz="quarter" idx="12"/>
          </p:nvPr>
        </p:nvSpPr>
        <p:spPr/>
        <p:txBody>
          <a:bodyPr/>
          <a:lstStyle/>
          <a:p>
            <a:fld id="{F13546AD-FFDE-436D-B4DE-5F38E78767E2}" type="slidenum">
              <a:rPr lang="en-US" smtClean="0"/>
              <a:t>‹#›</a:t>
            </a:fld>
            <a:endParaRPr lang="en-US"/>
          </a:p>
        </p:txBody>
      </p:sp>
    </p:spTree>
    <p:extLst>
      <p:ext uri="{BB962C8B-B14F-4D97-AF65-F5344CB8AC3E}">
        <p14:creationId xmlns:p14="http://schemas.microsoft.com/office/powerpoint/2010/main" val="421454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57453-4461-44AF-B818-50A20970FFE0}" type="datetime1">
              <a:rPr lang="en-US" smtClean="0"/>
              <a:t>1/7/2019</a:t>
            </a:fld>
            <a:endParaRPr lang="en-US"/>
          </a:p>
        </p:txBody>
      </p:sp>
      <p:sp>
        <p:nvSpPr>
          <p:cNvPr id="6" name="Footer Placeholder 5"/>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
        <p:nvSpPr>
          <p:cNvPr id="7" name="Slide Number Placeholder 6"/>
          <p:cNvSpPr>
            <a:spLocks noGrp="1"/>
          </p:cNvSpPr>
          <p:nvPr>
            <p:ph type="sldNum" sz="quarter" idx="12"/>
          </p:nvPr>
        </p:nvSpPr>
        <p:spPr/>
        <p:txBody>
          <a:bodyPr/>
          <a:lstStyle/>
          <a:p>
            <a:fld id="{F13546AD-FFDE-436D-B4DE-5F38E78767E2}" type="slidenum">
              <a:rPr lang="en-US" smtClean="0"/>
              <a:t>‹#›</a:t>
            </a:fld>
            <a:endParaRPr lang="en-US"/>
          </a:p>
        </p:txBody>
      </p:sp>
    </p:spTree>
    <p:extLst>
      <p:ext uri="{BB962C8B-B14F-4D97-AF65-F5344CB8AC3E}">
        <p14:creationId xmlns:p14="http://schemas.microsoft.com/office/powerpoint/2010/main" val="95983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1105B-E9D8-413D-BBA8-8559554D0773}" type="datetime1">
              <a:rPr lang="en-US" smtClean="0"/>
              <a:t>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Spyros Kitsiou, "Achieving and Sustaining Behavior Change to Benefit Older Adults" Dec 6-7, 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546AD-FFDE-436D-B4DE-5F38E78767E2}" type="slidenum">
              <a:rPr lang="en-US" smtClean="0"/>
              <a:t>‹#›</a:t>
            </a:fld>
            <a:endParaRPr lang="en-US"/>
          </a:p>
        </p:txBody>
      </p:sp>
    </p:spTree>
    <p:extLst>
      <p:ext uri="{BB962C8B-B14F-4D97-AF65-F5344CB8AC3E}">
        <p14:creationId xmlns:p14="http://schemas.microsoft.com/office/powerpoint/2010/main" val="3300720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hyperlink" Target="mailto:skitsiou@ui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4666"/>
            <a:ext cx="12192000" cy="2387600"/>
          </a:xfrm>
        </p:spPr>
        <p:txBody>
          <a:bodyPr>
            <a:noAutofit/>
          </a:bodyPr>
          <a:lstStyle/>
          <a:p>
            <a:r>
              <a:rPr lang="en-US" sz="4400" b="1" dirty="0" err="1" smtClean="0">
                <a:solidFill>
                  <a:srgbClr val="376092"/>
                </a:solidFill>
                <a:ea typeface="+mn-ea"/>
                <a:cs typeface="+mn-cs"/>
              </a:rPr>
              <a:t>iCardia</a:t>
            </a:r>
            <a:r>
              <a:rPr lang="en-US" sz="4400" b="1" dirty="0" smtClean="0">
                <a:solidFill>
                  <a:srgbClr val="376092"/>
                </a:solidFill>
                <a:ea typeface="+mn-ea"/>
                <a:cs typeface="+mn-cs"/>
              </a:rPr>
              <a:t>: A mobile health technology platform for remote collection of patient-generated health data and delivery of behavior change intervention</a:t>
            </a:r>
            <a:endParaRPr lang="en-US" sz="4400" b="1" dirty="0">
              <a:solidFill>
                <a:srgbClr val="376092"/>
              </a:solidFill>
              <a:ea typeface="+mn-ea"/>
              <a:cs typeface="+mn-cs"/>
            </a:endParaRPr>
          </a:p>
        </p:txBody>
      </p:sp>
      <p:sp>
        <p:nvSpPr>
          <p:cNvPr id="3" name="Subtitle 2"/>
          <p:cNvSpPr>
            <a:spLocks noGrp="1"/>
          </p:cNvSpPr>
          <p:nvPr>
            <p:ph type="subTitle" idx="1"/>
          </p:nvPr>
        </p:nvSpPr>
        <p:spPr>
          <a:xfrm>
            <a:off x="1524000" y="3897312"/>
            <a:ext cx="9144000" cy="1655762"/>
          </a:xfrm>
        </p:spPr>
        <p:txBody>
          <a:bodyPr>
            <a:noAutofit/>
          </a:bodyPr>
          <a:lstStyle/>
          <a:p>
            <a:pPr>
              <a:spcBef>
                <a:spcPts val="0"/>
              </a:spcBef>
            </a:pPr>
            <a:r>
              <a:rPr lang="en-US" dirty="0">
                <a:solidFill>
                  <a:srgbClr val="376092"/>
                </a:solidFill>
                <a:latin typeface="+mj-lt"/>
              </a:rPr>
              <a:t>Spyros Kitsiou, PhD</a:t>
            </a:r>
          </a:p>
          <a:p>
            <a:pPr>
              <a:spcBef>
                <a:spcPts val="0"/>
              </a:spcBef>
            </a:pPr>
            <a:r>
              <a:rPr lang="en-US" dirty="0">
                <a:solidFill>
                  <a:srgbClr val="376092"/>
                </a:solidFill>
                <a:latin typeface="+mj-lt"/>
              </a:rPr>
              <a:t>Assistant Professor </a:t>
            </a:r>
          </a:p>
          <a:p>
            <a:pPr>
              <a:spcBef>
                <a:spcPts val="0"/>
              </a:spcBef>
            </a:pPr>
            <a:r>
              <a:rPr lang="en-US" dirty="0">
                <a:solidFill>
                  <a:srgbClr val="376092"/>
                </a:solidFill>
                <a:latin typeface="+mj-lt"/>
              </a:rPr>
              <a:t>Department of Biomedical &amp;</a:t>
            </a:r>
            <a:r>
              <a:rPr lang="en-US" dirty="0" smtClean="0">
                <a:solidFill>
                  <a:srgbClr val="376092"/>
                </a:solidFill>
                <a:latin typeface="+mj-lt"/>
              </a:rPr>
              <a:t> </a:t>
            </a:r>
            <a:r>
              <a:rPr lang="en-US" dirty="0">
                <a:solidFill>
                  <a:srgbClr val="376092"/>
                </a:solidFill>
                <a:latin typeface="+mj-lt"/>
              </a:rPr>
              <a:t>Health Information Sciences</a:t>
            </a:r>
          </a:p>
          <a:p>
            <a:pPr>
              <a:spcBef>
                <a:spcPts val="0"/>
              </a:spcBef>
            </a:pPr>
            <a:r>
              <a:rPr lang="en-US" dirty="0">
                <a:solidFill>
                  <a:srgbClr val="376092"/>
                </a:solidFill>
                <a:latin typeface="+mj-lt"/>
              </a:rPr>
              <a:t>College of Applied Health </a:t>
            </a:r>
            <a:r>
              <a:rPr lang="en-US" dirty="0" smtClean="0">
                <a:solidFill>
                  <a:srgbClr val="376092"/>
                </a:solidFill>
                <a:latin typeface="+mj-lt"/>
              </a:rPr>
              <a:t>Sciences</a:t>
            </a:r>
          </a:p>
          <a:p>
            <a:pPr>
              <a:spcBef>
                <a:spcPts val="0"/>
              </a:spcBef>
            </a:pPr>
            <a:r>
              <a:rPr lang="en-US" dirty="0" smtClean="0">
                <a:solidFill>
                  <a:srgbClr val="376092"/>
                </a:solidFill>
                <a:latin typeface="+mj-lt"/>
              </a:rPr>
              <a:t>University of Illinois at Chicago</a:t>
            </a:r>
            <a:endParaRPr lang="en-US" dirty="0">
              <a:solidFill>
                <a:srgbClr val="376092"/>
              </a:solidFill>
              <a:latin typeface="+mj-lt"/>
            </a:endParaRPr>
          </a:p>
        </p:txBody>
      </p:sp>
      <p:sp>
        <p:nvSpPr>
          <p:cNvPr id="6" name="Rectangle 6"/>
          <p:cNvSpPr>
            <a:spLocks noChangeArrowheads="1"/>
          </p:cNvSpPr>
          <p:nvPr/>
        </p:nvSpPr>
        <p:spPr bwMode="auto">
          <a:xfrm rot="10800000">
            <a:off x="0" y="5753099"/>
            <a:ext cx="12192000" cy="1104900"/>
          </a:xfrm>
          <a:prstGeom prst="rect">
            <a:avLst/>
          </a:prstGeom>
          <a:gradFill rotWithShape="1">
            <a:gsLst>
              <a:gs pos="0">
                <a:srgbClr val="003263"/>
              </a:gs>
              <a:gs pos="100000">
                <a:srgbClr val="3366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defRPr/>
            </a:pPr>
            <a:endParaRPr lang="en-US">
              <a:latin typeface="Arial" charset="0"/>
              <a:ea typeface="ＭＳ Ｐゴシック" charset="0"/>
            </a:endParaRPr>
          </a:p>
        </p:txBody>
      </p:sp>
      <p:sp>
        <p:nvSpPr>
          <p:cNvPr id="9" name="Rectangle 6"/>
          <p:cNvSpPr>
            <a:spLocks noChangeArrowheads="1"/>
          </p:cNvSpPr>
          <p:nvPr/>
        </p:nvSpPr>
        <p:spPr bwMode="auto">
          <a:xfrm rot="10800000">
            <a:off x="0" y="5770"/>
            <a:ext cx="12192000" cy="1104900"/>
          </a:xfrm>
          <a:prstGeom prst="rect">
            <a:avLst/>
          </a:prstGeom>
          <a:gradFill rotWithShape="1">
            <a:gsLst>
              <a:gs pos="0">
                <a:srgbClr val="003263"/>
              </a:gs>
              <a:gs pos="100000">
                <a:srgbClr val="3366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defRPr/>
            </a:pPr>
            <a:endParaRPr lang="en-US">
              <a:latin typeface="Arial" charset="0"/>
              <a:ea typeface="ＭＳ Ｐゴシック" charset="0"/>
            </a:endParaRPr>
          </a:p>
        </p:txBody>
      </p:sp>
      <p:pic>
        <p:nvPicPr>
          <p:cNvPr id="8" name="Picture 7" descr="CA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475" y="478265"/>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Tree>
    <p:extLst>
      <p:ext uri="{BB962C8B-B14F-4D97-AF65-F5344CB8AC3E}">
        <p14:creationId xmlns:p14="http://schemas.microsoft.com/office/powerpoint/2010/main" val="3067953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925" cy="1325563"/>
          </a:xfrm>
        </p:spPr>
        <p:txBody>
          <a:bodyPr/>
          <a:lstStyle/>
          <a:p>
            <a:r>
              <a:rPr lang="en-US" dirty="0" err="1"/>
              <a:t>iCardia</a:t>
            </a:r>
            <a:r>
              <a:rPr lang="en-US" dirty="0"/>
              <a:t> Dashboard</a:t>
            </a:r>
            <a:r>
              <a:rPr lang="en-US" dirty="0" smtClean="0"/>
              <a:t>: Sedentary behavior patterns</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838199" y="1690688"/>
            <a:ext cx="9326880" cy="4984814"/>
          </a:xfrm>
          <a:prstGeom prst="rect">
            <a:avLst/>
          </a:prstGeom>
        </p:spPr>
      </p:pic>
      <p:sp>
        <p:nvSpPr>
          <p:cNvPr id="4" name="Footer Placeholder 3"/>
          <p:cNvSpPr>
            <a:spLocks noGrp="1"/>
          </p:cNvSpPr>
          <p:nvPr>
            <p:ph type="ftr" sz="quarter" idx="11"/>
          </p:nvPr>
        </p:nvSpPr>
        <p:spPr>
          <a:xfrm>
            <a:off x="10165079" y="6311900"/>
            <a:ext cx="2026921" cy="365125"/>
          </a:xfrm>
        </p:spPr>
        <p:txBody>
          <a:bodyPr/>
          <a:lstStyle/>
          <a:p>
            <a:r>
              <a:rPr lang="en-US" sz="1000" dirty="0" smtClean="0"/>
              <a:t>Spyros Kitsiou, "Achieving and Sustaining Behavior Change to Benefit Older Adults" Dec 6-7, 2018</a:t>
            </a:r>
            <a:endParaRPr lang="en-US" sz="1000" dirty="0"/>
          </a:p>
        </p:txBody>
      </p:sp>
    </p:spTree>
    <p:extLst>
      <p:ext uri="{BB962C8B-B14F-4D97-AF65-F5344CB8AC3E}">
        <p14:creationId xmlns:p14="http://schemas.microsoft.com/office/powerpoint/2010/main" val="241968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iCardia</a:t>
            </a:r>
            <a:r>
              <a:rPr lang="en-US" dirty="0"/>
              <a:t> </a:t>
            </a:r>
            <a:r>
              <a:rPr lang="en-US" dirty="0" smtClean="0"/>
              <a:t>Dashboard: Physical activity over time </a:t>
            </a:r>
            <a:endParaRPr lang="en-US" dirty="0"/>
          </a:p>
        </p:txBody>
      </p:sp>
      <p:pic>
        <p:nvPicPr>
          <p:cNvPr id="4" name="Picture 3"/>
          <p:cNvPicPr>
            <a:picLocks noChangeAspect="1"/>
          </p:cNvPicPr>
          <p:nvPr/>
        </p:nvPicPr>
        <p:blipFill>
          <a:blip r:embed="rId2"/>
          <a:stretch>
            <a:fillRect/>
          </a:stretch>
        </p:blipFill>
        <p:spPr>
          <a:xfrm>
            <a:off x="923923" y="1604963"/>
            <a:ext cx="9072284" cy="4754880"/>
          </a:xfrm>
          <a:prstGeom prst="rect">
            <a:avLst/>
          </a:prstGeom>
        </p:spPr>
      </p:pic>
      <p:sp>
        <p:nvSpPr>
          <p:cNvPr id="3" name="Footer Placeholder 2"/>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Tree>
    <p:extLst>
      <p:ext uri="{BB962C8B-B14F-4D97-AF65-F5344CB8AC3E}">
        <p14:creationId xmlns:p14="http://schemas.microsoft.com/office/powerpoint/2010/main" val="384743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iCardia</a:t>
            </a:r>
            <a:r>
              <a:rPr lang="en-US" dirty="0"/>
              <a:t> Dashboard</a:t>
            </a:r>
            <a:r>
              <a:rPr lang="en-US" dirty="0" smtClean="0"/>
              <a:t>: Tailored text-messages</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rotWithShape="1">
          <a:blip r:embed="rId2"/>
          <a:srcRect r="23828"/>
          <a:stretch/>
        </p:blipFill>
        <p:spPr>
          <a:xfrm>
            <a:off x="838200" y="1825624"/>
            <a:ext cx="10143887" cy="4663440"/>
          </a:xfrm>
          <a:prstGeom prst="rect">
            <a:avLst/>
          </a:prstGeom>
        </p:spPr>
      </p:pic>
      <p:sp>
        <p:nvSpPr>
          <p:cNvPr id="4" name="Footer Placeholder 3"/>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Tree>
    <p:extLst>
      <p:ext uri="{BB962C8B-B14F-4D97-AF65-F5344CB8AC3E}">
        <p14:creationId xmlns:p14="http://schemas.microsoft.com/office/powerpoint/2010/main" val="431245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a:t>
            </a:r>
            <a:r>
              <a:rPr lang="en-US" dirty="0" err="1" smtClean="0"/>
              <a:t>iCardia</a:t>
            </a:r>
            <a:r>
              <a:rPr lang="en-US" dirty="0" smtClean="0"/>
              <a:t> in NIH funded studies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83594632"/>
              </p:ext>
            </p:extLst>
          </p:nvPr>
        </p:nvGraphicFramePr>
        <p:xfrm>
          <a:off x="838200" y="1690688"/>
          <a:ext cx="10515600" cy="4973439"/>
        </p:xfrm>
        <a:graphic>
          <a:graphicData uri="http://schemas.openxmlformats.org/drawingml/2006/table">
            <a:tbl>
              <a:tblPr firstRow="1" bandRow="1">
                <a:tableStyleId>{5C22544A-7EE6-4342-B048-85BDC9FD1C3A}</a:tableStyleId>
              </a:tblPr>
              <a:tblGrid>
                <a:gridCol w="2638425"/>
                <a:gridCol w="6019800"/>
                <a:gridCol w="1857375"/>
              </a:tblGrid>
              <a:tr h="432859">
                <a:tc>
                  <a:txBody>
                    <a:bodyPr/>
                    <a:lstStyle/>
                    <a:p>
                      <a:r>
                        <a:rPr lang="en-US" sz="1800" dirty="0" smtClean="0"/>
                        <a:t>Population</a:t>
                      </a:r>
                    </a:p>
                    <a:p>
                      <a:r>
                        <a:rPr lang="en-US" sz="1800" dirty="0" smtClean="0"/>
                        <a:t>Condition</a:t>
                      </a:r>
                      <a:endParaRPr lang="en-US" sz="1800" dirty="0"/>
                    </a:p>
                  </a:txBody>
                  <a:tcPr/>
                </a:tc>
                <a:tc>
                  <a:txBody>
                    <a:bodyPr/>
                    <a:lstStyle/>
                    <a:p>
                      <a:r>
                        <a:rPr lang="en-US" sz="1800" dirty="0" smtClean="0"/>
                        <a:t>Study</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Funding Agency</a:t>
                      </a:r>
                    </a:p>
                  </a:txBody>
                  <a:tcPr/>
                </a:tc>
              </a:tr>
              <a:tr h="649757">
                <a:tc>
                  <a:txBody>
                    <a:bodyPr/>
                    <a:lstStyle/>
                    <a:p>
                      <a:pPr algn="l"/>
                      <a:r>
                        <a:rPr lang="en-US" sz="1800" dirty="0" smtClean="0"/>
                        <a:t>Heart Failure</a:t>
                      </a:r>
                      <a:endParaRPr lang="en-US" sz="1800" dirty="0"/>
                    </a:p>
                  </a:txBody>
                  <a:tcPr/>
                </a:tc>
                <a:tc>
                  <a:txBody>
                    <a:bodyPr/>
                    <a:lstStyle/>
                    <a:p>
                      <a:pPr algn="l"/>
                      <a:r>
                        <a:rPr lang="en-US" sz="1800" dirty="0" smtClean="0"/>
                        <a:t>iCardia4HF: Patient-centered </a:t>
                      </a:r>
                      <a:r>
                        <a:rPr lang="en-US" sz="1800" dirty="0" err="1" smtClean="0"/>
                        <a:t>mHealth</a:t>
                      </a:r>
                      <a:r>
                        <a:rPr lang="en-US" sz="1800" dirty="0" smtClean="0"/>
                        <a:t> Intervention for Improving Self-care in Patients with Chronic Heart Failure</a:t>
                      </a:r>
                      <a:endParaRPr lang="en-US" sz="1800" dirty="0"/>
                    </a:p>
                  </a:txBody>
                  <a:tcPr/>
                </a:tc>
                <a:tc>
                  <a:txBody>
                    <a:bodyPr/>
                    <a:lstStyle/>
                    <a:p>
                      <a:r>
                        <a:rPr lang="en-US" sz="1800" dirty="0" smtClean="0"/>
                        <a:t>Midwest </a:t>
                      </a:r>
                      <a:r>
                        <a:rPr lang="en-US" sz="1800" dirty="0" err="1" smtClean="0"/>
                        <a:t>Roybal</a:t>
                      </a:r>
                      <a:r>
                        <a:rPr lang="en-US" sz="1800" dirty="0" smtClean="0"/>
                        <a:t> Center / NIA</a:t>
                      </a:r>
                      <a:endParaRPr lang="en-US" sz="1800" dirty="0"/>
                    </a:p>
                  </a:txBody>
                  <a:tcPr/>
                </a:tc>
              </a:tr>
              <a:tr h="649757">
                <a:tc>
                  <a:txBody>
                    <a:bodyPr/>
                    <a:lstStyle/>
                    <a:p>
                      <a:pPr algn="l"/>
                      <a:r>
                        <a:rPr lang="en-US" sz="1800" dirty="0" smtClean="0"/>
                        <a:t>Sedentary</a:t>
                      </a:r>
                      <a:r>
                        <a:rPr lang="en-US" sz="1800" baseline="0" dirty="0" smtClean="0"/>
                        <a:t> women at high risk for CVD</a:t>
                      </a:r>
                      <a:endParaRPr lang="en-US" sz="1800" dirty="0"/>
                    </a:p>
                  </a:txBody>
                  <a:tcPr/>
                </a:tc>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en-US" sz="1800" dirty="0" smtClean="0"/>
                        <a:t>Testing Adaptive Interventions to Improve Physical Activity for Sedentary Women</a:t>
                      </a:r>
                    </a:p>
                  </a:txBody>
                  <a:tcPr/>
                </a:tc>
                <a:tc>
                  <a:txBody>
                    <a:bodyPr/>
                    <a:lstStyle/>
                    <a:p>
                      <a:r>
                        <a:rPr lang="en-US" sz="1800" dirty="0" smtClean="0"/>
                        <a:t>NINR</a:t>
                      </a:r>
                      <a:endParaRPr lang="en-US" sz="1800" dirty="0"/>
                    </a:p>
                  </a:txBody>
                  <a:tcPr/>
                </a:tc>
              </a:tr>
              <a:tr h="564670">
                <a:tc>
                  <a:txBody>
                    <a:bodyPr/>
                    <a:lstStyle/>
                    <a:p>
                      <a:pPr algn="l"/>
                      <a:r>
                        <a:rPr lang="en-US" sz="1800" dirty="0" smtClean="0"/>
                        <a:t>Hypertension</a:t>
                      </a:r>
                      <a:endParaRPr lang="en-US" sz="1800" dirty="0"/>
                    </a:p>
                  </a:txBody>
                  <a:tcPr/>
                </a:tc>
                <a:tc>
                  <a:txBody>
                    <a:bodyPr/>
                    <a:lstStyle/>
                    <a:p>
                      <a:pPr algn="l"/>
                      <a:r>
                        <a:rPr lang="en-US" sz="1800" dirty="0" smtClean="0"/>
                        <a:t>TOUCHED: Post Acute Care Hypertension Consultation </a:t>
                      </a:r>
                      <a:endParaRPr lang="en-US" sz="1800" dirty="0"/>
                    </a:p>
                  </a:txBody>
                  <a:tcPr/>
                </a:tc>
                <a:tc>
                  <a:txBody>
                    <a:bodyPr/>
                    <a:lstStyle/>
                    <a:p>
                      <a:r>
                        <a:rPr lang="en-US" sz="1800" dirty="0" smtClean="0"/>
                        <a:t>NHLBI</a:t>
                      </a:r>
                      <a:endParaRPr lang="en-US" sz="1800" dirty="0"/>
                    </a:p>
                  </a:txBody>
                  <a:tcPr/>
                </a:tc>
              </a:tr>
              <a:tr h="649757">
                <a:tc>
                  <a:txBody>
                    <a:bodyPr/>
                    <a:lstStyle/>
                    <a:p>
                      <a:pPr algn="l"/>
                      <a:r>
                        <a:rPr lang="en-US" sz="1800" dirty="0" smtClean="0"/>
                        <a:t>Asthma</a:t>
                      </a:r>
                      <a:endParaRPr lang="en-US" sz="1800" dirty="0"/>
                    </a:p>
                  </a:txBody>
                  <a:tcPr/>
                </a:tc>
                <a:tc>
                  <a:txBody>
                    <a:bodyPr/>
                    <a:lstStyle/>
                    <a:p>
                      <a:pPr algn="l"/>
                      <a:r>
                        <a:rPr lang="en-US" sz="1800" dirty="0" smtClean="0"/>
                        <a:t>ACTION Intervention: Physical Activity in Minority Women with Asthma </a:t>
                      </a:r>
                      <a:endParaRPr lang="en-US" sz="1800" dirty="0"/>
                    </a:p>
                  </a:txBody>
                  <a:tcPr/>
                </a:tc>
                <a:tc>
                  <a:txBody>
                    <a:bodyPr/>
                    <a:lstStyle/>
                    <a:p>
                      <a:r>
                        <a:rPr lang="en-US" sz="1800" dirty="0" smtClean="0"/>
                        <a:t>NHLBI</a:t>
                      </a:r>
                      <a:endParaRPr lang="en-US" sz="1800" dirty="0"/>
                    </a:p>
                  </a:txBody>
                  <a:tcPr/>
                </a:tc>
              </a:tr>
              <a:tr h="564670">
                <a:tc>
                  <a:txBody>
                    <a:bodyPr/>
                    <a:lstStyle/>
                    <a:p>
                      <a:pPr algn="l"/>
                      <a:r>
                        <a:rPr lang="en-US" sz="1800" dirty="0" smtClean="0"/>
                        <a:t>Chronic Obstructive Pulmonary Disease (COPD)</a:t>
                      </a:r>
                      <a:endParaRPr lang="en-US" sz="1800" dirty="0"/>
                    </a:p>
                  </a:txBody>
                  <a:tcPr/>
                </a:tc>
                <a:tc>
                  <a:txBody>
                    <a:bodyPr/>
                    <a:lstStyle/>
                    <a:p>
                      <a:pPr algn="l"/>
                      <a:r>
                        <a:rPr lang="en-US" sz="1800" dirty="0" smtClean="0"/>
                        <a:t>Promoting Activity After COPD Exacerbations (PACE)</a:t>
                      </a:r>
                      <a:endParaRPr lang="en-US" sz="1800" dirty="0"/>
                    </a:p>
                  </a:txBody>
                  <a:tcPr/>
                </a:tc>
                <a:tc>
                  <a:txBody>
                    <a:bodyPr/>
                    <a:lstStyle/>
                    <a:p>
                      <a:r>
                        <a:rPr lang="en-US" sz="1800" dirty="0" smtClean="0"/>
                        <a:t>NHLBI</a:t>
                      </a:r>
                      <a:endParaRPr lang="en-US" sz="1800" dirty="0"/>
                    </a:p>
                  </a:txBody>
                  <a:tcPr/>
                </a:tc>
              </a:tr>
              <a:tr h="905018">
                <a:tc>
                  <a:txBody>
                    <a:bodyPr/>
                    <a:lstStyle/>
                    <a:p>
                      <a:pPr algn="l"/>
                      <a:r>
                        <a:rPr lang="en-US" sz="1800" dirty="0" err="1" smtClean="0"/>
                        <a:t>Osteoarthitis</a:t>
                      </a:r>
                      <a:endParaRPr lang="en-US" sz="1800" dirty="0"/>
                    </a:p>
                  </a:txBody>
                  <a:tcPr/>
                </a:tc>
                <a:tc>
                  <a:txBody>
                    <a:bodyPr/>
                    <a:lstStyle/>
                    <a:p>
                      <a:pPr algn="l"/>
                      <a:r>
                        <a:rPr lang="en-US" sz="1800" dirty="0" smtClean="0"/>
                        <a:t>Mobile Motivational Physical Activity Targeted Intervention to Improve Sleep in Older Adults with Osteoarthritis (</a:t>
                      </a:r>
                      <a:r>
                        <a:rPr lang="en-US" sz="1800" dirty="0" err="1" smtClean="0"/>
                        <a:t>MobMPATI</a:t>
                      </a:r>
                      <a:r>
                        <a:rPr lang="en-US" sz="1800" dirty="0" smtClean="0"/>
                        <a:t>)</a:t>
                      </a:r>
                      <a:endParaRPr lang="en-US" sz="1800" dirty="0"/>
                    </a:p>
                  </a:txBody>
                  <a:tcPr/>
                </a:tc>
                <a:tc>
                  <a:txBody>
                    <a:bodyPr/>
                    <a:lstStyle/>
                    <a:p>
                      <a:r>
                        <a:rPr lang="en-US" sz="1800" dirty="0" smtClean="0"/>
                        <a:t>NINR </a:t>
                      </a:r>
                      <a:endParaRPr lang="en-US" sz="1800" dirty="0"/>
                    </a:p>
                  </a:txBody>
                  <a:tcPr/>
                </a:tc>
              </a:tr>
            </a:tbl>
          </a:graphicData>
        </a:graphic>
      </p:graphicFrame>
      <p:sp>
        <p:nvSpPr>
          <p:cNvPr id="3" name="Footer Placeholder 2"/>
          <p:cNvSpPr>
            <a:spLocks noGrp="1"/>
          </p:cNvSpPr>
          <p:nvPr>
            <p:ph type="ftr" sz="quarter" idx="11"/>
          </p:nvPr>
        </p:nvSpPr>
        <p:spPr>
          <a:xfrm>
            <a:off x="2579594" y="6573558"/>
            <a:ext cx="7032812" cy="365125"/>
          </a:xfrm>
        </p:spPr>
        <p:txBody>
          <a:bodyPr/>
          <a:lstStyle/>
          <a:p>
            <a:r>
              <a:rPr lang="en-US" dirty="0" smtClean="0"/>
              <a:t>Spyros Kitsiou, "Achieving and Sustaining Behavior Change to Benefit Older Adults" Dec 6-7, 2018</a:t>
            </a:r>
            <a:endParaRPr lang="en-US" dirty="0"/>
          </a:p>
        </p:txBody>
      </p:sp>
    </p:spTree>
    <p:extLst>
      <p:ext uri="{BB962C8B-B14F-4D97-AF65-F5344CB8AC3E}">
        <p14:creationId xmlns:p14="http://schemas.microsoft.com/office/powerpoint/2010/main" val="2924328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5"/>
          <p:cNvSpPr txBox="1">
            <a:spLocks/>
          </p:cNvSpPr>
          <p:nvPr/>
        </p:nvSpPr>
        <p:spPr>
          <a:xfrm>
            <a:off x="298450" y="475250"/>
            <a:ext cx="11517033" cy="900634"/>
          </a:xfrm>
          <a:prstGeom prst="rect">
            <a:avLst/>
          </a:prstGeom>
        </p:spPr>
        <p:txBody>
          <a:bodyPr vert="horz" lIns="91440" tIns="45720" rIns="91440" bIns="45720" rtlCol="0" anchor="ctr">
            <a:normAutofit fontScale="85000" lnSpcReduction="20000"/>
          </a:bodyPr>
          <a:lstStyle>
            <a:lvl1pPr>
              <a:lnSpc>
                <a:spcPct val="90000"/>
              </a:lnSpc>
              <a:spcBef>
                <a:spcPct val="0"/>
              </a:spcBef>
              <a:buNone/>
              <a:defRPr sz="4400" b="1">
                <a:solidFill>
                  <a:schemeClr val="accent1">
                    <a:lumMod val="50000"/>
                  </a:schemeClr>
                </a:solidFill>
                <a:latin typeface="+mj-lt"/>
                <a:ea typeface="+mj-ea"/>
                <a:cs typeface="+mj-cs"/>
              </a:defRPr>
            </a:lvl1pPr>
          </a:lstStyle>
          <a:p>
            <a:r>
              <a:rPr lang="en-US" dirty="0"/>
              <a:t>iCardia4HF – Patient-centered mHealth intervention for improving self-care in patients with chronic heart failure</a:t>
            </a:r>
          </a:p>
        </p:txBody>
      </p:sp>
      <p:pic>
        <p:nvPicPr>
          <p:cNvPr id="5" name="Picture 2" descr="Image result for heart failure health storylines ap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4375" y="1588622"/>
            <a:ext cx="1596531" cy="2834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4578" y="1588622"/>
            <a:ext cx="1593679" cy="2834640"/>
          </a:xfrm>
          <a:prstGeom prst="rect">
            <a:avLst/>
          </a:prstGeom>
        </p:spPr>
      </p:pic>
      <p:pic>
        <p:nvPicPr>
          <p:cNvPr id="7" name="Picture 16" descr="https://static1.fitbit.com/simple.b-cssdisabled-png.h908bef112e577801e071584c309f9150.pack?items=%2Fcontent%2Fassets%2Fstore2%2Fimages%2Fproducts-retina%2Fcharge%2Flrn_black_3qtr_small.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468" t="10219" r="26385" b="9692"/>
          <a:stretch/>
        </p:blipFill>
        <p:spPr bwMode="auto">
          <a:xfrm>
            <a:off x="8876573" y="4537479"/>
            <a:ext cx="7309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Image result for withings blood pressure moni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285" t="13235" r="19447" b="24732"/>
          <a:stretch/>
        </p:blipFill>
        <p:spPr bwMode="auto">
          <a:xfrm>
            <a:off x="9662640" y="4558351"/>
            <a:ext cx="1205670" cy="868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Image result for withings cardio body sca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65270" y="4537479"/>
            <a:ext cx="1272987" cy="7315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8450" y="1591236"/>
            <a:ext cx="8565925" cy="5632311"/>
          </a:xfrm>
          <a:prstGeom prst="rect">
            <a:avLst/>
          </a:prstGeom>
        </p:spPr>
        <p:txBody>
          <a:bodyPr wrap="square">
            <a:spAutoFit/>
          </a:bodyPr>
          <a:lstStyle/>
          <a:p>
            <a:pPr algn="l"/>
            <a:r>
              <a:rPr lang="en-US" sz="2000" b="1" u="sng" dirty="0" smtClean="0"/>
              <a:t>Background</a:t>
            </a:r>
            <a:endParaRPr lang="en-US" sz="2000" dirty="0"/>
          </a:p>
          <a:p>
            <a:pPr marL="342900" indent="-342900" algn="l">
              <a:buFont typeface="Arial" panose="020B0604020202020204" pitchFamily="34" charset="0"/>
              <a:buChar char="•"/>
            </a:pPr>
            <a:r>
              <a:rPr lang="en-US" sz="2000" dirty="0" smtClean="0"/>
              <a:t>More than </a:t>
            </a:r>
            <a:r>
              <a:rPr lang="en-US" sz="2000" dirty="0" smtClean="0">
                <a:solidFill>
                  <a:srgbClr val="FF0000"/>
                </a:solidFill>
              </a:rPr>
              <a:t>6.5 million </a:t>
            </a:r>
            <a:r>
              <a:rPr lang="en-US" sz="2000" dirty="0" smtClean="0"/>
              <a:t>Americans have heart failure (HF). </a:t>
            </a:r>
          </a:p>
          <a:p>
            <a:pPr marL="342900" indent="-342900" algn="l">
              <a:buFont typeface="Arial" panose="020B0604020202020204" pitchFamily="34" charset="0"/>
              <a:buChar char="•"/>
            </a:pPr>
            <a:r>
              <a:rPr lang="en-US" sz="2000" dirty="0" smtClean="0"/>
              <a:t>More </a:t>
            </a:r>
            <a:r>
              <a:rPr lang="en-US" sz="2000" dirty="0"/>
              <a:t>than </a:t>
            </a:r>
            <a:r>
              <a:rPr lang="en-US" sz="2000" dirty="0">
                <a:solidFill>
                  <a:srgbClr val="FF0000"/>
                </a:solidFill>
              </a:rPr>
              <a:t>25%</a:t>
            </a:r>
            <a:r>
              <a:rPr lang="en-US" sz="2000" dirty="0"/>
              <a:t> of patients are readmitted to the hospital within 30 days and up to </a:t>
            </a:r>
            <a:r>
              <a:rPr lang="en-US" sz="2000" dirty="0">
                <a:solidFill>
                  <a:srgbClr val="FF0000"/>
                </a:solidFill>
              </a:rPr>
              <a:t>50%</a:t>
            </a:r>
            <a:r>
              <a:rPr lang="en-US" sz="2000" dirty="0"/>
              <a:t> within </a:t>
            </a:r>
            <a:r>
              <a:rPr lang="en-US" sz="2000" dirty="0" smtClean="0"/>
              <a:t>6-months </a:t>
            </a:r>
            <a:r>
              <a:rPr lang="en-US" sz="2000" dirty="0"/>
              <a:t>following a HF </a:t>
            </a:r>
            <a:r>
              <a:rPr lang="en-US" sz="2000" dirty="0" smtClean="0"/>
              <a:t>hospitalization.</a:t>
            </a:r>
          </a:p>
          <a:p>
            <a:pPr algn="l"/>
            <a:endParaRPr lang="en-US" sz="2000" dirty="0"/>
          </a:p>
          <a:p>
            <a:pPr algn="l"/>
            <a:r>
              <a:rPr lang="en-US" sz="2000" b="1" u="sng" dirty="0" smtClean="0"/>
              <a:t>Objective</a:t>
            </a:r>
            <a:endParaRPr lang="en-US" sz="2000" dirty="0"/>
          </a:p>
          <a:p>
            <a:pPr algn="l"/>
            <a:r>
              <a:rPr lang="en-US" sz="2000" dirty="0" smtClean="0"/>
              <a:t>To test the feasibility, acceptance, and preliminary efficacy of a </a:t>
            </a:r>
            <a:r>
              <a:rPr lang="en-US" sz="2000" dirty="0"/>
              <a:t>patient-centered </a:t>
            </a:r>
            <a:r>
              <a:rPr lang="en-US" sz="2000" dirty="0" smtClean="0"/>
              <a:t>mHealth technology intervention </a:t>
            </a:r>
            <a:r>
              <a:rPr lang="en-US" sz="2000" dirty="0"/>
              <a:t>(iCardia4HF) </a:t>
            </a:r>
            <a:r>
              <a:rPr lang="en-US" sz="2000" dirty="0" smtClean="0"/>
              <a:t>that promotes adherence to self-care </a:t>
            </a:r>
            <a:r>
              <a:rPr lang="en-US" sz="2000" dirty="0"/>
              <a:t>in patients with chronic heart failure. </a:t>
            </a:r>
            <a:endParaRPr lang="en-US" sz="2000" dirty="0" smtClean="0"/>
          </a:p>
          <a:p>
            <a:pPr algn="l"/>
            <a:endParaRPr lang="en-US" sz="2000" dirty="0"/>
          </a:p>
          <a:p>
            <a:pPr algn="l"/>
            <a:r>
              <a:rPr lang="en-US" sz="2000" b="1" u="sng" dirty="0" smtClean="0"/>
              <a:t>Methods</a:t>
            </a:r>
          </a:p>
          <a:p>
            <a:pPr algn="l"/>
            <a:r>
              <a:rPr lang="en-US" sz="2000" b="1" dirty="0" smtClean="0"/>
              <a:t>Study design</a:t>
            </a:r>
            <a:r>
              <a:rPr lang="en-US" sz="2000" dirty="0" smtClean="0"/>
              <a:t>: Pilot Randomized Controlled Trial</a:t>
            </a:r>
            <a:r>
              <a:rPr lang="en-US" sz="2000" dirty="0"/>
              <a:t> </a:t>
            </a:r>
            <a:r>
              <a:rPr lang="en-US" sz="2000" dirty="0" smtClean="0"/>
              <a:t>(n=40)</a:t>
            </a:r>
          </a:p>
          <a:p>
            <a:pPr algn="l"/>
            <a:r>
              <a:rPr lang="en-US" sz="2000" b="1" dirty="0" smtClean="0"/>
              <a:t>Follow-up: </a:t>
            </a:r>
            <a:r>
              <a:rPr lang="en-US" sz="2000" dirty="0" smtClean="0"/>
              <a:t>8 weeks</a:t>
            </a:r>
            <a:endParaRPr lang="en-US" sz="2000" b="1" dirty="0" smtClean="0"/>
          </a:p>
          <a:p>
            <a:pPr algn="l"/>
            <a:r>
              <a:rPr lang="en-US" sz="2000" b="1" dirty="0" smtClean="0"/>
              <a:t>Population</a:t>
            </a:r>
            <a:r>
              <a:rPr lang="en-US" sz="2000" dirty="0" smtClean="0"/>
              <a:t>: HF Patients (≥ 50 years); hospitalized due to HF; NYHA class II-IV</a:t>
            </a:r>
          </a:p>
          <a:p>
            <a:r>
              <a:rPr lang="en-US" sz="2000" b="1" dirty="0"/>
              <a:t>Control group</a:t>
            </a:r>
            <a:r>
              <a:rPr lang="en-US" sz="2000" dirty="0"/>
              <a:t>: Standard post-discharge </a:t>
            </a:r>
            <a:r>
              <a:rPr lang="en-US" sz="2000" dirty="0" smtClean="0"/>
              <a:t>care (patient </a:t>
            </a:r>
            <a:r>
              <a:rPr lang="en-US" sz="2000" dirty="0"/>
              <a:t>education before hospital discharge, and follow-up visits at the outpatient HF clinic a week after discharge and monthly thereafter depending on the patient’s condition</a:t>
            </a:r>
          </a:p>
          <a:p>
            <a:pPr algn="l"/>
            <a:endParaRPr lang="en-US" sz="2000" dirty="0"/>
          </a:p>
        </p:txBody>
      </p:sp>
      <p:sp>
        <p:nvSpPr>
          <p:cNvPr id="11" name="Rectangle 10"/>
          <p:cNvSpPr/>
          <p:nvPr/>
        </p:nvSpPr>
        <p:spPr>
          <a:xfrm>
            <a:off x="298450" y="1314193"/>
            <a:ext cx="7821039" cy="276999"/>
          </a:xfrm>
          <a:prstGeom prst="rect">
            <a:avLst/>
          </a:prstGeom>
        </p:spPr>
        <p:txBody>
          <a:bodyPr wrap="square">
            <a:spAutoFit/>
          </a:bodyPr>
          <a:lstStyle/>
          <a:p>
            <a:pPr algn="l"/>
            <a:r>
              <a:rPr lang="en-US" sz="1200" dirty="0" smtClean="0">
                <a:latin typeface="Arial" panose="020B0604020202020204" pitchFamily="34" charset="0"/>
                <a:cs typeface="Arial" panose="020B0604020202020204" pitchFamily="34" charset="0"/>
              </a:rPr>
              <a:t>Funding Agency: Midwest </a:t>
            </a:r>
            <a:r>
              <a:rPr lang="en-US" sz="1200" dirty="0" err="1">
                <a:latin typeface="Arial" panose="020B0604020202020204" pitchFamily="34" charset="0"/>
                <a:cs typeface="Arial" panose="020B0604020202020204" pitchFamily="34" charset="0"/>
              </a:rPr>
              <a:t>Roybal</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Center/NIA (PI</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Kitsiou)</a:t>
            </a:r>
            <a:endParaRPr lang="en-US" sz="12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9217322" y="6239435"/>
            <a:ext cx="2920935" cy="535828"/>
          </a:xfrm>
        </p:spPr>
        <p:txBody>
          <a:bodyPr/>
          <a:lstStyle/>
          <a:p>
            <a:r>
              <a:rPr lang="en-US" dirty="0" smtClean="0"/>
              <a:t>Spyros Kitsiou, "Achieving and Sustaining Behavior Change to Benefit Older Adults" Dec 6-7, 2018</a:t>
            </a:r>
            <a:endParaRPr lang="en-US" dirty="0"/>
          </a:p>
        </p:txBody>
      </p:sp>
    </p:spTree>
    <p:extLst>
      <p:ext uri="{BB962C8B-B14F-4D97-AF65-F5344CB8AC3E}">
        <p14:creationId xmlns:p14="http://schemas.microsoft.com/office/powerpoint/2010/main" val="78949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heart failure health storylines ap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731" y="2705563"/>
            <a:ext cx="1699533" cy="3017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3992" y="2686282"/>
            <a:ext cx="1696497" cy="3017520"/>
          </a:xfrm>
          <a:prstGeom prst="rect">
            <a:avLst/>
          </a:prstGeom>
        </p:spPr>
      </p:pic>
      <p:sp>
        <p:nvSpPr>
          <p:cNvPr id="10" name="Rectangle 9"/>
          <p:cNvSpPr/>
          <p:nvPr/>
        </p:nvSpPr>
        <p:spPr>
          <a:xfrm>
            <a:off x="298449" y="1711304"/>
            <a:ext cx="11662641" cy="707886"/>
          </a:xfrm>
          <a:prstGeom prst="rect">
            <a:avLst/>
          </a:prstGeom>
        </p:spPr>
        <p:txBody>
          <a:bodyPr wrap="square">
            <a:spAutoFit/>
          </a:bodyPr>
          <a:lstStyle/>
          <a:p>
            <a:pPr algn="l"/>
            <a:r>
              <a:rPr lang="en-US" sz="2000" b="1" dirty="0" smtClean="0"/>
              <a:t>Intervention</a:t>
            </a:r>
            <a:r>
              <a:rPr lang="en-US" sz="2000" dirty="0" smtClean="0"/>
              <a:t>: Heart Failure Health Storylines Mobile App + Fitbit and Nokia Health Connected Devices + Tailored text-messages targeting health beliefs, self-efficacy, and HF knowledge</a:t>
            </a:r>
          </a:p>
        </p:txBody>
      </p:sp>
      <p:sp>
        <p:nvSpPr>
          <p:cNvPr id="11" name="Rectangle 10"/>
          <p:cNvSpPr/>
          <p:nvPr/>
        </p:nvSpPr>
        <p:spPr>
          <a:xfrm>
            <a:off x="298450" y="1268011"/>
            <a:ext cx="7821039"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Funding Agency: Midwest </a:t>
            </a:r>
            <a:r>
              <a:rPr lang="en-US" sz="1200" dirty="0" err="1">
                <a:latin typeface="Arial" panose="020B0604020202020204" pitchFamily="34" charset="0"/>
                <a:cs typeface="Arial" panose="020B0604020202020204" pitchFamily="34" charset="0"/>
              </a:rPr>
              <a:t>Roybal</a:t>
            </a:r>
            <a:r>
              <a:rPr lang="en-US" sz="1200" dirty="0">
                <a:latin typeface="Arial" panose="020B0604020202020204" pitchFamily="34" charset="0"/>
                <a:cs typeface="Arial" panose="020B0604020202020204" pitchFamily="34" charset="0"/>
              </a:rPr>
              <a:t> Center/NIA (PI: Kitsiou)</a:t>
            </a:r>
          </a:p>
        </p:txBody>
      </p:sp>
      <p:graphicFrame>
        <p:nvGraphicFramePr>
          <p:cNvPr id="12" name="Table 11"/>
          <p:cNvGraphicFramePr>
            <a:graphicFrameLocks noGrp="1"/>
          </p:cNvGraphicFramePr>
          <p:nvPr>
            <p:extLst>
              <p:ext uri="{D42A27DB-BD31-4B8C-83A1-F6EECF244321}">
                <p14:modId xmlns:p14="http://schemas.microsoft.com/office/powerpoint/2010/main" val="3743050676"/>
              </p:ext>
            </p:extLst>
          </p:nvPr>
        </p:nvGraphicFramePr>
        <p:xfrm>
          <a:off x="4437641" y="2975080"/>
          <a:ext cx="7523448" cy="2152523"/>
        </p:xfrm>
        <a:graphic>
          <a:graphicData uri="http://schemas.openxmlformats.org/drawingml/2006/table">
            <a:tbl>
              <a:tblPr firstRow="1" firstCol="1" bandRow="1">
                <a:tableStyleId>{5C22544A-7EE6-4342-B048-85BDC9FD1C3A}</a:tableStyleId>
              </a:tblPr>
              <a:tblGrid>
                <a:gridCol w="782231"/>
                <a:gridCol w="805201"/>
                <a:gridCol w="791363"/>
                <a:gridCol w="753499"/>
                <a:gridCol w="870741"/>
                <a:gridCol w="580494"/>
                <a:gridCol w="805201"/>
                <a:gridCol w="711573"/>
                <a:gridCol w="795838"/>
                <a:gridCol w="627307"/>
              </a:tblGrid>
              <a:tr h="201295">
                <a:tc>
                  <a:txBody>
                    <a:bodyPr/>
                    <a:lstStyle/>
                    <a:p>
                      <a:pPr marL="0" marR="0" algn="l" defTabSz="914400" rtl="0" eaLnBrk="1" latinLnBrk="0" hangingPunct="1">
                        <a:lnSpc>
                          <a:spcPct val="107000"/>
                        </a:lnSpc>
                        <a:spcBef>
                          <a:spcPts val="0"/>
                        </a:spcBef>
                        <a:spcAft>
                          <a:spcPts val="0"/>
                        </a:spcAft>
                      </a:pPr>
                      <a:r>
                        <a:rPr lang="en-US" sz="1100" b="1" kern="1200" dirty="0" smtClean="0">
                          <a:solidFill>
                            <a:schemeClr val="lt1"/>
                          </a:solidFill>
                          <a:effectLst/>
                          <a:latin typeface="+mn-lt"/>
                          <a:ea typeface="+mn-ea"/>
                          <a:cs typeface="+mn-cs"/>
                        </a:rPr>
                        <a:t>Monitored Data</a:t>
                      </a:r>
                      <a:r>
                        <a:rPr lang="en-US" sz="1100" b="1" kern="1200" baseline="0" dirty="0" smtClean="0">
                          <a:solidFill>
                            <a:schemeClr val="lt1"/>
                          </a:solidFill>
                          <a:effectLst/>
                          <a:latin typeface="+mn-lt"/>
                          <a:ea typeface="+mn-ea"/>
                          <a:cs typeface="+mn-cs"/>
                        </a:rPr>
                        <a:t> </a:t>
                      </a:r>
                      <a:endParaRPr lang="en-US" sz="1100" b="1" kern="1200" dirty="0">
                        <a:solidFill>
                          <a:schemeClr val="lt1"/>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pPr>
                      <a:r>
                        <a:rPr lang="en-US" sz="1100" dirty="0">
                          <a:effectLst/>
                        </a:rPr>
                        <a:t>Weight  Properties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Blood </a:t>
                      </a:r>
                      <a:endParaRPr lang="en-US" sz="1800" dirty="0">
                        <a:effectLst/>
                      </a:endParaRPr>
                    </a:p>
                    <a:p>
                      <a:pPr marL="0" marR="0">
                        <a:lnSpc>
                          <a:spcPct val="107000"/>
                        </a:lnSpc>
                        <a:spcBef>
                          <a:spcPts val="0"/>
                        </a:spcBef>
                        <a:spcAft>
                          <a:spcPts val="0"/>
                        </a:spcAft>
                      </a:pPr>
                      <a:r>
                        <a:rPr lang="en-US" sz="1100" dirty="0">
                          <a:effectLst/>
                        </a:rPr>
                        <a:t>Pressure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Symptoms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Medications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Heart </a:t>
                      </a:r>
                      <a:endParaRPr lang="en-US" sz="1800" dirty="0">
                        <a:effectLst/>
                      </a:endParaRPr>
                    </a:p>
                    <a:p>
                      <a:pPr marL="0" marR="0">
                        <a:lnSpc>
                          <a:spcPct val="107000"/>
                        </a:lnSpc>
                        <a:spcBef>
                          <a:spcPts val="0"/>
                        </a:spcBef>
                        <a:spcAft>
                          <a:spcPts val="0"/>
                        </a:spcAft>
                      </a:pPr>
                      <a:r>
                        <a:rPr lang="en-US" sz="1100" dirty="0">
                          <a:effectLst/>
                        </a:rPr>
                        <a:t>Rate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Physical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Exercise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100" b="1" kern="1200" dirty="0">
                          <a:solidFill>
                            <a:schemeClr val="lt1"/>
                          </a:solidFill>
                          <a:effectLst/>
                          <a:latin typeface="+mn-lt"/>
                          <a:ea typeface="+mn-ea"/>
                          <a:cs typeface="+mn-cs"/>
                        </a:rPr>
                        <a:t>Sedentary time</a:t>
                      </a: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100" b="1" kern="1200" dirty="0" smtClean="0">
                          <a:solidFill>
                            <a:schemeClr val="lt1"/>
                          </a:solidFill>
                          <a:effectLst/>
                          <a:latin typeface="+mn-lt"/>
                          <a:ea typeface="+mn-ea"/>
                          <a:cs typeface="+mn-cs"/>
                        </a:rPr>
                        <a:t>Sleep</a:t>
                      </a:r>
                      <a:endParaRPr lang="en-US" sz="1100" b="1" kern="1200" dirty="0">
                        <a:solidFill>
                          <a:schemeClr val="lt1"/>
                        </a:solidFill>
                        <a:effectLst/>
                        <a:latin typeface="+mn-lt"/>
                        <a:ea typeface="+mn-ea"/>
                        <a:cs typeface="+mn-cs"/>
                      </a:endParaRPr>
                    </a:p>
                  </a:txBody>
                  <a:tcPr marL="68580" marR="68580" marT="0" marB="0"/>
                </a:tc>
              </a:tr>
              <a:tr h="199390">
                <a:tc>
                  <a:txBody>
                    <a:bodyPr/>
                    <a:lstStyle/>
                    <a:p>
                      <a:pPr marL="0" marR="0">
                        <a:lnSpc>
                          <a:spcPct val="107000"/>
                        </a:lnSpc>
                        <a:spcBef>
                          <a:spcPts val="0"/>
                        </a:spcBef>
                        <a:spcAft>
                          <a:spcPts val="0"/>
                        </a:spcAft>
                      </a:pPr>
                      <a:r>
                        <a:rPr lang="en-US" sz="1000">
                          <a:effectLst/>
                        </a:rPr>
                        <a:t>Devices used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Nokia weight scale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Nokia BP monitor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gn="ctr">
                        <a:lnSpc>
                          <a:spcPct val="107000"/>
                        </a:lnSpc>
                        <a:spcBef>
                          <a:spcPts val="0"/>
                        </a:spcBef>
                        <a:spcAft>
                          <a:spcPts val="0"/>
                        </a:spcAft>
                      </a:pPr>
                      <a:r>
                        <a:rPr lang="en-US" sz="1000" dirty="0">
                          <a:effectLst/>
                        </a:rPr>
                        <a:t>Fitbit Charge 3 - Wearable activity tracker with heart rate sensor and automatic detection of </a:t>
                      </a:r>
                      <a:r>
                        <a:rPr lang="en-US" sz="1000" dirty="0" smtClean="0">
                          <a:effectLst/>
                        </a:rPr>
                        <a:t>sleep and</a:t>
                      </a:r>
                      <a:r>
                        <a:rPr lang="en-US" sz="1000" baseline="0" dirty="0" smtClean="0">
                          <a:effectLst/>
                        </a:rPr>
                        <a:t> </a:t>
                      </a:r>
                      <a:r>
                        <a:rPr lang="en-US" sz="1000" dirty="0" smtClean="0">
                          <a:effectLst/>
                        </a:rPr>
                        <a:t>aerobic </a:t>
                      </a:r>
                      <a:r>
                        <a:rPr lang="en-US" sz="1000" dirty="0">
                          <a:effectLst/>
                        </a:rPr>
                        <a:t>exercise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90">
                <a:tc>
                  <a:txBody>
                    <a:bodyPr/>
                    <a:lstStyle/>
                    <a:p>
                      <a:pPr marL="0" marR="0">
                        <a:lnSpc>
                          <a:spcPct val="107000"/>
                        </a:lnSpc>
                        <a:spcBef>
                          <a:spcPts val="0"/>
                        </a:spcBef>
                        <a:spcAft>
                          <a:spcPts val="0"/>
                        </a:spcAft>
                      </a:pPr>
                      <a:r>
                        <a:rPr lang="en-US" sz="1000">
                          <a:effectLst/>
                        </a:rPr>
                        <a:t>Mobile app feature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Vital signs monitoring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Vital Signs monitoring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Symptoms tracker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Medication Tracker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gn="ctr">
                        <a:lnSpc>
                          <a:spcPct val="107000"/>
                        </a:lnSpc>
                        <a:spcBef>
                          <a:spcPts val="0"/>
                        </a:spcBef>
                        <a:spcAft>
                          <a:spcPts val="0"/>
                        </a:spcAft>
                      </a:pPr>
                      <a:r>
                        <a:rPr lang="en-US" sz="1000" dirty="0">
                          <a:effectLst/>
                        </a:rPr>
                        <a:t>Physical Activity Tracker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5095">
                <a:tc>
                  <a:txBody>
                    <a:bodyPr/>
                    <a:lstStyle/>
                    <a:p>
                      <a:pPr marL="0" marR="0">
                        <a:lnSpc>
                          <a:spcPct val="107000"/>
                        </a:lnSpc>
                        <a:spcBef>
                          <a:spcPts val="0"/>
                        </a:spcBef>
                        <a:spcAft>
                          <a:spcPts val="0"/>
                        </a:spcAft>
                      </a:pPr>
                      <a:r>
                        <a:rPr lang="en-US" sz="1000">
                          <a:effectLst/>
                        </a:rPr>
                        <a:t>Type of monitoring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Active*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Active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Active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rPr>
                        <a:t>Active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gn="ctr">
                        <a:lnSpc>
                          <a:spcPct val="107000"/>
                        </a:lnSpc>
                        <a:spcBef>
                          <a:spcPts val="0"/>
                        </a:spcBef>
                        <a:spcAft>
                          <a:spcPts val="0"/>
                        </a:spcAft>
                      </a:pPr>
                      <a:r>
                        <a:rPr lang="en-US" sz="1000" dirty="0">
                          <a:effectLst/>
                        </a:rPr>
                        <a:t>Passive**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6520">
                <a:tc>
                  <a:txBody>
                    <a:bodyPr/>
                    <a:lstStyle/>
                    <a:p>
                      <a:pPr marL="0" marR="0">
                        <a:lnSpc>
                          <a:spcPct val="107000"/>
                        </a:lnSpc>
                        <a:spcBef>
                          <a:spcPts val="0"/>
                        </a:spcBef>
                        <a:spcAft>
                          <a:spcPts val="0"/>
                        </a:spcAft>
                      </a:pPr>
                      <a:r>
                        <a:rPr lang="en-US" sz="1000" dirty="0">
                          <a:effectLst/>
                        </a:rPr>
                        <a:t>Reminders </a:t>
                      </a:r>
                      <a:r>
                        <a:rPr lang="en-US" sz="1000" dirty="0" smtClean="0">
                          <a:effectLst/>
                        </a:rPr>
                        <a:t>Frequency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Push notification (Daily)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Push notification (Daily)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Push notification (Daily)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a:effectLst/>
                        </a:rPr>
                        <a:t>Push notification (Daily)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nSpc>
                          <a:spcPct val="107000"/>
                        </a:lnSpc>
                        <a:spcBef>
                          <a:spcPts val="0"/>
                        </a:spcBef>
                        <a:spcAft>
                          <a:spcPts val="0"/>
                        </a:spcAft>
                      </a:pPr>
                      <a:r>
                        <a:rPr lang="en-US" sz="1000" dirty="0">
                          <a:effectLst/>
                        </a:rPr>
                        <a:t>Text-messages to remind participants to wear and charge their Fitbits as needed based on the wear-time data collected from the </a:t>
                      </a:r>
                      <a:r>
                        <a:rPr lang="en-US" sz="1000" dirty="0" err="1">
                          <a:effectLst/>
                        </a:rPr>
                        <a:t>iCardia</a:t>
                      </a:r>
                      <a:r>
                        <a:rPr lang="en-US" sz="1000" dirty="0">
                          <a:effectLst/>
                        </a:rPr>
                        <a:t> server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6520">
                <a:tc gridSpan="10">
                  <a:txBody>
                    <a:bodyPr/>
                    <a:lstStyle/>
                    <a:p>
                      <a:pPr marL="0" marR="0" algn="just">
                        <a:lnSpc>
                          <a:spcPct val="107000"/>
                        </a:lnSpc>
                        <a:spcBef>
                          <a:spcPts val="0"/>
                        </a:spcBef>
                        <a:spcAft>
                          <a:spcPts val="0"/>
                        </a:spcAft>
                      </a:pPr>
                      <a:r>
                        <a:rPr lang="en-US" sz="1000" dirty="0">
                          <a:effectLst/>
                        </a:rPr>
                        <a:t>*Active monitoring: requires action by the patient (e.g. stepping on the scale); ** Passive monitoring: performed automatically by the device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3" name="Shape 125"/>
          <p:cNvSpPr txBox="1">
            <a:spLocks/>
          </p:cNvSpPr>
          <p:nvPr/>
        </p:nvSpPr>
        <p:spPr>
          <a:xfrm>
            <a:off x="298450" y="475250"/>
            <a:ext cx="11517033" cy="900634"/>
          </a:xfrm>
          <a:prstGeom prst="rect">
            <a:avLst/>
          </a:prstGeom>
        </p:spPr>
        <p:txBody>
          <a:bodyPr vert="horz" lIns="91440" tIns="45720" rIns="91440" bIns="45720" rtlCol="0" anchor="ctr">
            <a:normAutofit fontScale="85000" lnSpcReduction="20000"/>
          </a:bodyPr>
          <a:lstStyle>
            <a:lvl1pPr>
              <a:lnSpc>
                <a:spcPct val="90000"/>
              </a:lnSpc>
              <a:spcBef>
                <a:spcPct val="0"/>
              </a:spcBef>
              <a:buNone/>
              <a:defRPr sz="4400" b="1">
                <a:solidFill>
                  <a:schemeClr val="accent1">
                    <a:lumMod val="50000"/>
                  </a:schemeClr>
                </a:solidFill>
                <a:latin typeface="+mj-lt"/>
                <a:ea typeface="+mj-ea"/>
                <a:cs typeface="+mj-cs"/>
              </a:defRPr>
            </a:lvl1pPr>
          </a:lstStyle>
          <a:p>
            <a:r>
              <a:rPr lang="en-US" dirty="0"/>
              <a:t>iCardia4HF – Patient-centered mHealth intervention for improving self-care in patients with chronic heart failure</a:t>
            </a:r>
          </a:p>
        </p:txBody>
      </p:sp>
      <p:sp>
        <p:nvSpPr>
          <p:cNvPr id="14" name="Right Arrow 13"/>
          <p:cNvSpPr/>
          <p:nvPr/>
        </p:nvSpPr>
        <p:spPr>
          <a:xfrm>
            <a:off x="3891855" y="3722261"/>
            <a:ext cx="375345" cy="387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https://static1.fitbit.com/simple.b-cssdisabled-png.h908bef112e577801e071584c309f9150.pack?items=%2Fcontent%2Fassets%2Fstore2%2Fimages%2Fproducts-retina%2Fcharge%2Flrn_black_3qtr_smal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468" t="10219" r="26385" b="9692"/>
          <a:stretch/>
        </p:blipFill>
        <p:spPr bwMode="auto">
          <a:xfrm>
            <a:off x="208593" y="5682930"/>
            <a:ext cx="7309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Image result for withings blood pressure moni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285" t="13235" r="19447" b="24732"/>
          <a:stretch/>
        </p:blipFill>
        <p:spPr bwMode="auto">
          <a:xfrm>
            <a:off x="1050079" y="5957250"/>
            <a:ext cx="1205670" cy="86868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ody Cardio Bla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1290" y="591153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Tree>
    <p:extLst>
      <p:ext uri="{BB962C8B-B14F-4D97-AF65-F5344CB8AC3E}">
        <p14:creationId xmlns:p14="http://schemas.microsoft.com/office/powerpoint/2010/main" val="2949573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8449" y="1711304"/>
            <a:ext cx="11662641" cy="707886"/>
          </a:xfrm>
          <a:prstGeom prst="rect">
            <a:avLst/>
          </a:prstGeom>
        </p:spPr>
        <p:txBody>
          <a:bodyPr wrap="square">
            <a:spAutoFit/>
          </a:bodyPr>
          <a:lstStyle/>
          <a:p>
            <a:pPr algn="l"/>
            <a:r>
              <a:rPr lang="en-US" sz="2000" b="1" dirty="0" smtClean="0"/>
              <a:t>Intervention</a:t>
            </a:r>
            <a:r>
              <a:rPr lang="en-US" sz="2000" dirty="0" smtClean="0"/>
              <a:t>: Heart Failure Health Storylines Mobile App + Fitbit and Nokia Health Connected Devices + Tailored text-messages targeting health beliefs, self-efficacy, and HF knowledge</a:t>
            </a:r>
          </a:p>
        </p:txBody>
      </p:sp>
      <p:sp>
        <p:nvSpPr>
          <p:cNvPr id="10" name="Rectangle 9"/>
          <p:cNvSpPr/>
          <p:nvPr/>
        </p:nvSpPr>
        <p:spPr>
          <a:xfrm>
            <a:off x="298450" y="1268011"/>
            <a:ext cx="7821039"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Funding Agency: Midwest </a:t>
            </a:r>
            <a:r>
              <a:rPr lang="en-US" sz="1200" dirty="0" err="1">
                <a:latin typeface="Arial" panose="020B0604020202020204" pitchFamily="34" charset="0"/>
                <a:cs typeface="Arial" panose="020B0604020202020204" pitchFamily="34" charset="0"/>
              </a:rPr>
              <a:t>Roybal</a:t>
            </a:r>
            <a:r>
              <a:rPr lang="en-US" sz="1200" dirty="0">
                <a:latin typeface="Arial" panose="020B0604020202020204" pitchFamily="34" charset="0"/>
                <a:cs typeface="Arial" panose="020B0604020202020204" pitchFamily="34" charset="0"/>
              </a:rPr>
              <a:t> Center/NIA (PI: Kitsiou)</a:t>
            </a:r>
          </a:p>
        </p:txBody>
      </p:sp>
      <p:sp>
        <p:nvSpPr>
          <p:cNvPr id="12" name="Shape 125"/>
          <p:cNvSpPr txBox="1">
            <a:spLocks/>
          </p:cNvSpPr>
          <p:nvPr/>
        </p:nvSpPr>
        <p:spPr>
          <a:xfrm>
            <a:off x="298450" y="475250"/>
            <a:ext cx="11517033" cy="900634"/>
          </a:xfrm>
          <a:prstGeom prst="rect">
            <a:avLst/>
          </a:prstGeom>
        </p:spPr>
        <p:txBody>
          <a:bodyPr vert="horz" lIns="91440" tIns="45720" rIns="91440" bIns="45720" rtlCol="0" anchor="ctr">
            <a:normAutofit fontScale="85000" lnSpcReduction="20000"/>
          </a:bodyPr>
          <a:lstStyle>
            <a:lvl1pPr>
              <a:lnSpc>
                <a:spcPct val="90000"/>
              </a:lnSpc>
              <a:spcBef>
                <a:spcPct val="0"/>
              </a:spcBef>
              <a:buNone/>
              <a:defRPr sz="4400" b="1">
                <a:solidFill>
                  <a:schemeClr val="accent1">
                    <a:lumMod val="50000"/>
                  </a:schemeClr>
                </a:solidFill>
                <a:latin typeface="+mj-lt"/>
                <a:ea typeface="+mj-ea"/>
                <a:cs typeface="+mj-cs"/>
              </a:defRPr>
            </a:lvl1pPr>
          </a:lstStyle>
          <a:p>
            <a:r>
              <a:rPr lang="en-US" dirty="0"/>
              <a:t>iCardia4HF – Patient-centered mHealth intervention for improving self-care in patients with chronic heart failure</a:t>
            </a:r>
          </a:p>
        </p:txBody>
      </p:sp>
      <p:sp>
        <p:nvSpPr>
          <p:cNvPr id="14" name="Oval 13"/>
          <p:cNvSpPr/>
          <p:nvPr/>
        </p:nvSpPr>
        <p:spPr>
          <a:xfrm>
            <a:off x="3897748" y="3332499"/>
            <a:ext cx="1791855" cy="62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 Beliefs</a:t>
            </a:r>
            <a:endParaRPr lang="en-US" dirty="0"/>
          </a:p>
        </p:txBody>
      </p:sp>
      <p:sp>
        <p:nvSpPr>
          <p:cNvPr id="15" name="Oval 14"/>
          <p:cNvSpPr/>
          <p:nvPr/>
        </p:nvSpPr>
        <p:spPr>
          <a:xfrm>
            <a:off x="3967020" y="4128553"/>
            <a:ext cx="1722583" cy="62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Self-care efficacy</a:t>
            </a:r>
            <a:endParaRPr lang="en-US" dirty="0"/>
          </a:p>
        </p:txBody>
      </p:sp>
      <p:sp>
        <p:nvSpPr>
          <p:cNvPr id="16" name="Oval 15"/>
          <p:cNvSpPr/>
          <p:nvPr/>
        </p:nvSpPr>
        <p:spPr>
          <a:xfrm>
            <a:off x="3967020" y="4924607"/>
            <a:ext cx="1722583" cy="62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HF Knowledge</a:t>
            </a:r>
            <a:endParaRPr lang="en-US" dirty="0"/>
          </a:p>
        </p:txBody>
      </p:sp>
      <p:sp>
        <p:nvSpPr>
          <p:cNvPr id="17" name="Rectangle 16"/>
          <p:cNvSpPr/>
          <p:nvPr/>
        </p:nvSpPr>
        <p:spPr>
          <a:xfrm>
            <a:off x="298449" y="3221907"/>
            <a:ext cx="3165187" cy="1477328"/>
          </a:xfrm>
          <a:prstGeom prst="rect">
            <a:avLst/>
          </a:prstGeom>
        </p:spPr>
        <p:txBody>
          <a:bodyPr wrap="square">
            <a:spAutoFit/>
          </a:bodyPr>
          <a:lstStyle/>
          <a:p>
            <a:r>
              <a:rPr lang="en-US" b="1" u="sng" dirty="0">
                <a:solidFill>
                  <a:srgbClr val="211D1E"/>
                </a:solidFill>
                <a:latin typeface="Arial" panose="020B0604020202020204" pitchFamily="34" charset="0"/>
                <a:ea typeface="Calibri" panose="020F0502020204030204" pitchFamily="34" charset="0"/>
                <a:cs typeface="Palatino"/>
              </a:rPr>
              <a:t>Tailoring of the </a:t>
            </a:r>
            <a:r>
              <a:rPr lang="en-US" b="1" u="sng" dirty="0" smtClean="0">
                <a:solidFill>
                  <a:srgbClr val="211D1E"/>
                </a:solidFill>
                <a:latin typeface="Arial" panose="020B0604020202020204" pitchFamily="34" charset="0"/>
                <a:ea typeface="Calibri" panose="020F0502020204030204" pitchFamily="34" charset="0"/>
                <a:cs typeface="Palatino"/>
              </a:rPr>
              <a:t>TMs</a:t>
            </a:r>
          </a:p>
          <a:p>
            <a:r>
              <a:rPr lang="en-US" dirty="0" smtClean="0">
                <a:solidFill>
                  <a:srgbClr val="211D1E"/>
                </a:solidFill>
                <a:latin typeface="Arial" panose="020B0604020202020204" pitchFamily="34" charset="0"/>
                <a:ea typeface="Calibri" panose="020F0502020204030204" pitchFamily="34" charset="0"/>
                <a:cs typeface="Palatino"/>
              </a:rPr>
              <a:t>Guided </a:t>
            </a:r>
            <a:r>
              <a:rPr lang="en-US" dirty="0">
                <a:solidFill>
                  <a:srgbClr val="211D1E"/>
                </a:solidFill>
                <a:latin typeface="Arial" panose="020B0604020202020204" pitchFamily="34" charset="0"/>
                <a:ea typeface="Calibri" panose="020F0502020204030204" pitchFamily="34" charset="0"/>
                <a:cs typeface="Palatino"/>
              </a:rPr>
              <a:t>by patient’s </a:t>
            </a:r>
            <a:r>
              <a:rPr lang="en-US" dirty="0" smtClean="0">
                <a:solidFill>
                  <a:srgbClr val="211D1E"/>
                </a:solidFill>
                <a:latin typeface="Arial" panose="020B0604020202020204" pitchFamily="34" charset="0"/>
                <a:ea typeface="Calibri" panose="020F0502020204030204" pitchFamily="34" charset="0"/>
                <a:cs typeface="Palatino"/>
              </a:rPr>
              <a:t>responses </a:t>
            </a:r>
            <a:r>
              <a:rPr lang="en-US" dirty="0">
                <a:solidFill>
                  <a:srgbClr val="211D1E"/>
                </a:solidFill>
                <a:latin typeface="Arial" panose="020B0604020202020204" pitchFamily="34" charset="0"/>
                <a:ea typeface="Calibri" panose="020F0502020204030204" pitchFamily="34" charset="0"/>
                <a:cs typeface="Palatino"/>
              </a:rPr>
              <a:t>to </a:t>
            </a:r>
            <a:r>
              <a:rPr lang="en-US" dirty="0" smtClean="0">
                <a:solidFill>
                  <a:srgbClr val="211D1E"/>
                </a:solidFill>
                <a:latin typeface="Arial" panose="020B0604020202020204" pitchFamily="34" charset="0"/>
                <a:ea typeface="Calibri" panose="020F0502020204030204" pitchFamily="34" charset="0"/>
                <a:cs typeface="Palatino"/>
              </a:rPr>
              <a:t>validates scales administered at baseline and 30-days</a:t>
            </a: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4014685912"/>
              </p:ext>
            </p:extLst>
          </p:nvPr>
        </p:nvGraphicFramePr>
        <p:xfrm>
          <a:off x="6553767" y="3088638"/>
          <a:ext cx="5407322" cy="2992120"/>
        </p:xfrm>
        <a:graphic>
          <a:graphicData uri="http://schemas.openxmlformats.org/drawingml/2006/table">
            <a:tbl>
              <a:tblPr firstRow="1" bandRow="1">
                <a:tableStyleId>{5C22544A-7EE6-4342-B048-85BDC9FD1C3A}</a:tableStyleId>
              </a:tblPr>
              <a:tblGrid>
                <a:gridCol w="2703661"/>
                <a:gridCol w="2703661"/>
              </a:tblGrid>
              <a:tr h="370840">
                <a:tc gridSpan="2">
                  <a:txBody>
                    <a:bodyPr/>
                    <a:lstStyle/>
                    <a:p>
                      <a:r>
                        <a:rPr lang="en-US" dirty="0" smtClean="0"/>
                        <a:t>Health Beliefs about</a:t>
                      </a:r>
                      <a:r>
                        <a:rPr lang="en-US" baseline="0" dirty="0" smtClean="0"/>
                        <a:t> </a:t>
                      </a:r>
                      <a:r>
                        <a:rPr lang="en-US" dirty="0" smtClean="0"/>
                        <a:t>Medication</a:t>
                      </a:r>
                      <a:r>
                        <a:rPr lang="en-US" baseline="0" dirty="0" smtClean="0"/>
                        <a:t> Adherence</a:t>
                      </a:r>
                      <a:endParaRPr lang="en-US" dirty="0"/>
                    </a:p>
                  </a:txBody>
                  <a:tcPr/>
                </a:tc>
                <a:tc hMerge="1">
                  <a:txBody>
                    <a:bodyPr/>
                    <a:lstStyle/>
                    <a:p>
                      <a:endParaRPr lang="en-US" dirty="0"/>
                    </a:p>
                  </a:txBody>
                  <a:tcPr/>
                </a:tc>
              </a:tr>
              <a:tr h="370840">
                <a:tc>
                  <a:txBody>
                    <a:bodyPr/>
                    <a:lstStyle/>
                    <a:p>
                      <a:r>
                        <a:rPr lang="en-US" sz="1600" b="1" dirty="0" smtClean="0"/>
                        <a:t>Benefit question</a:t>
                      </a:r>
                      <a:r>
                        <a:rPr lang="en-US" sz="1600" dirty="0" smtClean="0"/>
                        <a:t>: </a:t>
                      </a:r>
                      <a:r>
                        <a:rPr lang="en-US" sz="1600" kern="1200" dirty="0" smtClean="0">
                          <a:solidFill>
                            <a:schemeClr val="dk1"/>
                          </a:solidFill>
                          <a:effectLst/>
                          <a:latin typeface="+mn-lt"/>
                          <a:ea typeface="+mn-ea"/>
                          <a:cs typeface="+mn-cs"/>
                        </a:rPr>
                        <a:t>If I take my water pills, I will lower my chance of being hospitalized.</a:t>
                      </a:r>
                      <a:endParaRPr lang="en-US" sz="1600" dirty="0"/>
                    </a:p>
                  </a:txBody>
                  <a:tcPr/>
                </a:tc>
                <a:tc>
                  <a:txBody>
                    <a:bodyPr/>
                    <a:lstStyle/>
                    <a:p>
                      <a:r>
                        <a:rPr lang="en-US" sz="1600" b="1" dirty="0" smtClean="0"/>
                        <a:t>Barrier question</a:t>
                      </a:r>
                      <a:r>
                        <a:rPr lang="en-US" sz="1600" dirty="0" smtClean="0"/>
                        <a:t>: </a:t>
                      </a:r>
                      <a:r>
                        <a:rPr lang="en-US" sz="1600" kern="1200" dirty="0" smtClean="0">
                          <a:solidFill>
                            <a:schemeClr val="dk1"/>
                          </a:solidFill>
                          <a:effectLst/>
                          <a:latin typeface="+mn-lt"/>
                          <a:ea typeface="+mn-ea"/>
                          <a:cs typeface="+mn-cs"/>
                        </a:rPr>
                        <a:t>Taking water pills makes it hard to go away from home.</a:t>
                      </a:r>
                      <a:endParaRPr lang="en-US" sz="1600" dirty="0"/>
                    </a:p>
                  </a:txBody>
                  <a:tcPr/>
                </a:tc>
              </a:tr>
              <a:tr h="370840">
                <a:tc>
                  <a:txBody>
                    <a:bodyPr/>
                    <a:lstStyle/>
                    <a:p>
                      <a:r>
                        <a:rPr lang="en-US" sz="1600" b="1" dirty="0" smtClean="0"/>
                        <a:t>Text</a:t>
                      </a:r>
                      <a:r>
                        <a:rPr lang="en-US" sz="1600" b="1" baseline="0" dirty="0" smtClean="0"/>
                        <a:t> message</a:t>
                      </a:r>
                      <a:r>
                        <a:rPr lang="en-US" sz="1600" baseline="0" dirty="0" smtClean="0"/>
                        <a:t>: </a:t>
                      </a:r>
                    </a:p>
                    <a:p>
                      <a:r>
                        <a:rPr lang="en-US" sz="1600" kern="1200" dirty="0" smtClean="0">
                          <a:solidFill>
                            <a:schemeClr val="dk1"/>
                          </a:solidFill>
                          <a:effectLst/>
                          <a:latin typeface="+mn-lt"/>
                          <a:ea typeface="+mn-ea"/>
                          <a:cs typeface="+mn-cs"/>
                        </a:rPr>
                        <a:t>Taking your meds at the time and dose ordered by your doctor will help remove extra fluid from your body and lower your chance of being hospitalized.</a:t>
                      </a:r>
                      <a:endParaRPr lang="en-US" sz="1600" dirty="0"/>
                    </a:p>
                  </a:txBody>
                  <a:tcPr/>
                </a:tc>
                <a:tc>
                  <a:txBody>
                    <a:bodyPr/>
                    <a:lstStyle/>
                    <a:p>
                      <a:r>
                        <a:rPr lang="en-US" sz="1600" b="1" dirty="0" smtClean="0"/>
                        <a:t>Text message</a:t>
                      </a:r>
                      <a:r>
                        <a:rPr lang="en-US" sz="1600" dirty="0" smtClean="0"/>
                        <a:t>: </a:t>
                      </a:r>
                    </a:p>
                    <a:p>
                      <a:r>
                        <a:rPr lang="en-US" sz="1600" kern="1200" dirty="0" smtClean="0">
                          <a:solidFill>
                            <a:schemeClr val="dk1"/>
                          </a:solidFill>
                          <a:effectLst/>
                          <a:latin typeface="+mn-lt"/>
                          <a:ea typeface="+mn-ea"/>
                          <a:cs typeface="+mn-cs"/>
                        </a:rPr>
                        <a:t>Try to take your water pills earlier in the day when you are going out so that they will work before you leave the house.</a:t>
                      </a:r>
                      <a:endParaRPr lang="en-US" sz="1600" dirty="0"/>
                    </a:p>
                  </a:txBody>
                  <a:tcPr/>
                </a:tc>
              </a:tr>
            </a:tbl>
          </a:graphicData>
        </a:graphic>
      </p:graphicFrame>
      <p:sp>
        <p:nvSpPr>
          <p:cNvPr id="23" name="Rectangle 22"/>
          <p:cNvSpPr/>
          <p:nvPr/>
        </p:nvSpPr>
        <p:spPr>
          <a:xfrm>
            <a:off x="6401913" y="2754610"/>
            <a:ext cx="4745723" cy="369332"/>
          </a:xfrm>
          <a:prstGeom prst="rect">
            <a:avLst/>
          </a:prstGeom>
        </p:spPr>
        <p:txBody>
          <a:bodyPr wrap="none">
            <a:spAutoFit/>
          </a:bodyPr>
          <a:lstStyle/>
          <a:p>
            <a:r>
              <a:rPr lang="en-US" b="1" dirty="0">
                <a:solidFill>
                  <a:srgbClr val="211D1E"/>
                </a:solidFill>
                <a:latin typeface="Arial" panose="020B0604020202020204" pitchFamily="34" charset="0"/>
                <a:ea typeface="Calibri" panose="020F0502020204030204" pitchFamily="34" charset="0"/>
                <a:cs typeface="Palatino"/>
              </a:rPr>
              <a:t>Table </a:t>
            </a:r>
            <a:r>
              <a:rPr lang="en-US" b="1" dirty="0" smtClean="0">
                <a:solidFill>
                  <a:srgbClr val="211D1E"/>
                </a:solidFill>
                <a:latin typeface="Arial" panose="020B0604020202020204" pitchFamily="34" charset="0"/>
                <a:ea typeface="Calibri" panose="020F0502020204030204" pitchFamily="34" charset="0"/>
                <a:cs typeface="Palatino"/>
              </a:rPr>
              <a:t>2</a:t>
            </a:r>
            <a:r>
              <a:rPr lang="en-US" dirty="0" smtClean="0">
                <a:solidFill>
                  <a:srgbClr val="211D1E"/>
                </a:solidFill>
                <a:latin typeface="Arial" panose="020B0604020202020204" pitchFamily="34" charset="0"/>
                <a:ea typeface="Calibri" panose="020F0502020204030204" pitchFamily="34" charset="0"/>
                <a:cs typeface="Palatino"/>
              </a:rPr>
              <a:t>: Examples of </a:t>
            </a:r>
            <a:r>
              <a:rPr lang="en-US" dirty="0">
                <a:solidFill>
                  <a:srgbClr val="211D1E"/>
                </a:solidFill>
                <a:latin typeface="Arial" panose="020B0604020202020204" pitchFamily="34" charset="0"/>
                <a:ea typeface="Calibri" panose="020F0502020204030204" pitchFamily="34" charset="0"/>
                <a:cs typeface="Palatino"/>
              </a:rPr>
              <a:t>tailored </a:t>
            </a:r>
            <a:r>
              <a:rPr lang="en-US" dirty="0" smtClean="0">
                <a:solidFill>
                  <a:srgbClr val="211D1E"/>
                </a:solidFill>
                <a:latin typeface="Arial" panose="020B0604020202020204" pitchFamily="34" charset="0"/>
                <a:ea typeface="Calibri" panose="020F0502020204030204" pitchFamily="34" charset="0"/>
                <a:cs typeface="Palatino"/>
              </a:rPr>
              <a:t>text-messages</a:t>
            </a:r>
            <a:endParaRPr lang="en-US" dirty="0"/>
          </a:p>
        </p:txBody>
      </p:sp>
      <p:sp>
        <p:nvSpPr>
          <p:cNvPr id="24" name="Right Arrow 23"/>
          <p:cNvSpPr/>
          <p:nvPr/>
        </p:nvSpPr>
        <p:spPr>
          <a:xfrm rot="20335749">
            <a:off x="2890577" y="3770407"/>
            <a:ext cx="822037" cy="167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2960638" y="4274607"/>
            <a:ext cx="822037" cy="167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047936">
            <a:off x="2960638" y="4765501"/>
            <a:ext cx="822037" cy="167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199254">
            <a:off x="5710669" y="3675998"/>
            <a:ext cx="822037" cy="167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5710669" y="4365851"/>
            <a:ext cx="822037" cy="167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20180067">
            <a:off x="5710667" y="5070576"/>
            <a:ext cx="822037" cy="167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Tree>
    <p:extLst>
      <p:ext uri="{BB962C8B-B14F-4D97-AF65-F5344CB8AC3E}">
        <p14:creationId xmlns:p14="http://schemas.microsoft.com/office/powerpoint/2010/main" val="9713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450" y="1268011"/>
            <a:ext cx="7821039"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Funding Agency: Midwest </a:t>
            </a:r>
            <a:r>
              <a:rPr lang="en-US" sz="1200" dirty="0" err="1">
                <a:latin typeface="Arial" panose="020B0604020202020204" pitchFamily="34" charset="0"/>
                <a:cs typeface="Arial" panose="020B0604020202020204" pitchFamily="34" charset="0"/>
              </a:rPr>
              <a:t>Roybal</a:t>
            </a:r>
            <a:r>
              <a:rPr lang="en-US" sz="1200" dirty="0">
                <a:latin typeface="Arial" panose="020B0604020202020204" pitchFamily="34" charset="0"/>
                <a:cs typeface="Arial" panose="020B0604020202020204" pitchFamily="34" charset="0"/>
              </a:rPr>
              <a:t> Center/NIA (PI: Kitsiou)</a:t>
            </a:r>
          </a:p>
        </p:txBody>
      </p:sp>
      <p:sp>
        <p:nvSpPr>
          <p:cNvPr id="7" name="Shape 125"/>
          <p:cNvSpPr txBox="1">
            <a:spLocks/>
          </p:cNvSpPr>
          <p:nvPr/>
        </p:nvSpPr>
        <p:spPr>
          <a:xfrm>
            <a:off x="298450" y="475250"/>
            <a:ext cx="11517033" cy="900634"/>
          </a:xfrm>
          <a:prstGeom prst="rect">
            <a:avLst/>
          </a:prstGeom>
        </p:spPr>
        <p:txBody>
          <a:bodyPr vert="horz" lIns="91440" tIns="45720" rIns="91440" bIns="45720" rtlCol="0" anchor="ctr">
            <a:normAutofit fontScale="85000" lnSpcReduction="20000"/>
          </a:bodyPr>
          <a:lstStyle>
            <a:lvl1pPr>
              <a:lnSpc>
                <a:spcPct val="90000"/>
              </a:lnSpc>
              <a:spcBef>
                <a:spcPct val="0"/>
              </a:spcBef>
              <a:buNone/>
              <a:defRPr sz="4400" b="1">
                <a:solidFill>
                  <a:schemeClr val="accent1">
                    <a:lumMod val="50000"/>
                  </a:schemeClr>
                </a:solidFill>
                <a:latin typeface="+mj-lt"/>
                <a:ea typeface="+mj-ea"/>
                <a:cs typeface="+mj-cs"/>
              </a:defRPr>
            </a:lvl1pPr>
          </a:lstStyle>
          <a:p>
            <a:r>
              <a:rPr lang="en-US" dirty="0"/>
              <a:t>iCardia4HF – Patient-centered mHealth intervention for improving self-care in patients with chronic heart failure</a:t>
            </a:r>
          </a:p>
        </p:txBody>
      </p:sp>
      <p:sp>
        <p:nvSpPr>
          <p:cNvPr id="8" name="Rectangle 7"/>
          <p:cNvSpPr/>
          <p:nvPr/>
        </p:nvSpPr>
        <p:spPr>
          <a:xfrm>
            <a:off x="298449" y="1711304"/>
            <a:ext cx="11422495" cy="3785652"/>
          </a:xfrm>
          <a:prstGeom prst="rect">
            <a:avLst/>
          </a:prstGeom>
        </p:spPr>
        <p:txBody>
          <a:bodyPr wrap="square">
            <a:spAutoFit/>
          </a:bodyPr>
          <a:lstStyle/>
          <a:p>
            <a:pPr algn="l"/>
            <a:r>
              <a:rPr lang="en-US" sz="2000" b="1" dirty="0" smtClean="0"/>
              <a:t>Primary Outcome Measures</a:t>
            </a:r>
            <a:r>
              <a:rPr lang="en-US" sz="2000" dirty="0" smtClean="0"/>
              <a:t> </a:t>
            </a:r>
          </a:p>
          <a:p>
            <a:pPr marL="342900" indent="-342900" algn="l">
              <a:buFont typeface="Arial" panose="020B0604020202020204" pitchFamily="34" charset="0"/>
              <a:buChar char="•"/>
            </a:pPr>
            <a:r>
              <a:rPr lang="en-US" sz="2000" dirty="0" smtClean="0"/>
              <a:t>Change in self-reported Self-Care (SCHFI v 7.2) [Time Frame: Baseline, 4 and 8 weeks]</a:t>
            </a:r>
          </a:p>
          <a:p>
            <a:pPr marL="342900" indent="-342900">
              <a:buFont typeface="Arial" panose="020B0604020202020204" pitchFamily="34" charset="0"/>
              <a:buChar char="•"/>
            </a:pPr>
            <a:r>
              <a:rPr lang="en-US" sz="2000" dirty="0" smtClean="0"/>
              <a:t>Adherence to routine self-care behaviors (daily self-monitoring of signs and symptoms, medication taking, and physical activity</a:t>
            </a:r>
            <a:r>
              <a:rPr lang="en-US" sz="2000" dirty="0"/>
              <a:t>) [Time </a:t>
            </a:r>
            <a:r>
              <a:rPr lang="en-US" sz="2000" dirty="0" smtClean="0"/>
              <a:t>Frame: Weeks 1 to 8]</a:t>
            </a:r>
          </a:p>
          <a:p>
            <a:pPr marL="342900" indent="-342900">
              <a:buFont typeface="Arial" panose="020B0604020202020204" pitchFamily="34" charset="0"/>
              <a:buChar char="•"/>
            </a:pPr>
            <a:r>
              <a:rPr lang="en-US" sz="2000" dirty="0" smtClean="0"/>
              <a:t>Change in Health-related </a:t>
            </a:r>
            <a:r>
              <a:rPr lang="en-US" sz="2000" dirty="0"/>
              <a:t>Q</a:t>
            </a:r>
            <a:r>
              <a:rPr lang="en-US" sz="2000" dirty="0" smtClean="0"/>
              <a:t>uality of </a:t>
            </a:r>
            <a:r>
              <a:rPr lang="en-US" sz="2000" dirty="0"/>
              <a:t>L</a:t>
            </a:r>
            <a:r>
              <a:rPr lang="en-US" sz="2000" dirty="0" smtClean="0"/>
              <a:t>ife (Kansas City Cardiomyopathy) [Time Frame: Baseline</a:t>
            </a:r>
            <a:r>
              <a:rPr lang="en-US" sz="2000" dirty="0"/>
              <a:t>, 4 and 8 </a:t>
            </a:r>
            <a:r>
              <a:rPr lang="en-US" sz="2000" dirty="0" smtClean="0"/>
              <a:t>weeks</a:t>
            </a:r>
            <a:r>
              <a:rPr lang="en-US" sz="2000" dirty="0"/>
              <a:t>]</a:t>
            </a:r>
            <a:endParaRPr lang="en-US" sz="2000" dirty="0" smtClean="0"/>
          </a:p>
          <a:p>
            <a:endParaRPr lang="en-US" sz="2000" b="1" dirty="0" smtClean="0"/>
          </a:p>
          <a:p>
            <a:r>
              <a:rPr lang="en-US" sz="2000" b="1" dirty="0" smtClean="0"/>
              <a:t>Secondary </a:t>
            </a:r>
            <a:r>
              <a:rPr lang="en-US" sz="2000" b="1" dirty="0"/>
              <a:t>Outcome </a:t>
            </a:r>
            <a:r>
              <a:rPr lang="en-US" sz="2000" b="1" dirty="0" smtClean="0"/>
              <a:t>Measures</a:t>
            </a:r>
          </a:p>
          <a:p>
            <a:pPr marL="342900" indent="-342900">
              <a:buFont typeface="Arial" panose="020B0604020202020204" pitchFamily="34" charset="0"/>
              <a:buChar char="•"/>
            </a:pPr>
            <a:r>
              <a:rPr lang="en-US" sz="2000" dirty="0"/>
              <a:t>Hospital readmissions (all-cause and HF-related) </a:t>
            </a:r>
            <a:r>
              <a:rPr lang="en-US" sz="2000" dirty="0" smtClean="0"/>
              <a:t>[Time Frame: Weeks </a:t>
            </a:r>
            <a:r>
              <a:rPr lang="en-US" sz="2000" dirty="0"/>
              <a:t>1 to </a:t>
            </a:r>
            <a:r>
              <a:rPr lang="en-US" sz="2000" dirty="0" smtClean="0"/>
              <a:t>8]</a:t>
            </a:r>
            <a:endParaRPr lang="en-US" sz="2000" dirty="0"/>
          </a:p>
          <a:p>
            <a:pPr marL="342900" indent="-342900">
              <a:buFont typeface="Arial" panose="020B0604020202020204" pitchFamily="34" charset="0"/>
              <a:buChar char="•"/>
            </a:pPr>
            <a:r>
              <a:rPr lang="en-US" sz="2000" dirty="0"/>
              <a:t>ER visits [Time Frame: Weeks 1 to 8</a:t>
            </a:r>
            <a:r>
              <a:rPr lang="en-US" sz="2000" dirty="0" smtClean="0"/>
              <a:t>]</a:t>
            </a:r>
            <a:endParaRPr lang="en-US" sz="2000" b="1" dirty="0"/>
          </a:p>
          <a:p>
            <a:endParaRPr lang="en-US" sz="2000" b="1" dirty="0"/>
          </a:p>
          <a:p>
            <a:pPr marL="342900" indent="-342900">
              <a:buFont typeface="Arial" panose="020B0604020202020204" pitchFamily="34" charset="0"/>
              <a:buChar char="•"/>
            </a:pPr>
            <a:endParaRPr lang="en-US" sz="2000" b="1" dirty="0"/>
          </a:p>
        </p:txBody>
      </p:sp>
      <p:sp>
        <p:nvSpPr>
          <p:cNvPr id="2" name="Footer Placeholder 1"/>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Tree>
    <p:extLst>
      <p:ext uri="{BB962C8B-B14F-4D97-AF65-F5344CB8AC3E}">
        <p14:creationId xmlns:p14="http://schemas.microsoft.com/office/powerpoint/2010/main" val="3878705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5656" t="7193" r="1094" b="1682"/>
          <a:stretch/>
        </p:blipFill>
        <p:spPr bwMode="auto">
          <a:xfrm>
            <a:off x="7343775" y="1780498"/>
            <a:ext cx="4683564" cy="3017520"/>
          </a:xfrm>
          <a:prstGeom prst="rect">
            <a:avLst/>
          </a:prstGeom>
          <a:solidFill>
            <a:schemeClr val="bg1"/>
          </a:solidFill>
          <a:ln>
            <a:solidFill>
              <a:schemeClr val="tx1"/>
            </a:solidFill>
          </a:ln>
        </p:spPr>
      </p:pic>
      <p:sp>
        <p:nvSpPr>
          <p:cNvPr id="3" name="Shape 125"/>
          <p:cNvSpPr txBox="1">
            <a:spLocks/>
          </p:cNvSpPr>
          <p:nvPr/>
        </p:nvSpPr>
        <p:spPr>
          <a:xfrm>
            <a:off x="298450" y="299760"/>
            <a:ext cx="11517033" cy="900634"/>
          </a:xfrm>
          <a:prstGeom prst="rect">
            <a:avLst/>
          </a:prstGeom>
        </p:spPr>
        <p:txBody>
          <a:bodyPr anchor="t">
            <a:noAutofit/>
          </a:bodyPr>
          <a:lstStyle>
            <a:lvl1pPr marL="0" marR="0" indent="0" algn="ctr" defTabSz="825500" rtl="0" latinLnBrk="0">
              <a:lnSpc>
                <a:spcPct val="100000"/>
              </a:lnSpc>
              <a:spcBef>
                <a:spcPts val="0"/>
              </a:spcBef>
              <a:spcAft>
                <a:spcPts val="0"/>
              </a:spcAft>
              <a:buClrTx/>
              <a:buSzTx/>
              <a:buFontTx/>
              <a:buNone/>
              <a:tabLst/>
              <a:defRPr sz="13200" b="0" i="1" u="none" strike="noStrike" cap="none" spc="0" baseline="0">
                <a:ln>
                  <a:noFill/>
                </a:ln>
                <a:solidFill>
                  <a:srgbClr val="000000"/>
                </a:solidFill>
                <a:uFillTx/>
                <a:latin typeface="Futura Std Extra Bold Condensed"/>
                <a:ea typeface="Futura Std Extra Bold Condensed"/>
                <a:cs typeface="Futura Std Extra Bold Condensed"/>
                <a:sym typeface="Futura Std Extra Bold Condensed"/>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a:lstStyle>
          <a:p>
            <a:pPr algn="l" defTabSz="914400">
              <a:lnSpc>
                <a:spcPct val="90000"/>
              </a:lnSpc>
              <a:spcBef>
                <a:spcPct val="0"/>
              </a:spcBef>
            </a:pPr>
            <a:r>
              <a:rPr lang="en-US" sz="3700" b="1" i="0" dirty="0">
                <a:solidFill>
                  <a:schemeClr val="accent1">
                    <a:lumMod val="50000"/>
                  </a:schemeClr>
                </a:solidFill>
                <a:latin typeface="+mj-lt"/>
                <a:ea typeface="+mj-ea"/>
                <a:cs typeface="+mj-cs"/>
              </a:rPr>
              <a:t>Testing Adaptive Interventions to Improve Physical Activity for Sedentary Women</a:t>
            </a:r>
          </a:p>
        </p:txBody>
      </p:sp>
      <p:sp>
        <p:nvSpPr>
          <p:cNvPr id="4" name="Rectangle 3"/>
          <p:cNvSpPr/>
          <p:nvPr/>
        </p:nvSpPr>
        <p:spPr>
          <a:xfrm>
            <a:off x="298450" y="1305134"/>
            <a:ext cx="7821039" cy="276999"/>
          </a:xfrm>
          <a:prstGeom prst="rect">
            <a:avLst/>
          </a:prstGeom>
        </p:spPr>
        <p:txBody>
          <a:bodyPr wrap="square">
            <a:spAutoFit/>
          </a:bodyPr>
          <a:lstStyle/>
          <a:p>
            <a:pPr algn="l"/>
            <a:r>
              <a:rPr lang="en-US" sz="1200" dirty="0" smtClean="0">
                <a:latin typeface="Arial" panose="020B0604020202020204" pitchFamily="34" charset="0"/>
                <a:cs typeface="Arial" panose="020B0604020202020204" pitchFamily="34" charset="0"/>
              </a:rPr>
              <a:t>NINR </a:t>
            </a:r>
            <a:r>
              <a:rPr lang="en-US" sz="1200" dirty="0">
                <a:latin typeface="Arial" panose="020B0604020202020204" pitchFamily="34" charset="0"/>
                <a:cs typeface="Arial" panose="020B0604020202020204" pitchFamily="34" charset="0"/>
              </a:rPr>
              <a:t>R01NR017635-01 (PI: Buchholz S. UIC PI: </a:t>
            </a:r>
            <a:r>
              <a:rPr lang="en-US" sz="1200" dirty="0" err="1">
                <a:latin typeface="Arial" panose="020B0604020202020204" pitchFamily="34" charset="0"/>
                <a:cs typeface="Arial" panose="020B0604020202020204" pitchFamily="34" charset="0"/>
              </a:rPr>
              <a:t>Kitsiou</a:t>
            </a:r>
            <a:r>
              <a:rPr lang="en-US" sz="1200" dirty="0">
                <a:latin typeface="Arial" panose="020B0604020202020204" pitchFamily="34" charset="0"/>
                <a:cs typeface="Arial" panose="020B0604020202020204" pitchFamily="34" charset="0"/>
              </a:rPr>
              <a:t> S; Co-Is: Wilbur J., </a:t>
            </a:r>
            <a:r>
              <a:rPr lang="en-US" sz="1200" dirty="0" err="1">
                <a:latin typeface="Arial" panose="020B0604020202020204" pitchFamily="34" charset="0"/>
                <a:cs typeface="Arial" panose="020B0604020202020204" pitchFamily="34" charset="0"/>
              </a:rPr>
              <a:t>Schoeny</a:t>
            </a:r>
            <a:r>
              <a:rPr lang="en-US" sz="1200" dirty="0">
                <a:latin typeface="Arial" panose="020B0604020202020204" pitchFamily="34" charset="0"/>
                <a:cs typeface="Arial" panose="020B0604020202020204" pitchFamily="34" charset="0"/>
              </a:rPr>
              <a:t> M, Johnson T.)</a:t>
            </a:r>
          </a:p>
        </p:txBody>
      </p:sp>
      <p:sp>
        <p:nvSpPr>
          <p:cNvPr id="6" name="Rectangle 5"/>
          <p:cNvSpPr/>
          <p:nvPr/>
        </p:nvSpPr>
        <p:spPr>
          <a:xfrm>
            <a:off x="298450" y="1604181"/>
            <a:ext cx="7173768" cy="4462760"/>
          </a:xfrm>
          <a:prstGeom prst="rect">
            <a:avLst/>
          </a:prstGeom>
        </p:spPr>
        <p:txBody>
          <a:bodyPr wrap="square">
            <a:spAutoFit/>
          </a:bodyPr>
          <a:lstStyle/>
          <a:p>
            <a:pPr algn="l"/>
            <a:r>
              <a:rPr lang="en-US" b="1" u="sng" dirty="0">
                <a:cs typeface="Arial" panose="020B0604020202020204" pitchFamily="34" charset="0"/>
              </a:rPr>
              <a:t>Objective:</a:t>
            </a:r>
            <a:r>
              <a:rPr lang="en-US" b="1" dirty="0">
                <a:cs typeface="Arial" panose="020B0604020202020204" pitchFamily="34" charset="0"/>
              </a:rPr>
              <a:t> </a:t>
            </a:r>
          </a:p>
          <a:p>
            <a:pPr algn="l"/>
            <a:r>
              <a:rPr lang="en-US" dirty="0">
                <a:cs typeface="Arial" panose="020B0604020202020204" pitchFamily="34" charset="0"/>
              </a:rPr>
              <a:t>To determine the most effective adaptive intervention combining four efficacious treatments (Fitbit activity monitor, motivational text messages, motivational personal calls, group meetings) to increase PA and improve cardiovascular (CV) health among sedentary employed women.</a:t>
            </a:r>
          </a:p>
          <a:p>
            <a:pPr algn="l"/>
            <a:endParaRPr lang="en-US" sz="1600" dirty="0">
              <a:latin typeface="Arial" panose="020B0604020202020204" pitchFamily="34" charset="0"/>
              <a:cs typeface="Arial" panose="020B0604020202020204" pitchFamily="34" charset="0"/>
            </a:endParaRPr>
          </a:p>
          <a:p>
            <a:pPr algn="l"/>
            <a:r>
              <a:rPr lang="en-US" b="1" u="sng" dirty="0">
                <a:cs typeface="Arial" panose="020B0604020202020204" pitchFamily="34" charset="0"/>
              </a:rPr>
              <a:t>Methods:</a:t>
            </a:r>
            <a:r>
              <a:rPr lang="en-US" b="1" dirty="0">
                <a:cs typeface="Arial" panose="020B0604020202020204" pitchFamily="34" charset="0"/>
              </a:rPr>
              <a:t> </a:t>
            </a:r>
          </a:p>
          <a:p>
            <a:pPr algn="l"/>
            <a:r>
              <a:rPr lang="en-US" b="1" dirty="0">
                <a:cs typeface="Arial" panose="020B0604020202020204" pitchFamily="34" charset="0"/>
              </a:rPr>
              <a:t>Study Design</a:t>
            </a:r>
            <a:r>
              <a:rPr lang="en-US" dirty="0">
                <a:cs typeface="Arial" panose="020B0604020202020204" pitchFamily="34" charset="0"/>
              </a:rPr>
              <a:t>: Sequential Multiple Assignment Randomized Trial (SMART)</a:t>
            </a:r>
          </a:p>
          <a:p>
            <a:pPr algn="l"/>
            <a:r>
              <a:rPr lang="en-US" b="1" dirty="0" smtClean="0">
                <a:cs typeface="Arial" panose="020B0604020202020204" pitchFamily="34" charset="0"/>
              </a:rPr>
              <a:t>Population</a:t>
            </a:r>
            <a:r>
              <a:rPr lang="en-US" dirty="0">
                <a:cs typeface="Arial" panose="020B0604020202020204" pitchFamily="34" charset="0"/>
              </a:rPr>
              <a:t>: Employed Sedentary Women (n=312)</a:t>
            </a:r>
          </a:p>
          <a:p>
            <a:pPr algn="l"/>
            <a:r>
              <a:rPr lang="en-US" b="1" dirty="0" smtClean="0">
                <a:cs typeface="Arial" panose="020B0604020202020204" pitchFamily="34" charset="0"/>
              </a:rPr>
              <a:t>Setting</a:t>
            </a:r>
            <a:r>
              <a:rPr lang="en-US" dirty="0">
                <a:cs typeface="Arial" panose="020B0604020202020204" pitchFamily="34" charset="0"/>
              </a:rPr>
              <a:t>: Rush University </a:t>
            </a:r>
            <a:r>
              <a:rPr lang="en-US" dirty="0" smtClean="0">
                <a:cs typeface="Arial" panose="020B0604020202020204" pitchFamily="34" charset="0"/>
              </a:rPr>
              <a:t>Medical Center</a:t>
            </a:r>
            <a:endParaRPr lang="en-US" dirty="0">
              <a:cs typeface="Arial" panose="020B0604020202020204" pitchFamily="34" charset="0"/>
            </a:endParaRPr>
          </a:p>
          <a:p>
            <a:pPr algn="l"/>
            <a:r>
              <a:rPr lang="en-US" b="1" dirty="0" smtClean="0">
                <a:cs typeface="Arial" panose="020B0604020202020204" pitchFamily="34" charset="0"/>
              </a:rPr>
              <a:t>Interventions</a:t>
            </a:r>
            <a:r>
              <a:rPr lang="en-US" dirty="0">
                <a:cs typeface="Arial" panose="020B0604020202020204" pitchFamily="34" charset="0"/>
              </a:rPr>
              <a:t>: Fitbit activity monitor, text-messages, motivational personal calls, and group meetings </a:t>
            </a:r>
          </a:p>
          <a:p>
            <a:pPr algn="l"/>
            <a:r>
              <a:rPr lang="en-US" b="1" dirty="0" smtClean="0">
                <a:cs typeface="Arial" panose="020B0604020202020204" pitchFamily="34" charset="0"/>
              </a:rPr>
              <a:t>Follow-up</a:t>
            </a:r>
            <a:r>
              <a:rPr lang="en-US" dirty="0">
                <a:cs typeface="Arial" panose="020B0604020202020204" pitchFamily="34" charset="0"/>
              </a:rPr>
              <a:t>: 12 months</a:t>
            </a:r>
          </a:p>
          <a:p>
            <a:pPr algn="l"/>
            <a:r>
              <a:rPr lang="en-US" b="1" dirty="0" smtClean="0">
                <a:cs typeface="Arial" panose="020B0604020202020204" pitchFamily="34" charset="0"/>
              </a:rPr>
              <a:t>Primary </a:t>
            </a:r>
            <a:r>
              <a:rPr lang="en-US" b="1" dirty="0">
                <a:cs typeface="Arial" panose="020B0604020202020204" pitchFamily="34" charset="0"/>
              </a:rPr>
              <a:t>Outcomes</a:t>
            </a:r>
            <a:r>
              <a:rPr lang="en-US" dirty="0">
                <a:cs typeface="Arial" panose="020B0604020202020204" pitchFamily="34" charset="0"/>
              </a:rPr>
              <a:t>: Steps and </a:t>
            </a:r>
            <a:r>
              <a:rPr lang="en-US" dirty="0" smtClean="0">
                <a:cs typeface="Arial" panose="020B0604020202020204" pitchFamily="34" charset="0"/>
              </a:rPr>
              <a:t>Moderate-to-Vigorous PA (MPVA)</a:t>
            </a:r>
            <a:endParaRPr lang="en-US" dirty="0">
              <a:cs typeface="Arial" panose="020B0604020202020204" pitchFamily="34" charset="0"/>
            </a:endParaRPr>
          </a:p>
          <a:p>
            <a:pPr algn="l"/>
            <a:r>
              <a:rPr lang="en-US" b="1" dirty="0" smtClean="0">
                <a:cs typeface="Arial" panose="020B0604020202020204" pitchFamily="34" charset="0"/>
              </a:rPr>
              <a:t>Secondary </a:t>
            </a:r>
            <a:r>
              <a:rPr lang="en-US" b="1" dirty="0">
                <a:cs typeface="Arial" panose="020B0604020202020204" pitchFamily="34" charset="0"/>
              </a:rPr>
              <a:t>outcomes</a:t>
            </a:r>
            <a:r>
              <a:rPr lang="en-US" dirty="0">
                <a:cs typeface="Arial" panose="020B0604020202020204" pitchFamily="34" charset="0"/>
              </a:rPr>
              <a:t>: Cardiovascular Health; Program and Participant costs</a:t>
            </a:r>
          </a:p>
          <a:p>
            <a:pPr algn="l"/>
            <a:endParaRPr lang="en-US" sz="16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9014263" y="5889024"/>
            <a:ext cx="1895475" cy="542925"/>
          </a:xfrm>
          <a:prstGeom prst="rect">
            <a:avLst/>
          </a:prstGeom>
        </p:spPr>
      </p:pic>
      <p:pic>
        <p:nvPicPr>
          <p:cNvPr id="8" name="Picture 2" descr="Logo 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4839" y="5684237"/>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Tree>
    <p:extLst>
      <p:ext uri="{BB962C8B-B14F-4D97-AF65-F5344CB8AC3E}">
        <p14:creationId xmlns:p14="http://schemas.microsoft.com/office/powerpoint/2010/main" val="238861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838200" y="1474643"/>
            <a:ext cx="10515600" cy="4824557"/>
          </a:xfrm>
        </p:spPr>
        <p:txBody>
          <a:bodyPr>
            <a:normAutofit lnSpcReduction="10000"/>
          </a:bodyPr>
          <a:lstStyle/>
          <a:p>
            <a:r>
              <a:rPr lang="en-US" sz="2200" dirty="0"/>
              <a:t>Advances in mHealth technologies are enabling the development and delivery of scalable and affordable health interventions beyond the traditional office visit and across </a:t>
            </a:r>
            <a:r>
              <a:rPr lang="en-US" sz="2200" dirty="0" smtClean="0"/>
              <a:t>populations</a:t>
            </a:r>
            <a:endParaRPr lang="en-US" sz="2200" dirty="0"/>
          </a:p>
          <a:p>
            <a:r>
              <a:rPr lang="en-US" sz="2200" dirty="0" smtClean="0"/>
              <a:t>Mobile </a:t>
            </a:r>
            <a:r>
              <a:rPr lang="en-US" sz="2200" dirty="0"/>
              <a:t>health platforms such as </a:t>
            </a:r>
            <a:r>
              <a:rPr lang="en-US" sz="2200" dirty="0" err="1"/>
              <a:t>iCardia</a:t>
            </a:r>
            <a:r>
              <a:rPr lang="en-US" sz="2200" dirty="0"/>
              <a:t> have the potential to aid in modifying self-care behaviors related to physical activity, exercise, diet, weight management and lifestyle </a:t>
            </a:r>
            <a:r>
              <a:rPr lang="en-US" sz="2200" dirty="0" smtClean="0"/>
              <a:t>choices</a:t>
            </a:r>
            <a:endParaRPr lang="en-US" sz="2200" dirty="0"/>
          </a:p>
          <a:p>
            <a:r>
              <a:rPr lang="en-US" sz="2200" dirty="0" smtClean="0"/>
              <a:t>Personalized coaching and goal monitoring  in real-time as well as active surveillance of patients at high risk</a:t>
            </a:r>
          </a:p>
          <a:p>
            <a:r>
              <a:rPr lang="en-US" sz="2200" dirty="0" smtClean="0"/>
              <a:t>Individualized tailoring of health interventions</a:t>
            </a:r>
          </a:p>
          <a:p>
            <a:pPr marL="0" indent="0">
              <a:buNone/>
            </a:pPr>
            <a:r>
              <a:rPr lang="en-US" sz="2200" u="sng" dirty="0" smtClean="0"/>
              <a:t>Key mHealth challenges to consider: </a:t>
            </a:r>
          </a:p>
          <a:p>
            <a:r>
              <a:rPr lang="en-US" sz="2200" dirty="0" smtClean="0"/>
              <a:t>Rapid technology </a:t>
            </a:r>
            <a:r>
              <a:rPr lang="en-US" sz="2200" dirty="0"/>
              <a:t>changes beyond the control of the research </a:t>
            </a:r>
            <a:r>
              <a:rPr lang="en-US" sz="2200" dirty="0" smtClean="0"/>
              <a:t>team</a:t>
            </a:r>
          </a:p>
          <a:p>
            <a:r>
              <a:rPr lang="en-US" sz="2200" dirty="0" smtClean="0"/>
              <a:t>Difficulty </a:t>
            </a:r>
            <a:r>
              <a:rPr lang="en-US" sz="2200" dirty="0"/>
              <a:t>matching the rapid pace of mHealth innovation with </a:t>
            </a:r>
            <a:r>
              <a:rPr lang="en-US" sz="2200" dirty="0" smtClean="0"/>
              <a:t>traditional </a:t>
            </a:r>
            <a:r>
              <a:rPr lang="en-US" sz="2200" dirty="0"/>
              <a:t>research </a:t>
            </a:r>
            <a:r>
              <a:rPr lang="en-US" sz="2200" dirty="0" smtClean="0"/>
              <a:t>designs (e.g. RCTs).</a:t>
            </a:r>
            <a:endParaRPr lang="en-US" sz="2200" dirty="0"/>
          </a:p>
          <a:p>
            <a:r>
              <a:rPr lang="en-US" sz="2200" dirty="0" smtClean="0"/>
              <a:t>Reliability </a:t>
            </a:r>
            <a:r>
              <a:rPr lang="en-US" sz="2200" dirty="0"/>
              <a:t>and validity of mHealth </a:t>
            </a:r>
            <a:r>
              <a:rPr lang="en-US" sz="2200" dirty="0" smtClean="0"/>
              <a:t>devices</a:t>
            </a:r>
          </a:p>
          <a:p>
            <a:endParaRPr lang="en-US" sz="2200" dirty="0" smtClean="0"/>
          </a:p>
          <a:p>
            <a:endParaRPr lang="en-US" sz="2200" dirty="0" smtClean="0"/>
          </a:p>
          <a:p>
            <a:pPr marL="0" indent="0">
              <a:buNone/>
            </a:pPr>
            <a:endParaRPr lang="en-US" sz="22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Tree>
    <p:extLst>
      <p:ext uri="{BB962C8B-B14F-4D97-AF65-F5344CB8AC3E}">
        <p14:creationId xmlns:p14="http://schemas.microsoft.com/office/powerpoint/2010/main" val="350100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pPr marL="0" indent="0">
              <a:buNone/>
            </a:pPr>
            <a:r>
              <a:rPr lang="en-US" dirty="0" smtClean="0"/>
              <a:t>No financial or other conflicts of interest</a:t>
            </a:r>
            <a:endParaRPr lang="en-US" dirty="0"/>
          </a:p>
        </p:txBody>
      </p:sp>
      <p:sp>
        <p:nvSpPr>
          <p:cNvPr id="4" name="Footer Placeholder 3"/>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Tree>
    <p:extLst>
      <p:ext uri="{BB962C8B-B14F-4D97-AF65-F5344CB8AC3E}">
        <p14:creationId xmlns:p14="http://schemas.microsoft.com/office/powerpoint/2010/main" val="3811622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1124528" y="1690688"/>
            <a:ext cx="5941291" cy="2229139"/>
          </a:xfrm>
        </p:spPr>
        <p:txBody>
          <a:bodyPr>
            <a:noAutofit/>
          </a:bodyPr>
          <a:lstStyle/>
          <a:p>
            <a:pPr marL="0" indent="0">
              <a:buNone/>
            </a:pPr>
            <a:r>
              <a:rPr lang="en-US" sz="2000" b="1" u="sng" dirty="0" smtClean="0"/>
              <a:t>University of Illinois at Chicago</a:t>
            </a:r>
          </a:p>
          <a:p>
            <a:pPr marL="0" indent="0">
              <a:buNone/>
            </a:pPr>
            <a:r>
              <a:rPr lang="en-US" sz="2000" dirty="0" smtClean="0"/>
              <a:t>Ben </a:t>
            </a:r>
            <a:r>
              <a:rPr lang="en-US" sz="2000" dirty="0"/>
              <a:t>Gerber, MD, MPH</a:t>
            </a:r>
          </a:p>
          <a:p>
            <a:pPr marL="0" indent="0">
              <a:buNone/>
            </a:pPr>
            <a:r>
              <a:rPr lang="en-US" sz="2000" dirty="0" smtClean="0"/>
              <a:t>Tom Stamos, MD</a:t>
            </a:r>
          </a:p>
          <a:p>
            <a:pPr marL="0" indent="0">
              <a:buNone/>
            </a:pPr>
            <a:r>
              <a:rPr lang="en-US" sz="2000" dirty="0" smtClean="0"/>
              <a:t>Jun Ma, MD, PhD, FAHA, FABMR</a:t>
            </a:r>
          </a:p>
          <a:p>
            <a:pPr marL="0" indent="0">
              <a:buNone/>
            </a:pPr>
            <a:r>
              <a:rPr lang="en-US" sz="2000" dirty="0" smtClean="0"/>
              <a:t>Marquez David, PhD</a:t>
            </a:r>
          </a:p>
          <a:p>
            <a:pPr marL="0" indent="0">
              <a:buNone/>
            </a:pPr>
            <a:r>
              <a:rPr lang="en-US" sz="2000" dirty="0" err="1"/>
              <a:t>Nienhuis</a:t>
            </a:r>
            <a:r>
              <a:rPr lang="en-US" sz="2000" dirty="0"/>
              <a:t> </a:t>
            </a:r>
            <a:r>
              <a:rPr lang="en-US" sz="2000" dirty="0" err="1"/>
              <a:t>Sharmilee</a:t>
            </a:r>
            <a:r>
              <a:rPr lang="en-US" sz="2000" dirty="0"/>
              <a:t>, </a:t>
            </a:r>
            <a:r>
              <a:rPr lang="en-US" sz="2000" dirty="0" smtClean="0"/>
              <a:t>MD</a:t>
            </a:r>
          </a:p>
          <a:p>
            <a:pPr marL="0" indent="0">
              <a:buNone/>
            </a:pPr>
            <a:r>
              <a:rPr lang="en-US" sz="2000" dirty="0" smtClean="0"/>
              <a:t>Prieto-Centurion Valentin, MD</a:t>
            </a:r>
          </a:p>
          <a:p>
            <a:pPr marL="0" indent="0">
              <a:buNone/>
            </a:pPr>
            <a:r>
              <a:rPr lang="en-US" sz="2000" dirty="0" smtClean="0"/>
              <a:t>Prendergast Heather, MD, MS, MPH, FACEP</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p:txBody>
      </p:sp>
      <p:pic>
        <p:nvPicPr>
          <p:cNvPr id="5122" name="Picture 2" descr="Logo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28" y="1758029"/>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assets.iu.edu/brand/1.x/trident-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055" y="1758029"/>
            <a:ext cx="707747" cy="82296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7726069" y="1673801"/>
            <a:ext cx="4047836" cy="89030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u="sng" dirty="0" smtClean="0"/>
              <a:t>Indiana University Purdue University Indianapolis</a:t>
            </a:r>
          </a:p>
          <a:p>
            <a:pPr marL="0" indent="0">
              <a:buFont typeface="Arial" panose="020B0604020202020204" pitchFamily="34" charset="0"/>
              <a:buNone/>
            </a:pPr>
            <a:r>
              <a:rPr lang="en-US" sz="2000" dirty="0" smtClean="0"/>
              <a:t>Susan Pressler, PhD, RN, FAAN, FAHA</a:t>
            </a:r>
          </a:p>
          <a:p>
            <a:pPr marL="0" indent="0">
              <a:buFont typeface="Arial" panose="020B0604020202020204" pitchFamily="34" charset="0"/>
              <a:buNone/>
            </a:pPr>
            <a:endParaRPr lang="en-US" sz="1600" dirty="0"/>
          </a:p>
        </p:txBody>
      </p:sp>
      <p:pic>
        <p:nvPicPr>
          <p:cNvPr id="6" name="Picture 5"/>
          <p:cNvPicPr>
            <a:picLocks noChangeAspect="1"/>
          </p:cNvPicPr>
          <p:nvPr/>
        </p:nvPicPr>
        <p:blipFill>
          <a:blip r:embed="rId4"/>
          <a:stretch>
            <a:fillRect/>
          </a:stretch>
        </p:blipFill>
        <p:spPr>
          <a:xfrm>
            <a:off x="5830595" y="3240954"/>
            <a:ext cx="1895475" cy="542925"/>
          </a:xfrm>
          <a:prstGeom prst="rect">
            <a:avLst/>
          </a:prstGeom>
        </p:spPr>
      </p:pic>
      <p:sp>
        <p:nvSpPr>
          <p:cNvPr id="10" name="Content Placeholder 2"/>
          <p:cNvSpPr txBox="1">
            <a:spLocks/>
          </p:cNvSpPr>
          <p:nvPr/>
        </p:nvSpPr>
        <p:spPr>
          <a:xfrm>
            <a:off x="7726070" y="3195783"/>
            <a:ext cx="4447455" cy="12653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u="sng" dirty="0" smtClean="0"/>
              <a:t>Rush University Medical Center</a:t>
            </a:r>
          </a:p>
          <a:p>
            <a:pPr marL="0" indent="0">
              <a:buFont typeface="Arial" panose="020B0604020202020204" pitchFamily="34" charset="0"/>
              <a:buNone/>
            </a:pPr>
            <a:r>
              <a:rPr lang="en-US" sz="2000" dirty="0" smtClean="0"/>
              <a:t>Susan </a:t>
            </a:r>
            <a:r>
              <a:rPr lang="en-US" sz="2000" dirty="0" err="1" smtClean="0"/>
              <a:t>Buccholz</a:t>
            </a:r>
            <a:r>
              <a:rPr lang="en-US" sz="2000" dirty="0" smtClean="0"/>
              <a:t>, PhD, RN, ANP-BC, FAANP</a:t>
            </a:r>
          </a:p>
          <a:p>
            <a:pPr marL="0" indent="0">
              <a:buFont typeface="Arial" panose="020B0604020202020204" pitchFamily="34" charset="0"/>
              <a:buNone/>
            </a:pPr>
            <a:r>
              <a:rPr lang="en-US" sz="2000" dirty="0" smtClean="0"/>
              <a:t>Wilbur </a:t>
            </a:r>
            <a:r>
              <a:rPr lang="en-US" sz="2000" dirty="0" err="1" smtClean="0"/>
              <a:t>JoEllen</a:t>
            </a:r>
            <a:r>
              <a:rPr lang="en-US" sz="2000" dirty="0" smtClean="0"/>
              <a:t>, PhD, APN, FAAN</a:t>
            </a:r>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a:p>
        </p:txBody>
      </p:sp>
      <p:pic>
        <p:nvPicPr>
          <p:cNvPr id="5126" name="Picture 6" descr="ÎÏÎ¿ÏÎ­Î»ÎµÏÎ¼Î± ÎµÎ¹ÎºÏÎ½Î±Ï Î³Î¹Î± University of Washington logo"/>
          <p:cNvPicPr>
            <a:picLocks noChangeAspect="1" noChangeArrowheads="1"/>
          </p:cNvPicPr>
          <p:nvPr/>
        </p:nvPicPr>
        <p:blipFill rotWithShape="1">
          <a:blip r:embed="rId5">
            <a:extLst>
              <a:ext uri="{28A0092B-C50C-407E-A947-70E740481C1C}">
                <a14:useLocalDpi xmlns:a14="http://schemas.microsoft.com/office/drawing/2010/main" val="0"/>
              </a:ext>
            </a:extLst>
          </a:blip>
          <a:srcRect l="30582" r="30042"/>
          <a:stretch/>
        </p:blipFill>
        <p:spPr bwMode="auto">
          <a:xfrm>
            <a:off x="6592129" y="4788190"/>
            <a:ext cx="1080151"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7726069" y="4788190"/>
            <a:ext cx="4447455" cy="7628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u="sng" dirty="0" smtClean="0"/>
              <a:t>University of Washington</a:t>
            </a:r>
          </a:p>
          <a:p>
            <a:pPr marL="0" indent="0">
              <a:buFont typeface="Arial" panose="020B0604020202020204" pitchFamily="34" charset="0"/>
              <a:buNone/>
            </a:pPr>
            <a:r>
              <a:rPr lang="en-US" sz="2000" dirty="0" smtClean="0"/>
              <a:t>Zaslavsky Oleg, PhD</a:t>
            </a:r>
          </a:p>
        </p:txBody>
      </p:sp>
      <p:pic>
        <p:nvPicPr>
          <p:cNvPr id="7" name="Picture 6"/>
          <p:cNvPicPr>
            <a:picLocks noChangeAspect="1"/>
          </p:cNvPicPr>
          <p:nvPr/>
        </p:nvPicPr>
        <p:blipFill>
          <a:blip r:embed="rId6"/>
          <a:stretch>
            <a:fillRect/>
          </a:stretch>
        </p:blipFill>
        <p:spPr>
          <a:xfrm>
            <a:off x="5794513" y="5923689"/>
            <a:ext cx="1866900" cy="685800"/>
          </a:xfrm>
          <a:prstGeom prst="rect">
            <a:avLst/>
          </a:prstGeom>
        </p:spPr>
      </p:pic>
      <p:sp>
        <p:nvSpPr>
          <p:cNvPr id="14" name="Content Placeholder 2"/>
          <p:cNvSpPr txBox="1">
            <a:spLocks/>
          </p:cNvSpPr>
          <p:nvPr/>
        </p:nvSpPr>
        <p:spPr>
          <a:xfrm>
            <a:off x="7726069" y="5831906"/>
            <a:ext cx="4447455" cy="7628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u="sng" dirty="0" smtClean="0"/>
              <a:t>University of Pennsylvania</a:t>
            </a:r>
          </a:p>
          <a:p>
            <a:pPr marL="0" indent="0">
              <a:buFont typeface="Arial" panose="020B0604020202020204" pitchFamily="34" charset="0"/>
              <a:buNone/>
            </a:pPr>
            <a:r>
              <a:rPr lang="en-US" sz="2000" dirty="0" smtClean="0"/>
              <a:t>George </a:t>
            </a:r>
            <a:r>
              <a:rPr lang="en-US" sz="2000" dirty="0" err="1" smtClean="0"/>
              <a:t>Demiris</a:t>
            </a:r>
            <a:r>
              <a:rPr lang="en-US" sz="2000" dirty="0" smtClean="0"/>
              <a:t>, PhD, FACMI</a:t>
            </a:r>
          </a:p>
        </p:txBody>
      </p:sp>
      <p:sp>
        <p:nvSpPr>
          <p:cNvPr id="4" name="Footer Placeholder 3"/>
          <p:cNvSpPr>
            <a:spLocks noGrp="1"/>
          </p:cNvSpPr>
          <p:nvPr>
            <p:ph type="ftr" sz="quarter" idx="11"/>
          </p:nvPr>
        </p:nvSpPr>
        <p:spPr>
          <a:xfrm>
            <a:off x="172028" y="6347386"/>
            <a:ext cx="4114800" cy="365125"/>
          </a:xfrm>
        </p:spPr>
        <p:txBody>
          <a:bodyPr/>
          <a:lstStyle/>
          <a:p>
            <a:r>
              <a:rPr lang="en-US" dirty="0" smtClean="0"/>
              <a:t>Spyros Kitsiou, "Achieving and Sustaining Behavior Change to Benefit Older Adults" Dec 6-7, 2018</a:t>
            </a:r>
            <a:endParaRPr lang="en-US" dirty="0"/>
          </a:p>
        </p:txBody>
      </p:sp>
    </p:spTree>
    <p:extLst>
      <p:ext uri="{BB962C8B-B14F-4D97-AF65-F5344CB8AC3E}">
        <p14:creationId xmlns:p14="http://schemas.microsoft.com/office/powerpoint/2010/main" val="3772405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buNone/>
            </a:pPr>
            <a:r>
              <a:rPr lang="en-US" dirty="0" smtClean="0"/>
              <a:t>Spyros </a:t>
            </a:r>
            <a:r>
              <a:rPr lang="en-US" dirty="0"/>
              <a:t>Kitsiou, Ph.D. </a:t>
            </a:r>
            <a:br>
              <a:rPr lang="en-US" dirty="0"/>
            </a:br>
            <a:r>
              <a:rPr lang="en-US" dirty="0"/>
              <a:t>Assistant Professor</a:t>
            </a:r>
          </a:p>
          <a:p>
            <a:pPr marL="0" indent="0">
              <a:buNone/>
            </a:pPr>
            <a:r>
              <a:rPr lang="en-US" dirty="0"/>
              <a:t>Department of Biomedical and Health Information Sciences</a:t>
            </a:r>
            <a:br>
              <a:rPr lang="en-US" dirty="0"/>
            </a:br>
            <a:r>
              <a:rPr lang="en-US" dirty="0"/>
              <a:t>College of Applied Health Sciences</a:t>
            </a:r>
            <a:br>
              <a:rPr lang="en-US" dirty="0"/>
            </a:br>
            <a:r>
              <a:rPr lang="en-US" dirty="0"/>
              <a:t>University of Illinois at Chicago</a:t>
            </a:r>
          </a:p>
          <a:p>
            <a:pPr marL="0" indent="0">
              <a:buNone/>
            </a:pPr>
            <a:endParaRPr lang="en-US" dirty="0" smtClean="0"/>
          </a:p>
          <a:p>
            <a:pPr marL="0" indent="0">
              <a:buNone/>
            </a:pPr>
            <a:r>
              <a:rPr lang="en-US" dirty="0" smtClean="0"/>
              <a:t>Email: </a:t>
            </a:r>
            <a:r>
              <a:rPr lang="en-US" dirty="0" smtClean="0">
                <a:hlinkClick r:id="rId2"/>
              </a:rPr>
              <a:t>skitsiou@uic.edu</a:t>
            </a:r>
            <a:r>
              <a:rPr lang="en-US" dirty="0" smtClean="0"/>
              <a:t> </a:t>
            </a:r>
          </a:p>
          <a:p>
            <a:pPr marL="0" indent="0">
              <a:buNone/>
            </a:pPr>
            <a:r>
              <a:rPr lang="en-US" dirty="0" smtClean="0"/>
              <a:t>Tel</a:t>
            </a:r>
            <a:r>
              <a:rPr lang="en-US" dirty="0"/>
              <a:t>.: (312) 355-3519 | Fax: (312) 996-8342</a:t>
            </a:r>
          </a:p>
          <a:p>
            <a:endParaRPr lang="en-US" dirty="0"/>
          </a:p>
        </p:txBody>
      </p:sp>
      <p:sp>
        <p:nvSpPr>
          <p:cNvPr id="4" name="Footer Placeholder 3"/>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Tree>
    <p:extLst>
      <p:ext uri="{BB962C8B-B14F-4D97-AF65-F5344CB8AC3E}">
        <p14:creationId xmlns:p14="http://schemas.microsoft.com/office/powerpoint/2010/main" val="1024013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Brief introduction </a:t>
            </a:r>
          </a:p>
          <a:p>
            <a:r>
              <a:rPr lang="en-US" dirty="0" smtClean="0"/>
              <a:t>Main components and features of the </a:t>
            </a:r>
            <a:r>
              <a:rPr lang="en-US" dirty="0" err="1" smtClean="0"/>
              <a:t>iCardia</a:t>
            </a:r>
            <a:r>
              <a:rPr lang="en-US" dirty="0" smtClean="0"/>
              <a:t> platform </a:t>
            </a:r>
          </a:p>
          <a:p>
            <a:r>
              <a:rPr lang="en-US" dirty="0" smtClean="0"/>
              <a:t>Case study I: Promoting better self-care in patients with heart failure  </a:t>
            </a:r>
          </a:p>
          <a:p>
            <a:r>
              <a:rPr lang="en-US" dirty="0" smtClean="0"/>
              <a:t>Cast study II: Testing adaptive interventions for improving physical activity among employed sedentary women who are at high risk for cardiovascular disease</a:t>
            </a:r>
            <a:endParaRPr lang="en-US" dirty="0"/>
          </a:p>
        </p:txBody>
      </p:sp>
      <p:sp>
        <p:nvSpPr>
          <p:cNvPr id="4" name="Footer Placeholder 3"/>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Tree>
    <p:extLst>
      <p:ext uri="{BB962C8B-B14F-4D97-AF65-F5344CB8AC3E}">
        <p14:creationId xmlns:p14="http://schemas.microsoft.com/office/powerpoint/2010/main" val="562922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phone ownership in the US</a:t>
            </a:r>
            <a:endParaRPr lang="en-US" dirty="0"/>
          </a:p>
        </p:txBody>
      </p:sp>
      <p:sp>
        <p:nvSpPr>
          <p:cNvPr id="3" name="Content Placeholder 2"/>
          <p:cNvSpPr>
            <a:spLocks noGrp="1"/>
          </p:cNvSpPr>
          <p:nvPr>
            <p:ph idx="1"/>
          </p:nvPr>
        </p:nvSpPr>
        <p:spPr>
          <a:xfrm>
            <a:off x="838200" y="1825625"/>
            <a:ext cx="5943600" cy="4351338"/>
          </a:xfrm>
        </p:spPr>
        <p:txBody>
          <a:bodyPr>
            <a:normAutofit fontScale="77500" lnSpcReduction="20000"/>
          </a:bodyPr>
          <a:lstStyle/>
          <a:p>
            <a:pPr marL="571500" indent="-571500">
              <a:spcBef>
                <a:spcPts val="1800"/>
              </a:spcBef>
            </a:pPr>
            <a:r>
              <a:rPr lang="en-US" dirty="0"/>
              <a:t>Mobile technologies have witnessed unprecedented penetration among adults in the US</a:t>
            </a:r>
          </a:p>
          <a:p>
            <a:pPr marL="571500" indent="-571500">
              <a:spcBef>
                <a:spcPts val="1800"/>
              </a:spcBef>
            </a:pPr>
            <a:r>
              <a:rPr lang="en-US" dirty="0">
                <a:cs typeface="Arial" panose="020B0604020202020204" pitchFamily="34" charset="0"/>
              </a:rPr>
              <a:t>77% of Americans own a smartphone (up from just 35% since 2011) and 55% own a tablet</a:t>
            </a:r>
          </a:p>
          <a:p>
            <a:pPr marL="571500" indent="-571500">
              <a:spcBef>
                <a:spcPts val="1800"/>
              </a:spcBef>
            </a:pPr>
            <a:r>
              <a:rPr lang="en-US" dirty="0">
                <a:cs typeface="Arial" panose="020B0604020202020204" pitchFamily="34" charset="0"/>
              </a:rPr>
              <a:t>Lower income Americans and those over 50 have exhibited a sharp uptick in the last 3 years</a:t>
            </a:r>
          </a:p>
          <a:p>
            <a:pPr marL="571500" indent="-571500">
              <a:spcBef>
                <a:spcPts val="1800"/>
              </a:spcBef>
            </a:pPr>
            <a:r>
              <a:rPr lang="en-US" dirty="0">
                <a:cs typeface="Arial" panose="020B0604020202020204" pitchFamily="34" charset="0"/>
              </a:rPr>
              <a:t>Smartphone ownership is especially common among Blacks and Hispanics </a:t>
            </a:r>
          </a:p>
          <a:p>
            <a:pPr marL="571500" indent="-571500">
              <a:spcBef>
                <a:spcPts val="1800"/>
              </a:spcBef>
            </a:pPr>
            <a:r>
              <a:rPr lang="en-US" dirty="0">
                <a:cs typeface="Arial" panose="020B0604020202020204" pitchFamily="34" charset="0"/>
              </a:rPr>
              <a:t>Growing share of Americans now use smartphones as their primary means of online access at home</a:t>
            </a:r>
          </a:p>
          <a:p>
            <a:endParaRPr lang="en-US" dirty="0"/>
          </a:p>
        </p:txBody>
      </p:sp>
      <p:grpSp>
        <p:nvGrpSpPr>
          <p:cNvPr id="18" name="Group 17"/>
          <p:cNvGrpSpPr/>
          <p:nvPr/>
        </p:nvGrpSpPr>
        <p:grpSpPr>
          <a:xfrm>
            <a:off x="7113271" y="1487271"/>
            <a:ext cx="4937760" cy="4754880"/>
            <a:chOff x="7191376" y="1810544"/>
            <a:chExt cx="4760781" cy="4512072"/>
          </a:xfrm>
        </p:grpSpPr>
        <p:pic>
          <p:nvPicPr>
            <p:cNvPr id="14" name="Picture 13"/>
            <p:cNvPicPr>
              <a:picLocks noChangeAspect="1"/>
            </p:cNvPicPr>
            <p:nvPr/>
          </p:nvPicPr>
          <p:blipFill rotWithShape="1">
            <a:blip r:embed="rId2"/>
            <a:srcRect b="50014"/>
            <a:stretch/>
          </p:blipFill>
          <p:spPr>
            <a:xfrm>
              <a:off x="7191376" y="1810544"/>
              <a:ext cx="4760781" cy="2742406"/>
            </a:xfrm>
            <a:prstGeom prst="rect">
              <a:avLst/>
            </a:prstGeom>
          </p:spPr>
        </p:pic>
        <p:pic>
          <p:nvPicPr>
            <p:cNvPr id="15" name="Picture 14"/>
            <p:cNvPicPr>
              <a:picLocks noChangeAspect="1"/>
            </p:cNvPicPr>
            <p:nvPr/>
          </p:nvPicPr>
          <p:blipFill rotWithShape="1">
            <a:blip r:embed="rId2"/>
            <a:srcRect t="68041"/>
            <a:stretch/>
          </p:blipFill>
          <p:spPr>
            <a:xfrm>
              <a:off x="7191376" y="4569222"/>
              <a:ext cx="4760781" cy="1753394"/>
            </a:xfrm>
            <a:prstGeom prst="rect">
              <a:avLst/>
            </a:prstGeom>
          </p:spPr>
        </p:pic>
      </p:grpSp>
      <p:sp>
        <p:nvSpPr>
          <p:cNvPr id="17" name="TextBox 16"/>
          <p:cNvSpPr txBox="1"/>
          <p:nvPr/>
        </p:nvSpPr>
        <p:spPr>
          <a:xfrm>
            <a:off x="7204076" y="6259299"/>
            <a:ext cx="455295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Source:</a:t>
            </a:r>
            <a:r>
              <a:rPr kumimoji="0" lang="en-US" sz="1200" b="0" i="0"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Light"/>
              </a:rPr>
              <a:t> </a:t>
            </a:r>
            <a:r>
              <a:rPr kumimoji="0" lang="en-US" sz="12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Pew Research</a:t>
            </a:r>
            <a:r>
              <a:rPr kumimoji="0" lang="en-US" sz="1200" b="0" i="0"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Light"/>
              </a:rPr>
              <a:t> Center Survey conducted Jan 3-10, 2018.</a:t>
            </a:r>
            <a:endParaRPr kumimoji="0" lang="en-US"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5" name="Rectangle 4"/>
          <p:cNvSpPr/>
          <p:nvPr/>
        </p:nvSpPr>
        <p:spPr>
          <a:xfrm>
            <a:off x="7204076" y="3894992"/>
            <a:ext cx="770547" cy="413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9713803" y="3894991"/>
            <a:ext cx="480524" cy="413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04075" y="3092925"/>
            <a:ext cx="770547" cy="413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9713804" y="3136153"/>
            <a:ext cx="480524" cy="413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147918" y="6363994"/>
            <a:ext cx="4114800" cy="365125"/>
          </a:xfrm>
        </p:spPr>
        <p:txBody>
          <a:bodyPr/>
          <a:lstStyle/>
          <a:p>
            <a:r>
              <a:rPr lang="en-US" dirty="0" smtClean="0"/>
              <a:t>Spyros Kitsiou, "Achieving and Sustaining Behavior Change to Benefit Older Adults" Dec 6-7, 2018</a:t>
            </a:r>
            <a:endParaRPr lang="en-US" dirty="0"/>
          </a:p>
        </p:txBody>
      </p:sp>
    </p:spTree>
    <p:extLst>
      <p:ext uri="{BB962C8B-B14F-4D97-AF65-F5344CB8AC3E}">
        <p14:creationId xmlns:p14="http://schemas.microsoft.com/office/powerpoint/2010/main" val="101947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apps and Connected Health Devices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404098" y="1585180"/>
            <a:ext cx="5657795" cy="5029200"/>
          </a:xfrm>
          <a:prstGeom prst="rect">
            <a:avLst/>
          </a:prstGeom>
        </p:spPr>
      </p:pic>
      <p:sp>
        <p:nvSpPr>
          <p:cNvPr id="5" name="Footer Placeholder 4"/>
          <p:cNvSpPr>
            <a:spLocks noGrp="1"/>
          </p:cNvSpPr>
          <p:nvPr>
            <p:ph type="ftr" sz="quarter" idx="11"/>
          </p:nvPr>
        </p:nvSpPr>
        <p:spPr>
          <a:xfrm>
            <a:off x="3868270" y="6384192"/>
            <a:ext cx="4114800" cy="365125"/>
          </a:xfrm>
        </p:spPr>
        <p:txBody>
          <a:bodyPr/>
          <a:lstStyle/>
          <a:p>
            <a:r>
              <a:rPr lang="en-US" dirty="0" smtClean="0"/>
              <a:t>Spyros Kitsiou, "Achieving and Sustaining Behavior Change to Benefit Older Adults" Dec 6-7, 2018</a:t>
            </a:r>
            <a:endParaRPr lang="en-US" dirty="0"/>
          </a:p>
        </p:txBody>
      </p:sp>
    </p:spTree>
    <p:extLst>
      <p:ext uri="{BB962C8B-B14F-4D97-AF65-F5344CB8AC3E}">
        <p14:creationId xmlns:p14="http://schemas.microsoft.com/office/powerpoint/2010/main" val="153552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apps and Connected Health Devices</a:t>
            </a:r>
            <a:endParaRPr lang="en-US" dirty="0"/>
          </a:p>
        </p:txBody>
      </p:sp>
      <p:pic>
        <p:nvPicPr>
          <p:cNvPr id="5" name="Picture 2" descr="ecosystem-graphic"/>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19966" y="1787843"/>
            <a:ext cx="4918484" cy="438912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4835945" y="3554116"/>
            <a:ext cx="808542" cy="787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Web</a:t>
            </a:r>
          </a:p>
          <a:p>
            <a:pPr algn="ctr"/>
            <a:r>
              <a:rPr lang="en-US" sz="1600" dirty="0" smtClean="0"/>
              <a:t>APIs</a:t>
            </a:r>
            <a:endParaRPr lang="en-US" sz="1600" dirty="0"/>
          </a:p>
        </p:txBody>
      </p:sp>
      <p:sp>
        <p:nvSpPr>
          <p:cNvPr id="3" name="Footer Placeholder 2"/>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Tree>
    <p:extLst>
      <p:ext uri="{BB962C8B-B14F-4D97-AF65-F5344CB8AC3E}">
        <p14:creationId xmlns:p14="http://schemas.microsoft.com/office/powerpoint/2010/main" val="347739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10455" cy="4351338"/>
          </a:xfrm>
        </p:spPr>
        <p:txBody>
          <a:bodyPr>
            <a:normAutofit/>
          </a:bodyPr>
          <a:lstStyle/>
          <a:p>
            <a:r>
              <a:rPr lang="en-US" dirty="0" smtClean="0"/>
              <a:t>Patient empowerment</a:t>
            </a:r>
          </a:p>
          <a:p>
            <a:r>
              <a:rPr lang="en-US" dirty="0" smtClean="0"/>
              <a:t>Adherence to self-care behaviors </a:t>
            </a:r>
          </a:p>
          <a:p>
            <a:r>
              <a:rPr lang="en-US" dirty="0" smtClean="0"/>
              <a:t>Motivation for </a:t>
            </a:r>
            <a:r>
              <a:rPr lang="en-US" dirty="0"/>
              <a:t>l</a:t>
            </a:r>
            <a:r>
              <a:rPr lang="en-US" dirty="0" smtClean="0"/>
              <a:t>ifestyle changes</a:t>
            </a:r>
          </a:p>
          <a:p>
            <a:r>
              <a:rPr lang="en-US" dirty="0" smtClean="0"/>
              <a:t>Exchange of health information among consumers and between consumers and healthcare providers </a:t>
            </a:r>
          </a:p>
          <a:p>
            <a:r>
              <a:rPr lang="en-US" dirty="0" smtClean="0"/>
              <a:t>Identification of new patters of markers that are informative of diseases severity or progression</a:t>
            </a:r>
          </a:p>
          <a:p>
            <a:r>
              <a:rPr lang="en-US" dirty="0" smtClean="0"/>
              <a:t>Digital phenotype and precision medicine </a:t>
            </a:r>
          </a:p>
          <a:p>
            <a:r>
              <a:rPr lang="en-US" dirty="0" smtClean="0"/>
              <a:t>Design </a:t>
            </a:r>
            <a:r>
              <a:rPr lang="en-US" dirty="0"/>
              <a:t>of just-in-time </a:t>
            </a:r>
            <a:r>
              <a:rPr lang="en-US" dirty="0" smtClean="0"/>
              <a:t>adaptive </a:t>
            </a:r>
            <a:r>
              <a:rPr lang="en-US" dirty="0"/>
              <a:t>interventions (JITAIs</a:t>
            </a:r>
            <a:r>
              <a:rPr lang="en-US" dirty="0" smtClean="0"/>
              <a:t>)</a:t>
            </a:r>
            <a:endParaRPr lang="en-US" dirty="0"/>
          </a:p>
          <a:p>
            <a:endParaRPr lang="en-US" dirty="0" smtClean="0"/>
          </a:p>
          <a:p>
            <a:endParaRPr lang="en-US" dirty="0"/>
          </a:p>
        </p:txBody>
      </p:sp>
      <p:sp>
        <p:nvSpPr>
          <p:cNvPr id="7" name="Title 1"/>
          <p:cNvSpPr>
            <a:spLocks noGrp="1"/>
          </p:cNvSpPr>
          <p:nvPr>
            <p:ph type="title"/>
          </p:nvPr>
        </p:nvSpPr>
        <p:spPr>
          <a:xfrm>
            <a:off x="838200" y="365125"/>
            <a:ext cx="10515600" cy="1325563"/>
          </a:xfrm>
        </p:spPr>
        <p:txBody>
          <a:bodyPr/>
          <a:lstStyle/>
          <a:p>
            <a:r>
              <a:rPr lang="en-US" dirty="0" smtClean="0"/>
              <a:t>Mobile apps and Connected Health Devices</a:t>
            </a:r>
            <a:endParaRPr lang="en-US" dirty="0"/>
          </a:p>
        </p:txBody>
      </p:sp>
      <p:sp>
        <p:nvSpPr>
          <p:cNvPr id="2" name="Footer Placeholder 1"/>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Tree>
    <p:extLst>
      <p:ext uri="{BB962C8B-B14F-4D97-AF65-F5344CB8AC3E}">
        <p14:creationId xmlns:p14="http://schemas.microsoft.com/office/powerpoint/2010/main" val="2450668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0580" y="2656238"/>
            <a:ext cx="1939615" cy="1815882"/>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Passive monitoring </a:t>
            </a:r>
          </a:p>
          <a:p>
            <a:r>
              <a:rPr lang="en-US" sz="1400" dirty="0">
                <a:latin typeface="Arial" panose="020B0604020202020204" pitchFamily="34" charset="0"/>
                <a:cs typeface="Arial" panose="020B0604020202020204" pitchFamily="34" charset="0"/>
              </a:rPr>
              <a:t>Heart Rate</a:t>
            </a:r>
          </a:p>
          <a:p>
            <a:r>
              <a:rPr lang="en-US" sz="1400" dirty="0">
                <a:latin typeface="Arial" panose="020B0604020202020204" pitchFamily="34" charset="0"/>
                <a:cs typeface="Arial" panose="020B0604020202020204" pitchFamily="34" charset="0"/>
              </a:rPr>
              <a:t>Physical activity </a:t>
            </a:r>
          </a:p>
          <a:p>
            <a:r>
              <a:rPr lang="en-US" sz="1400" dirty="0">
                <a:latin typeface="Arial" panose="020B0604020202020204" pitchFamily="34" charset="0"/>
                <a:cs typeface="Arial" panose="020B0604020202020204" pitchFamily="34" charset="0"/>
              </a:rPr>
              <a:t>Exercise</a:t>
            </a:r>
          </a:p>
          <a:p>
            <a:r>
              <a:rPr lang="en-US" sz="1400" dirty="0">
                <a:latin typeface="Arial" panose="020B0604020202020204" pitchFamily="34" charset="0"/>
                <a:cs typeface="Arial" panose="020B0604020202020204" pitchFamily="34" charset="0"/>
              </a:rPr>
              <a:t>Sedentary Time</a:t>
            </a:r>
          </a:p>
          <a:p>
            <a:r>
              <a:rPr lang="en-US" sz="1400" dirty="0">
                <a:latin typeface="Arial" panose="020B0604020202020204" pitchFamily="34" charset="0"/>
                <a:cs typeface="Arial" panose="020B0604020202020204" pitchFamily="34" charset="0"/>
              </a:rPr>
              <a:t>Caloric expenditure</a:t>
            </a:r>
          </a:p>
          <a:p>
            <a:r>
              <a:rPr lang="en-US" sz="1400" dirty="0">
                <a:latin typeface="Arial" panose="020B0604020202020204" pitchFamily="34" charset="0"/>
                <a:cs typeface="Arial" panose="020B0604020202020204" pitchFamily="34" charset="0"/>
              </a:rPr>
              <a:t>Sleep quality</a:t>
            </a:r>
          </a:p>
          <a:p>
            <a:endParaRPr lang="en-US" sz="1400" dirty="0"/>
          </a:p>
        </p:txBody>
      </p:sp>
      <p:sp>
        <p:nvSpPr>
          <p:cNvPr id="9" name="TextBox 8"/>
          <p:cNvSpPr txBox="1"/>
          <p:nvPr/>
        </p:nvSpPr>
        <p:spPr>
          <a:xfrm>
            <a:off x="190580" y="4516362"/>
            <a:ext cx="1861794" cy="1815882"/>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Active monitoring:</a:t>
            </a:r>
          </a:p>
          <a:p>
            <a:r>
              <a:rPr lang="en-US" sz="1400" dirty="0">
                <a:latin typeface="Arial" panose="020B0604020202020204" pitchFamily="34" charset="0"/>
                <a:cs typeface="Arial" panose="020B0604020202020204" pitchFamily="34" charset="0"/>
              </a:rPr>
              <a:t>Blood pressure</a:t>
            </a:r>
          </a:p>
          <a:p>
            <a:r>
              <a:rPr lang="en-US" sz="1400" dirty="0">
                <a:latin typeface="Arial" panose="020B0604020202020204" pitchFamily="34" charset="0"/>
                <a:cs typeface="Arial" panose="020B0604020202020204" pitchFamily="34" charset="0"/>
              </a:rPr>
              <a:t>HbA1c </a:t>
            </a:r>
          </a:p>
          <a:p>
            <a:r>
              <a:rPr lang="en-US" sz="1400" dirty="0">
                <a:latin typeface="Arial" panose="020B0604020202020204" pitchFamily="34" charset="0"/>
                <a:cs typeface="Arial" panose="020B0604020202020204" pitchFamily="34" charset="0"/>
              </a:rPr>
              <a:t>Weight</a:t>
            </a:r>
          </a:p>
          <a:p>
            <a:r>
              <a:rPr lang="en-US" sz="1400" dirty="0">
                <a:latin typeface="Arial" panose="020B0604020202020204" pitchFamily="34" charset="0"/>
                <a:cs typeface="Arial" panose="020B0604020202020204" pitchFamily="34" charset="0"/>
              </a:rPr>
              <a:t>Water retention</a:t>
            </a:r>
          </a:p>
          <a:p>
            <a:r>
              <a:rPr lang="en-US" sz="1400" dirty="0">
                <a:latin typeface="Arial" panose="020B0604020202020204" pitchFamily="34" charset="0"/>
                <a:cs typeface="Arial" panose="020B0604020202020204" pitchFamily="34" charset="0"/>
              </a:rPr>
              <a:t>Body Mass Index</a:t>
            </a:r>
          </a:p>
          <a:p>
            <a:r>
              <a:rPr lang="en-US" sz="1400" dirty="0">
                <a:latin typeface="Arial" panose="020B0604020202020204" pitchFamily="34" charset="0"/>
                <a:cs typeface="Arial" panose="020B0604020202020204" pitchFamily="34" charset="0"/>
              </a:rPr>
              <a:t>Muscle Mass</a:t>
            </a:r>
          </a:p>
          <a:p>
            <a:r>
              <a:rPr lang="en-US" sz="1400" dirty="0">
                <a:latin typeface="Arial" panose="020B0604020202020204" pitchFamily="34" charset="0"/>
                <a:cs typeface="Arial" panose="020B0604020202020204" pitchFamily="34" charset="0"/>
              </a:rPr>
              <a:t>Bone Mass</a:t>
            </a:r>
          </a:p>
        </p:txBody>
      </p:sp>
      <p:pic>
        <p:nvPicPr>
          <p:cNvPr id="10" name="Picture 9"/>
          <p:cNvPicPr>
            <a:picLocks noChangeAspect="1"/>
          </p:cNvPicPr>
          <p:nvPr/>
        </p:nvPicPr>
        <p:blipFill>
          <a:blip r:embed="rId2"/>
          <a:stretch>
            <a:fillRect/>
          </a:stretch>
        </p:blipFill>
        <p:spPr>
          <a:xfrm>
            <a:off x="1916025" y="1264482"/>
            <a:ext cx="9614099" cy="4846320"/>
          </a:xfrm>
          <a:prstGeom prst="rect">
            <a:avLst/>
          </a:prstGeom>
          <a:ln>
            <a:noFill/>
          </a:ln>
        </p:spPr>
      </p:pic>
      <p:sp>
        <p:nvSpPr>
          <p:cNvPr id="11"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nSpc>
                <a:spcPct val="90000"/>
              </a:lnSpc>
              <a:spcBef>
                <a:spcPct val="0"/>
              </a:spcBef>
              <a:buNone/>
              <a:defRPr sz="4400" b="1">
                <a:solidFill>
                  <a:schemeClr val="accent1">
                    <a:lumMod val="50000"/>
                  </a:schemeClr>
                </a:solidFill>
                <a:latin typeface="+mj-lt"/>
                <a:ea typeface="+mj-ea"/>
                <a:cs typeface="+mj-cs"/>
              </a:defRPr>
            </a:lvl1pPr>
          </a:lstStyle>
          <a:p>
            <a:r>
              <a:rPr lang="en-US" dirty="0" smtClean="0"/>
              <a:t>The </a:t>
            </a:r>
            <a:r>
              <a:rPr lang="en-US" dirty="0" err="1" smtClean="0"/>
              <a:t>iCardia</a:t>
            </a:r>
            <a:r>
              <a:rPr lang="en-US" dirty="0" smtClean="0"/>
              <a:t> platform</a:t>
            </a:r>
            <a:endParaRPr lang="en-US" dirty="0"/>
          </a:p>
        </p:txBody>
      </p:sp>
      <p:sp>
        <p:nvSpPr>
          <p:cNvPr id="2" name="Footer Placeholder 1"/>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Tree>
    <p:extLst>
      <p:ext uri="{BB962C8B-B14F-4D97-AF65-F5344CB8AC3E}">
        <p14:creationId xmlns:p14="http://schemas.microsoft.com/office/powerpoint/2010/main" val="265279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iCardia</a:t>
            </a:r>
            <a:r>
              <a:rPr lang="en-US" dirty="0" smtClean="0"/>
              <a:t> Dashboard – Intraday data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825625"/>
            <a:ext cx="9601200" cy="4677398"/>
          </a:xfrm>
          <a:prstGeom prst="rect">
            <a:avLst/>
          </a:prstGeom>
        </p:spPr>
      </p:pic>
      <p:sp>
        <p:nvSpPr>
          <p:cNvPr id="5" name="Footer Placeholder 4"/>
          <p:cNvSpPr>
            <a:spLocks noGrp="1"/>
          </p:cNvSpPr>
          <p:nvPr>
            <p:ph type="ftr" sz="quarter" idx="11"/>
          </p:nvPr>
        </p:nvSpPr>
        <p:spPr/>
        <p:txBody>
          <a:bodyPr/>
          <a:lstStyle/>
          <a:p>
            <a:r>
              <a:rPr lang="en-US" smtClean="0"/>
              <a:t>Spyros Kitsiou, "Achieving and Sustaining Behavior Change to Benefit Older Adults" Dec 6-7, 2018</a:t>
            </a:r>
            <a:endParaRPr lang="en-US"/>
          </a:p>
        </p:txBody>
      </p:sp>
    </p:spTree>
    <p:extLst>
      <p:ext uri="{BB962C8B-B14F-4D97-AF65-F5344CB8AC3E}">
        <p14:creationId xmlns:p14="http://schemas.microsoft.com/office/powerpoint/2010/main" val="3479000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11232</TotalTime>
  <Words>1883</Words>
  <Application>Microsoft Office PowerPoint</Application>
  <PresentationFormat>Widescreen</PresentationFormat>
  <Paragraphs>233</Paragraphs>
  <Slides>21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Arial</vt:lpstr>
      <vt:lpstr>Calibri</vt:lpstr>
      <vt:lpstr>Calibri Light</vt:lpstr>
      <vt:lpstr>Futura Std Extra Bold Condensed</vt:lpstr>
      <vt:lpstr>Helvetica Light</vt:lpstr>
      <vt:lpstr>Palatino</vt:lpstr>
      <vt:lpstr>Times New Roman</vt:lpstr>
      <vt:lpstr>Office Theme</vt:lpstr>
      <vt:lpstr>iCardia: A mobile health technology platform for remote collection of patient-generated health data and delivery of behavior change intervention</vt:lpstr>
      <vt:lpstr>Disclosures</vt:lpstr>
      <vt:lpstr>Outline</vt:lpstr>
      <vt:lpstr>Mobile phone ownership in the US</vt:lpstr>
      <vt:lpstr>Mobile apps and Connected Health Devices</vt:lpstr>
      <vt:lpstr>Mobile apps and Connected Health Devices</vt:lpstr>
      <vt:lpstr>Mobile apps and Connected Health Devices</vt:lpstr>
      <vt:lpstr>PowerPoint Presentation</vt:lpstr>
      <vt:lpstr>iCardia Dashboard – Intraday data </vt:lpstr>
      <vt:lpstr>iCardia Dashboard: Sedentary behavior patterns</vt:lpstr>
      <vt:lpstr>iCardia Dashboard: Physical activity over time </vt:lpstr>
      <vt:lpstr>iCardia Dashboard: Tailored text-messages</vt:lpstr>
      <vt:lpstr>Use of iCardia in NIH funded studies</vt:lpstr>
      <vt:lpstr>PowerPoint Presentation</vt:lpstr>
      <vt:lpstr>PowerPoint Presentation</vt:lpstr>
      <vt:lpstr>PowerPoint Presentation</vt:lpstr>
      <vt:lpstr>PowerPoint Presentation</vt:lpstr>
      <vt:lpstr>PowerPoint Presentation</vt:lpstr>
      <vt:lpstr>Discussion</vt:lpstr>
      <vt:lpstr>Acknowledgements</vt:lpstr>
      <vt:lpstr>Contact Information</vt:lpstr>
    </vt:vector>
  </TitlesOfParts>
  <Company>University of Illinois at Chicago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mHealth technologies in the management of Cardiovascular Disease</dc:title>
  <dc:creator>Kitsiou, Spyridon</dc:creator>
  <cp:lastModifiedBy>Elizabeth Pritchett-Montavon</cp:lastModifiedBy>
  <cp:revision>549</cp:revision>
  <cp:lastPrinted>2016-10-31T15:57:47Z</cp:lastPrinted>
  <dcterms:created xsi:type="dcterms:W3CDTF">2016-10-25T16:18:26Z</dcterms:created>
  <dcterms:modified xsi:type="dcterms:W3CDTF">2019-01-07T17:22:36Z</dcterms:modified>
</cp:coreProperties>
</file>