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20"/>
  </p:notesMasterIdLst>
  <p:handoutMasterIdLst>
    <p:handoutMasterId r:id="rId21"/>
  </p:handoutMasterIdLst>
  <p:sldIdLst>
    <p:sldId id="276" r:id="rId6"/>
    <p:sldId id="278" r:id="rId7"/>
    <p:sldId id="292" r:id="rId8"/>
    <p:sldId id="282" r:id="rId9"/>
    <p:sldId id="290" r:id="rId10"/>
    <p:sldId id="280" r:id="rId11"/>
    <p:sldId id="294" r:id="rId12"/>
    <p:sldId id="283" r:id="rId13"/>
    <p:sldId id="284" r:id="rId14"/>
    <p:sldId id="287" r:id="rId15"/>
    <p:sldId id="295" r:id="rId16"/>
    <p:sldId id="288" r:id="rId17"/>
    <p:sldId id="289" r:id="rId18"/>
    <p:sldId id="285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 userDrawn="1">
          <p15:clr>
            <a:srgbClr val="A4A3A4"/>
          </p15:clr>
        </p15:guide>
        <p15:guide id="2" orient="horz" pos="3477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287" userDrawn="1">
          <p15:clr>
            <a:srgbClr val="A4A3A4"/>
          </p15:clr>
        </p15:guide>
        <p15:guide id="6" orient="horz" pos="1471" userDrawn="1">
          <p15:clr>
            <a:srgbClr val="A4A3A4"/>
          </p15:clr>
        </p15:guide>
        <p15:guide id="7" orient="horz" pos="535" userDrawn="1">
          <p15:clr>
            <a:srgbClr val="A4A3A4"/>
          </p15:clr>
        </p15:guide>
        <p15:guide id="8" orient="horz" pos="3939" userDrawn="1">
          <p15:clr>
            <a:srgbClr val="A4A3A4"/>
          </p15:clr>
        </p15:guide>
        <p15:guide id="9" orient="horz" pos="231" userDrawn="1">
          <p15:clr>
            <a:srgbClr val="A4A3A4"/>
          </p15:clr>
        </p15:guide>
        <p15:guide id="10" pos="175" userDrawn="1">
          <p15:clr>
            <a:srgbClr val="A4A3A4"/>
          </p15:clr>
        </p15:guide>
        <p15:guide id="11" pos="5590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776" userDrawn="1">
          <p15:clr>
            <a:srgbClr val="A4A3A4"/>
          </p15:clr>
        </p15:guide>
        <p15:guide id="14" pos="1411" userDrawn="1">
          <p15:clr>
            <a:srgbClr val="A4A3A4"/>
          </p15:clr>
        </p15:guide>
        <p15:guide id="15" pos="5287" userDrawn="1">
          <p15:clr>
            <a:srgbClr val="A4A3A4"/>
          </p15:clr>
        </p15:guide>
        <p15:guide id="16" pos="346" userDrawn="1">
          <p15:clr>
            <a:srgbClr val="A4A3A4"/>
          </p15:clr>
        </p15:guide>
        <p15:guide id="17" pos="4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CCB"/>
    <a:srgbClr val="18A3AC"/>
    <a:srgbClr val="052049"/>
    <a:srgbClr val="90BD31"/>
    <a:srgbClr val="000000"/>
    <a:srgbClr val="EC1848"/>
    <a:srgbClr val="F48024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37" autoAdjust="0"/>
    <p:restoredTop sz="92460" autoAdjust="0"/>
  </p:normalViewPr>
  <p:slideViewPr>
    <p:cSldViewPr snapToGrid="0" showGuides="1">
      <p:cViewPr varScale="1">
        <p:scale>
          <a:sx n="107" d="100"/>
          <a:sy n="107" d="100"/>
        </p:scale>
        <p:origin x="2376" y="114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9"/>
        <p:guide orient="horz" pos="231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4000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1/7/2019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026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39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almost 2 decades, we’ve used the RE-AIM framework for helping guide how to </a:t>
            </a:r>
            <a:r>
              <a:rPr lang="en-US" dirty="0" smtClean="0"/>
              <a:t> create</a:t>
            </a:r>
            <a:r>
              <a:rPr lang="en-US" baseline="0" dirty="0" smtClean="0"/>
              <a:t> evidence-based interventions that are effective and sustainable.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062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number of interventions developed</a:t>
            </a:r>
            <a:r>
              <a:rPr lang="en-US" baseline="0" dirty="0" smtClean="0"/>
              <a:t> and tested</a:t>
            </a:r>
            <a:endParaRPr lang="en-US" dirty="0" smtClean="0"/>
          </a:p>
          <a:p>
            <a:r>
              <a:rPr lang="en-US" dirty="0" smtClean="0"/>
              <a:t>Most</a:t>
            </a:r>
            <a:r>
              <a:rPr lang="en-US" baseline="0" dirty="0" smtClean="0"/>
              <a:t> evidence-based interventions developed and tested in academic settings for mainstream, highly selected populations.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985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B813AC6-1A89-4165-89D2-5CBCF4FDC793}" type="datetime1">
              <a:rPr lang="en-US" smtClean="0">
                <a:latin typeface="Arial" pitchFamily="34" charset="0"/>
                <a:cs typeface="Arial" pitchFamily="34" charset="0"/>
              </a:rPr>
              <a:t>1/7/2019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4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9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484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ED8F-7307-4A0B-890F-68531F2ACEF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3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1" y="477077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86989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4D2839-2ED6-482D-AA61-EB749FFCF7AE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5" y="4246881"/>
            <a:ext cx="849572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787" y="2917135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3CE16D-D334-4922-BFD9-373EB5553535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1898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DE077E-0D61-400F-9D78-7E3367D07D3D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9584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BBB1-32D1-45C4-B5E4-F559238089EF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6691-49DE-4025-A792-3D5FB0A74A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1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rgbClr val="18A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FD60E89-2D41-4086-958C-44AB100E9045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BD48-5803-49E7-BDAF-162B856BDF23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6691-49DE-4025-A792-3D5FB0A74A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75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A0D2147-06E9-468C-B23B-2C5B42244E60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2392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86150B0-029B-4DC7-AC5B-CFEE35C4FEA8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463DA2-1291-4B28-9606-D3C92DA0885E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51C6A22-D0B5-46B2-8C50-02ADF1562FC1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76DCE34-9ACC-43F6-8050-13E7E808AF28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9936F5-F39B-4866-B434-F14632C87126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rgbClr val="178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rgbClr val="178CCB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BF4BAA-D52D-40A1-B390-ED5D32E69ECC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50575"/>
            <a:ext cx="8587407" cy="54201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68556"/>
            <a:ext cx="3826840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91" y="1868556"/>
            <a:ext cx="3852277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868557"/>
            <a:ext cx="3824082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868557"/>
            <a:ext cx="3831618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87" r:id="rId7"/>
    <p:sldLayoutId id="2147483999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4005" r:id="rId17"/>
    <p:sldLayoutId id="2147484006" r:id="rId18"/>
    <p:sldLayoutId id="2147484007" r:id="rId19"/>
    <p:sldLayoutId id="2147484009" r:id="rId20"/>
    <p:sldLayoutId id="2147484010" r:id="rId2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01" r:id="rId5"/>
    <p:sldLayoutId id="2147483944" r:id="rId6"/>
    <p:sldLayoutId id="2147483951" r:id="rId7"/>
    <p:sldLayoutId id="2147483953" r:id="rId8"/>
    <p:sldLayoutId id="2147484000" r:id="rId9"/>
    <p:sldLayoutId id="2147483950" r:id="rId10"/>
    <p:sldLayoutId id="2147483960" r:id="rId11"/>
    <p:sldLayoutId id="2147483961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  <p:sldLayoutId id="2147483954" r:id="rId19"/>
    <p:sldLayoutId id="2147483959" r:id="rId20"/>
    <p:sldLayoutId id="2147484002" r:id="rId21"/>
    <p:sldLayoutId id="2147484003" r:id="rId22"/>
    <p:sldLayoutId id="2147484004" r:id="rId23"/>
  </p:sldLayoutIdLst>
  <p:transition>
    <p:fade/>
  </p:transition>
  <p:hf sldNum="0" hd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s://cov.ucsf.edu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4276" y="4346222"/>
            <a:ext cx="5205707" cy="1004710"/>
          </a:xfrm>
        </p:spPr>
        <p:txBody>
          <a:bodyPr/>
          <a:lstStyle/>
          <a:p>
            <a:r>
              <a:rPr lang="en-US" sz="2000" dirty="0" smtClean="0"/>
              <a:t>Julene K Johnson, PhD</a:t>
            </a:r>
          </a:p>
          <a:p>
            <a:r>
              <a:rPr lang="en-US" sz="2000" dirty="0" smtClean="0"/>
              <a:t>UCSF Center for Aging in Diverse Communities (a RCMAR)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276" y="1515152"/>
            <a:ext cx="5205707" cy="1239337"/>
          </a:xfrm>
        </p:spPr>
        <p:txBody>
          <a:bodyPr/>
          <a:lstStyle/>
          <a:p>
            <a:r>
              <a:rPr lang="en-US" b="1" dirty="0" smtClean="0"/>
              <a:t>Arts-based Interventions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88060" y="2872728"/>
            <a:ext cx="5201923" cy="677627"/>
          </a:xfrm>
        </p:spPr>
        <p:txBody>
          <a:bodyPr/>
          <a:lstStyle/>
          <a:p>
            <a:r>
              <a:rPr lang="en-US" sz="2000" b="1" dirty="0" smtClean="0"/>
              <a:t>RCCN: Achieving and Sustaining Behavior Change to Benefit  Older Adults </a:t>
            </a:r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4703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7" y="406571"/>
            <a:ext cx="7385242" cy="670691"/>
          </a:xfrm>
        </p:spPr>
        <p:txBody>
          <a:bodyPr anchor="ctr"/>
          <a:lstStyle/>
          <a:p>
            <a:r>
              <a:rPr lang="en-US" sz="3200" b="1" dirty="0" smtClean="0"/>
              <a:t>Perceived Benefits of Community Choirs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9" y="1718918"/>
            <a:ext cx="8089901" cy="409293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Psychosocial benefits</a:t>
            </a:r>
          </a:p>
          <a:p>
            <a:pPr marL="803275" lvl="1" indent="-514350"/>
            <a:r>
              <a:rPr lang="en-US" dirty="0" smtClean="0"/>
              <a:t>Emotional well-being, self-efficacy, social network and support, reduced loneliness</a:t>
            </a:r>
            <a:r>
              <a:rPr lang="en-US" dirty="0"/>
              <a:t>, </a:t>
            </a:r>
            <a:r>
              <a:rPr lang="en-US" dirty="0" smtClean="0"/>
              <a:t>self-esteem, </a:t>
            </a:r>
            <a:r>
              <a:rPr lang="en-US" dirty="0" smtClean="0">
                <a:solidFill>
                  <a:schemeClr val="accent4"/>
                </a:solidFill>
              </a:rPr>
              <a:t>finding their place in society, &amp; cultural identity / appreciation</a:t>
            </a:r>
          </a:p>
          <a:p>
            <a:pPr marL="803275" lvl="1" indent="-514350">
              <a:buFont typeface="+mj-lt"/>
              <a:buAutoNum type="romanUcPeriod"/>
            </a:pPr>
            <a:endParaRPr lang="en-US" sz="1400" dirty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Physical benefits </a:t>
            </a:r>
          </a:p>
          <a:p>
            <a:pPr marL="803275" lvl="1" indent="-514350"/>
            <a:r>
              <a:rPr lang="en-US" dirty="0" smtClean="0"/>
              <a:t>Awareness and strength of voice &amp; stamina</a:t>
            </a:r>
          </a:p>
          <a:p>
            <a:pPr marL="514350" indent="-514350">
              <a:buFont typeface="+mj-lt"/>
              <a:buAutoNum type="romanUcPeriod"/>
            </a:pPr>
            <a:endParaRPr lang="en-US" sz="1200" dirty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Cognitive benefits </a:t>
            </a:r>
            <a:endParaRPr lang="en-US" sz="2400" dirty="0"/>
          </a:p>
          <a:p>
            <a:pPr marL="803275" lvl="1" indent="-514350"/>
            <a:r>
              <a:rPr lang="en-US" dirty="0" smtClean="0"/>
              <a:t>Learning new skills &amp; improved memory and attention</a:t>
            </a:r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709" y="406571"/>
            <a:ext cx="1219782" cy="10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 bwMode="auto">
          <a:xfrm>
            <a:off x="395138" y="1007828"/>
            <a:ext cx="2749151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marR="0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Allison et al. (submitted)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451" y="227231"/>
            <a:ext cx="1278713" cy="1093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" y="1564525"/>
            <a:ext cx="8113223" cy="7980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 “</a:t>
            </a:r>
            <a:r>
              <a:rPr lang="en-US" sz="2400" b="1" dirty="0"/>
              <a:t>You're waiting with anticipation for the day to </a:t>
            </a:r>
            <a:r>
              <a:rPr lang="en-US" sz="2400" b="1" dirty="0" smtClean="0"/>
              <a:t>come.”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0654" y="2777270"/>
            <a:ext cx="806334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“</a:t>
            </a:r>
            <a:r>
              <a:rPr lang="en-US" sz="2400" b="1" dirty="0"/>
              <a:t>The base of the [African American] culture is rooted and grounded in music, going far back… the underground railroads, the Doo-Wop, the Blues, the </a:t>
            </a:r>
            <a:r>
              <a:rPr lang="en-US" sz="2400" b="1" dirty="0" smtClean="0"/>
              <a:t>Motown.”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-1" y="4761654"/>
            <a:ext cx="784721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 “</a:t>
            </a:r>
            <a:r>
              <a:rPr lang="en-US" sz="2400" b="1" dirty="0"/>
              <a:t>It makes them feel like they’re doing something that’s good and that they can look forward to doing.”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973875" y="5853801"/>
            <a:ext cx="2749151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marR="0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Allison et al. (submitted)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63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138" y="379555"/>
            <a:ext cx="8173580" cy="897774"/>
          </a:xfrm>
        </p:spPr>
        <p:txBody>
          <a:bodyPr/>
          <a:lstStyle/>
          <a:p>
            <a:r>
              <a:rPr lang="en-US" sz="2800" b="1" dirty="0" smtClean="0"/>
              <a:t>Arts Interventions to Promote Health of Older Adults are Typically Developed in the Community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169" y="1795549"/>
            <a:ext cx="8137665" cy="4139737"/>
          </a:xfrm>
        </p:spPr>
        <p:txBody>
          <a:bodyPr/>
          <a:lstStyle/>
          <a:p>
            <a:r>
              <a:rPr lang="en-US" sz="2400" dirty="0" smtClean="0"/>
              <a:t>Community-based participatory research (CBPR) </a:t>
            </a:r>
          </a:p>
          <a:p>
            <a:pPr lvl="1"/>
            <a:r>
              <a:rPr lang="en-US" dirty="0" smtClean="0"/>
              <a:t>Involve community stakeholders from onset </a:t>
            </a:r>
          </a:p>
          <a:p>
            <a:pPr lvl="1"/>
            <a:r>
              <a:rPr lang="en-US" dirty="0" smtClean="0"/>
              <a:t>Identify interventions that are culturally relevant and can be easily adapted for multiple </a:t>
            </a:r>
            <a:r>
              <a:rPr lang="en-US" dirty="0"/>
              <a:t>groups </a:t>
            </a:r>
          </a:p>
          <a:p>
            <a:pPr lvl="2"/>
            <a:r>
              <a:rPr lang="en-US" dirty="0" smtClean="0"/>
              <a:t>subcultural </a:t>
            </a:r>
            <a:r>
              <a:rPr lang="en-US" dirty="0"/>
              <a:t>differences in language, ethnicity, education, and </a:t>
            </a:r>
            <a:r>
              <a:rPr lang="en-US" dirty="0" smtClean="0"/>
              <a:t>income</a:t>
            </a:r>
          </a:p>
          <a:p>
            <a:r>
              <a:rPr lang="en-US" sz="2400" dirty="0"/>
              <a:t>Transcreation Framework for Community-engaged Behavioral Interventions to Reduce Health Disparities </a:t>
            </a:r>
            <a:r>
              <a:rPr lang="en-US" sz="1800" dirty="0"/>
              <a:t>(Nápoles &amp; Stewart, </a:t>
            </a:r>
            <a:r>
              <a:rPr lang="en-US" sz="1800" dirty="0" smtClean="0"/>
              <a:t>2018)</a:t>
            </a:r>
          </a:p>
          <a:p>
            <a:pPr lvl="1"/>
            <a:r>
              <a:rPr lang="en-US" dirty="0" smtClean="0"/>
              <a:t>designing </a:t>
            </a:r>
            <a:r>
              <a:rPr lang="en-US" dirty="0"/>
              <a:t>and delivering interventions in communities to reduce health </a:t>
            </a:r>
            <a:r>
              <a:rPr lang="en-US" dirty="0" smtClean="0"/>
              <a:t>disparities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67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138" y="358659"/>
            <a:ext cx="8173580" cy="611449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169" y="970108"/>
            <a:ext cx="8223495" cy="5043012"/>
          </a:xfrm>
        </p:spPr>
        <p:txBody>
          <a:bodyPr/>
          <a:lstStyle/>
          <a:p>
            <a:r>
              <a:rPr lang="en-US" dirty="0" smtClean="0"/>
              <a:t>Arts interventions have potential to become a public health promotion intervention relevant to older adults </a:t>
            </a:r>
          </a:p>
          <a:p>
            <a:pPr lvl="1"/>
            <a:r>
              <a:rPr lang="en-US" dirty="0" smtClean="0"/>
              <a:t>Meets RE-AIM principles </a:t>
            </a:r>
          </a:p>
          <a:p>
            <a:pPr lvl="1"/>
            <a:r>
              <a:rPr lang="en-US" dirty="0" smtClean="0"/>
              <a:t>Can be developed and tested in community settings, making them potentially easier to sustain (individual and organization)</a:t>
            </a:r>
          </a:p>
          <a:p>
            <a:endParaRPr lang="en-US" sz="600" dirty="0"/>
          </a:p>
          <a:p>
            <a:pPr>
              <a:buClr>
                <a:srgbClr val="C7CED1">
                  <a:lumMod val="50000"/>
                </a:srgbClr>
              </a:buClr>
            </a:pPr>
            <a:r>
              <a:rPr lang="en-US" dirty="0" smtClean="0">
                <a:solidFill>
                  <a:srgbClr val="052049"/>
                </a:solidFill>
              </a:rPr>
              <a:t>Arts interventions offer new insights into behavior sustaining principles</a:t>
            </a:r>
          </a:p>
          <a:p>
            <a:pPr lvl="1">
              <a:buClr>
                <a:srgbClr val="C7CED1">
                  <a:lumMod val="50000"/>
                </a:srgbClr>
              </a:buClr>
            </a:pPr>
            <a:r>
              <a:rPr lang="en-US" dirty="0">
                <a:solidFill>
                  <a:srgbClr val="052049"/>
                </a:solidFill>
              </a:rPr>
              <a:t>Culturally relevant  and easily adapted to many cultures  </a:t>
            </a:r>
          </a:p>
          <a:p>
            <a:pPr lvl="1">
              <a:buClr>
                <a:srgbClr val="C7CED1">
                  <a:lumMod val="50000"/>
                </a:srgbClr>
              </a:buClr>
            </a:pPr>
            <a:r>
              <a:rPr lang="en-US" dirty="0">
                <a:solidFill>
                  <a:srgbClr val="052049"/>
                </a:solidFill>
              </a:rPr>
              <a:t>Generally inherently enjoyable and fun </a:t>
            </a:r>
          </a:p>
          <a:p>
            <a:pPr lvl="1">
              <a:buClr>
                <a:srgbClr val="C7CED1">
                  <a:lumMod val="50000"/>
                </a:srgbClr>
              </a:buClr>
            </a:pPr>
            <a:r>
              <a:rPr lang="en-US" dirty="0">
                <a:solidFill>
                  <a:srgbClr val="052049"/>
                </a:solidFill>
              </a:rPr>
              <a:t>Self-motivating and naturally </a:t>
            </a:r>
            <a:r>
              <a:rPr lang="en-US" dirty="0" smtClean="0">
                <a:solidFill>
                  <a:srgbClr val="052049"/>
                </a:solidFill>
              </a:rPr>
              <a:t>engaging</a:t>
            </a:r>
          </a:p>
          <a:p>
            <a:pPr lvl="1">
              <a:buClr>
                <a:srgbClr val="C7CED1">
                  <a:lumMod val="50000"/>
                </a:srgbClr>
              </a:buClr>
            </a:pPr>
            <a:r>
              <a:rPr lang="en-US" dirty="0" smtClean="0">
                <a:solidFill>
                  <a:srgbClr val="052049"/>
                </a:solidFill>
              </a:rPr>
              <a:t>Meaningful </a:t>
            </a:r>
            <a:endParaRPr lang="en-US" dirty="0">
              <a:solidFill>
                <a:srgbClr val="052049"/>
              </a:solidFill>
            </a:endParaRPr>
          </a:p>
          <a:p>
            <a:pPr lvl="1">
              <a:buClr>
                <a:srgbClr val="C7CED1">
                  <a:lumMod val="50000"/>
                </a:srgbClr>
              </a:buClr>
            </a:pPr>
            <a:r>
              <a:rPr lang="en-US" dirty="0">
                <a:solidFill>
                  <a:srgbClr val="052049"/>
                </a:solidFill>
              </a:rPr>
              <a:t>Gives back to and creates </a:t>
            </a:r>
            <a:r>
              <a:rPr lang="en-US" dirty="0" smtClean="0">
                <a:solidFill>
                  <a:srgbClr val="052049"/>
                </a:solidFill>
              </a:rPr>
              <a:t>community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34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56" y="607123"/>
            <a:ext cx="6287209" cy="575094"/>
          </a:xfrm>
        </p:spPr>
        <p:txBody>
          <a:bodyPr/>
          <a:lstStyle/>
          <a:p>
            <a:r>
              <a:rPr lang="en-US" sz="3200" b="1" dirty="0" smtClean="0"/>
              <a:t>Acknowledgements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692" y="1832078"/>
            <a:ext cx="3962400" cy="3762623"/>
          </a:xfrm>
        </p:spPr>
        <p:txBody>
          <a:bodyPr>
            <a:noAutofit/>
          </a:bodyPr>
          <a:lstStyle/>
          <a:p>
            <a:r>
              <a:rPr lang="en-US" sz="2000" dirty="0" smtClean="0"/>
              <a:t>UCSF Center for Aging in Diverse Communities</a:t>
            </a:r>
          </a:p>
          <a:p>
            <a:r>
              <a:rPr lang="en-US" sz="2000" dirty="0" smtClean="0"/>
              <a:t>UCSF Pepper Center </a:t>
            </a:r>
          </a:p>
          <a:p>
            <a:r>
              <a:rPr lang="en-US" sz="2000" dirty="0" smtClean="0"/>
              <a:t>UCSF Institute for Health &amp; Aging</a:t>
            </a:r>
          </a:p>
          <a:p>
            <a:endParaRPr lang="en-US" sz="2000" dirty="0"/>
          </a:p>
          <a:p>
            <a:r>
              <a:rPr lang="en-US" sz="2000" dirty="0" smtClean="0"/>
              <a:t>COV choir program manual:</a:t>
            </a:r>
          </a:p>
          <a:p>
            <a:pPr marL="0" indent="0"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://cov.ucsf.edu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04964" y="1725399"/>
            <a:ext cx="4038600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San Francisco Community Music Center</a:t>
            </a:r>
          </a:p>
          <a:p>
            <a:pPr defTabSz="913090">
              <a:lnSpc>
                <a:spcPct val="100000"/>
              </a:lnSpc>
              <a:spcBef>
                <a:spcPts val="0"/>
              </a:spcBef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defTabSz="913090">
              <a:lnSpc>
                <a:spcPct val="100000"/>
              </a:lnSpc>
              <a:spcBef>
                <a:spcPts val="0"/>
              </a:spcBef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San Francisco Department of Aging and Adult Services</a:t>
            </a:r>
          </a:p>
          <a:p>
            <a:pPr defTabSz="913090">
              <a:spcBef>
                <a:spcPts val="0"/>
              </a:spcBef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defTabSz="913090">
              <a:spcBef>
                <a:spcPts val="0"/>
              </a:spcBef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Funding:</a:t>
            </a:r>
          </a:p>
          <a:p>
            <a:pPr lvl="1" defTabSz="913090">
              <a:spcBef>
                <a:spcPts val="0"/>
              </a:spcBef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NIH R01 AG042526</a:t>
            </a:r>
          </a:p>
          <a:p>
            <a:pPr lvl="1" defTabSz="913090">
              <a:spcBef>
                <a:spcPts val="0"/>
              </a:spcBef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NIH P30 AG15272</a:t>
            </a:r>
          </a:p>
          <a:p>
            <a:pPr defTabSz="913090">
              <a:spcBef>
                <a:spcPts val="0"/>
              </a:spcBef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endParaRPr lang="en-US" sz="2100" dirty="0"/>
          </a:p>
        </p:txBody>
      </p:sp>
      <p:pic>
        <p:nvPicPr>
          <p:cNvPr id="4" name="Picture 3" descr="NIA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0708" y="5453068"/>
            <a:ext cx="1572357" cy="453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285" y="448245"/>
            <a:ext cx="1072989" cy="92057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138" y="528073"/>
            <a:ext cx="8173580" cy="611449"/>
          </a:xfrm>
        </p:spPr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2108" y="1480103"/>
            <a:ext cx="8539382" cy="4632822"/>
          </a:xfrm>
        </p:spPr>
        <p:txBody>
          <a:bodyPr/>
          <a:lstStyle/>
          <a:p>
            <a:r>
              <a:rPr lang="en-US" b="1" dirty="0" smtClean="0"/>
              <a:t>Need for interventions that promote health, well-being, and independence for older adults, including health disparities populations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Our population is aging.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global population of older adults aged ≥ 60 years is predicted to increase from 901 million in 2015 to 2.1 billion in </a:t>
            </a:r>
            <a:r>
              <a:rPr lang="en-US" dirty="0" smtClean="0"/>
              <a:t>2050 </a:t>
            </a:r>
            <a:r>
              <a:rPr lang="en-US" sz="1600" dirty="0" smtClean="0"/>
              <a:t>(United Nations World Population Ageing report, 2015) </a:t>
            </a:r>
          </a:p>
          <a:p>
            <a:pPr lvl="1"/>
            <a:endParaRPr lang="en-US" sz="1800" dirty="0"/>
          </a:p>
          <a:p>
            <a:pPr lvl="1"/>
            <a:r>
              <a:rPr lang="en-US" dirty="0" smtClean="0"/>
              <a:t>Our population is becoming more diverse. </a:t>
            </a:r>
          </a:p>
          <a:p>
            <a:pPr lvl="2"/>
            <a:r>
              <a:rPr lang="en-US" dirty="0" smtClean="0"/>
              <a:t>The US population of adults age 65+ is increasingly diverse, with nearly 22% being from racial/ethnic minority backgrounds </a:t>
            </a:r>
            <a:r>
              <a:rPr lang="en-US" sz="1600" dirty="0" smtClean="0"/>
              <a:t>(US Census Bureau, 2017)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32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081848"/>
              </p:ext>
            </p:extLst>
          </p:nvPr>
        </p:nvGraphicFramePr>
        <p:xfrm>
          <a:off x="518169" y="2414588"/>
          <a:ext cx="7959880" cy="2219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50331">
                  <a:extLst>
                    <a:ext uri="{9D8B030D-6E8A-4147-A177-3AD203B41FA5}">
                      <a16:colId xmlns:a16="http://schemas.microsoft.com/office/drawing/2014/main" xmlns="" val="3378041922"/>
                    </a:ext>
                  </a:extLst>
                </a:gridCol>
                <a:gridCol w="5509549">
                  <a:extLst>
                    <a:ext uri="{9D8B030D-6E8A-4147-A177-3AD203B41FA5}">
                      <a16:colId xmlns:a16="http://schemas.microsoft.com/office/drawing/2014/main" xmlns="" val="630163269"/>
                    </a:ext>
                  </a:extLst>
                </a:gridCol>
              </a:tblGrid>
              <a:tr h="282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255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0" dirty="0" smtClean="0"/>
                        <a:t>  Reach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Participation by % of target population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680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 Efficacy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minus negative</a:t>
                      </a:r>
                      <a:r>
                        <a:rPr lang="en-US" baseline="0" dirty="0" smtClean="0"/>
                        <a:t> outcomes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5408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 Adoption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settings that adopt intervention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48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  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Implemented</a:t>
                      </a:r>
                      <a:r>
                        <a:rPr lang="en-US" baseline="0" dirty="0" smtClean="0"/>
                        <a:t> as intended in real world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151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  Maintenance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Sustained over time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024528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703906" y="744657"/>
            <a:ext cx="7211369" cy="110799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R="0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RE-AIM Framework for Health Promotion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Interventions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9461" y="4953238"/>
            <a:ext cx="2351926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Glasgow </a:t>
            </a:r>
            <a:r>
              <a:rPr lang="en-US" dirty="0"/>
              <a:t>et al., </a:t>
            </a:r>
            <a:r>
              <a:rPr lang="en-US" dirty="0" smtClean="0"/>
              <a:t>1999 </a:t>
            </a:r>
          </a:p>
          <a:p>
            <a:endParaRPr lang="en-US" sz="1100" dirty="0"/>
          </a:p>
          <a:p>
            <a:r>
              <a:rPr lang="en-US" dirty="0" smtClean="0"/>
              <a:t>www.re-aim.org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Julene Johnson,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84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763" y="318564"/>
            <a:ext cx="8259530" cy="902514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b="1" dirty="0" smtClean="0"/>
              <a:t>Health promotion interventions for older adults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39" y="1248519"/>
            <a:ext cx="4616216" cy="2675802"/>
          </a:xfrm>
        </p:spPr>
        <p:txBody>
          <a:bodyPr/>
          <a:lstStyle/>
          <a:p>
            <a:r>
              <a:rPr lang="en-US" sz="2000" dirty="0" smtClean="0"/>
              <a:t>Physical activity (~4900 studies) </a:t>
            </a:r>
          </a:p>
          <a:p>
            <a:r>
              <a:rPr lang="en-US" sz="2000" dirty="0"/>
              <a:t>Volunteering (~600 studies)</a:t>
            </a:r>
          </a:p>
          <a:p>
            <a:r>
              <a:rPr lang="en-US" sz="2000" dirty="0" smtClean="0"/>
              <a:t>Cognitive </a:t>
            </a:r>
            <a:r>
              <a:rPr lang="en-US" sz="2000" dirty="0"/>
              <a:t>training </a:t>
            </a:r>
            <a:r>
              <a:rPr lang="en-US" sz="2000" dirty="0" smtClean="0"/>
              <a:t>(~300 studies)</a:t>
            </a:r>
            <a:endParaRPr lang="en-US" sz="2000" dirty="0"/>
          </a:p>
          <a:p>
            <a:r>
              <a:rPr lang="en-US" sz="2000" dirty="0"/>
              <a:t>Tai Chi </a:t>
            </a:r>
            <a:r>
              <a:rPr lang="en-US" sz="2000" dirty="0" smtClean="0"/>
              <a:t>(~200 studies</a:t>
            </a:r>
            <a:r>
              <a:rPr lang="en-US" sz="2000" dirty="0"/>
              <a:t>) </a:t>
            </a:r>
          </a:p>
          <a:p>
            <a:r>
              <a:rPr lang="en-US" sz="2000" dirty="0"/>
              <a:t>Yoga </a:t>
            </a:r>
            <a:r>
              <a:rPr lang="en-US" sz="2000" dirty="0" smtClean="0"/>
              <a:t>(~75 </a:t>
            </a:r>
            <a:r>
              <a:rPr lang="en-US" sz="2000" dirty="0"/>
              <a:t>studies) </a:t>
            </a:r>
          </a:p>
          <a:p>
            <a:r>
              <a:rPr lang="en-US" sz="2000" dirty="0" smtClean="0"/>
              <a:t>Participatory arts (~30 studies)</a:t>
            </a:r>
            <a:endParaRPr lang="en-US" sz="2000" dirty="0"/>
          </a:p>
        </p:txBody>
      </p:sp>
      <p:sp>
        <p:nvSpPr>
          <p:cNvPr id="4" name="AutoShape 2" descr="data:image/jpeg;base64,/9j/4AAQSkZJRgABAQAAAQABAAD/2wCEAAkGBhQSERQUExQWFRUUFxcYFRUVFBQVFRcUFRUXGBUVFRQXHCYeFxkjGRQUHy8gIycpLCwsFR4xNTAqNSYrLCkBCQoKDgwOGg8PGCkcHBwpKSwpKSwpLCkpKSkpLCwsKSkpKSwpKSwpKSkpKSwsKSwpLCwsKSksLCwpLCkpLCkpKf/AABEIALUA8AMBIgACEQEDEQH/xAAbAAACAwEBAQAAAAAAAAAAAAAEBQIDBgABB//EAEMQAAIBAgQDBgIGCAQFBQAAAAECAwARBBIhMQVBUQYTImFxkYHRFDJSobHSBxVCYpKTwfAjcoLhM1OisvEkQ3ODwv/EABsBAAIDAQEBAAAAAAAAAAAAAAECAwQFAAYH/8QAKxEAAgICAQMDBAEFAQAAAAAAAAECEQMhMQQSURMiQQUycYEjJEJhkbEU/9oADAMBAAIRAxEAPwDP11dXVXPox1dXV1ccdXV7avbVxx5autUgK4m1cA8tXtqpLk+VEJHQAnZ4BXtqmEqQSiMQC1NUqxY6sWOgAqCVYI6tWKrVipGxbKVjqxY6uWOrFipbFsoEdSEVErFQuMzFginLf6zaXC87E86FlfNnWKPczsVGVW43IJGn935+1D8PwwMaI7MW1L3P7N9vLW1RSJyxAcgaHrbQbEjnVsGCJJJZ9QbEk35HkNPFXKXk81mnLLJyYHLirq2lrkCwAHkdBrrpQ0PEAqgAAC+W5uRe5tvrRWMwDgkgC3qRr1HSlEnDnyX1IJ6nT+71LGmQd04bWhjBxQM2VhlO3/mjDHWc7i0l1a9wQR+HrXsPEnV1zXy87ai3I00oeDR6X6lKPtyb/wAj1kqDLRZW4uNj/WqXSokz0adgxFQIq9lqthT2Miiurq9tTDnAVdhcK0jZUF2INhzNhew6nTQc64YR7BspsdQQCdBz+4+1XYWGRZEKgq4N0LDL4l1/a0rhJPTp7JzcFmQ6xtva41F7gaH1IFTw3ApnfJlytkz2bTwdefWrxxDEoBqbAA3yKQVH1CTbxAciduVeibEBy+pZlCk5Va6ZVIBFtrZabRW781cxBBwiXUiNiF3IFxYAG4PMWIPxqE3Bpy2XunuN9NvXpTE4/FIpUF7BSmULoASTl0GmpNUQcSxNstiA0jO5K/Xd/AQwbQjW1rc9aDoWU83HtK37NyqSO7LZTlJGozC2n3ircPwaR0zKBa9gL+JiCFOUc7EgX86YR8WxV9cxNja6kWzhhmFrdWty9qpwk+IjCqmYXIKeEcyD4SRpcqD8K6kFSy1/bZTBwOVioCG7bX008Op6DxrVc2AdLZ1K3FxcbjqKYDiOILC97/sju15FdQtraFF9LVHEyTSlBJmY2smYW0/sb+VB0PCeXu91UALHVqx0RHgmOuVvY+lWfRyNwRfqCKiZL3ryUrFVqxVYqVaqUorkVLFVgjq0JUgtKRORWI6UY+QZs1r5T94t786e2pFDOJGNjYXKm+hVhpSyZm9dK0ojLg2FAkOhGbWx1ABOhp5xfDJEum/U8/So8OhyKGY2HU9BzrO8e7YQtIVsco0D6G/p0qJXIoUoHhnzHyomPDqRqN6XQSKdVO9FKx5VOmkhGrFfEuHqC1h8RvWMx6eO120Ootb762uOci9ZySLPIBe5J0HMm/OpcMrsgzQpqjVQrdFP7o/CoOlGiKwA6AVS6VHZ6zHqKAXSqWWjZEod1p0yZMAtXtq9Ar0CpSQITGuAADYDYWv01156Cu+kuWDX1BvfzPOqlWrFWuAorwXLjHylc2h3GnS34C1Wx8QkAtm09BpoBp00AocLUgK6zuyPg8xvEnsRf6176DZtxtoDzryDHSNu2g20A1uCNv8AKPag8QbsavwK70LEUI93AxGOfrv1ANWJjn012tY2F9NtaGAq1VrrHcI+C/6UxINxoLbC1ulvgPYVYMS5N766i/PW1/wFUqKuRaRsRxj4CTjXIIvv9Y21N+tTknLgX5c+Zv19hVCrVyLStkTjFcI9VasVa4CrFFI2I2cFqVq9tSXtNxjuYyqkd4wFr7KpOrE/A0vJDkmoR7mC8d7VrGWjS7NaxYbBm5A9bVZ2PCvFZmJJZjp9W4sWJ/6RWAxc4y57m51BPPNfX2v91bb9GozQSM3J/B6FQGA9gTXZY1CzGjmeXJ7jUcfYvGq5gqEanW99l25V88xvBiJHCkFR9UgWuR1BJIv61seKcUVUtuSdKA4ZOkkmUhbAFmLHkOQ11JpcUqVnZY26FnB4nsQRbLQeM45Ip8JI1N/CTW6xSwhiseUADcef40nm4fGxOgzDdT9xB5U6q7ZG06pCFeINKupzedvlvSvAxF5kABvnB038vhvT3E4WKJWy6E3J6Dqf60P2AmWWWYn6yBcnkrXBProPepIatgWNznGLZrmSh3SjnWqJEqM9JFgEiUM60fIlCyLTIlTFIqaivFFWotTkxyrVgFegVK1cFHlq6vahM1lNcEXk0VhJQAb8taFFe3pSJOgl8ceQt99EYTGEmx586Xii+HQ3a/Jfx5UBrGyLVyioIKuQUjYrJotWqKigq1RStkLZJRUwK8AqjH49YUzNfcAAC5JOwFIQykoq2Le0naA4fIqKGd7nXYAczb+9KwnGsXJI+pzM2r25cgBfYAfjWvwXYXH45mmK91mPgaYlcqcrRgZjoTvbrWz7M/ogw2GcSTMcQ4A8LALEttb5P2tevtU8Mb5PPdT1LyN70fNOCfo4xGOEencxc5nHhIA/9td36X2863cXZ4YeNREM8cXhEzE59RYjLtq2u2laPtBxW0oCGwAK6eelqo4eQ0MsZO4uPb5gU88dxoTFpqTPmfHwSwtyv+NK8HE0qmyE2NiLgsPhWpxPDhJJ4uuo8xoR+FDYycI4yDKFFjYWOm3i+dVMckvayzOLbsWJG6aMzpbqCCLeZqTYoh8wa+wJv7UzfiTuhTM2u97bG9+XnS2LBKG7uMDX+zTNK9A2uRV2oxx7k20MjZAfLdvuAHxqjsDjCuLHISAqR100+8VV2nn7sPFIfFdbJb6ljcsD0OlvWknBCe/iNyPGgBG4uw1FWoQqFMq+p/MpL4PuDCqHFEkVVIKrHqEwORaFkWjpBQsooolTEqirkWgRxaMcn9l+dWJxdDssh9FB/rVgd5IoOtXlCPxlANUlHqoH9aq/X8XR/ZfnXBWSLGFAzy5j5D+70NiO0MZ0Ak89F+dD/rmLo/svzrgSyx4Da6gv11F0f2X517+uY+knsvzoUL6sRthMKHvc7dKawQhRYVmsL2gjVr2k6bL86ZDtRF9mT/p+dLTGWSI7UVcopRg+OrKcscUrkamwXQdSb6CrJ+0KxtleKVW6MFBt131FJXwRvJFuhyoq1aRJ2qj/AOXJ7L86sj7VRk2CSX/0/OlcGROaH0MRYgKCSdgK1fCuyyIUllAeRdVB1VCeYHNvP2rM8K7ZQQjSFy3NiVv6DoKYSfpIj/5b+6fOrOPDW2Y3V5MuX2xVL/psWkpVxTioVSAeWtufkKymI/SGhBGRx6FdqWydrUP7D/8AT86sKJnrDJfAbiGL6mw1Nq8jnIAYGxpQnaeMj6r7/u9PWhcB2gQJlyvoTb6uxJI50GiftZPtBiGj/wAVRcX8Y6E7N6cj8KTR8TFyeR+6nrcYiYFSrkHQg5dj8ayePyxEgCTLyOUEWO1zfeqmTFTtEibrYVjuOZQVUAtbQeXU01weCyiNv2jqT61j+ElGmJJc3sPqr1v9ryreHHxtltmtboPnUmPHWxLbYD2q7GDFjvEOWXKAD+ycvJvnXzXHcMlw7hJVKNuOm+hB5i9fasNj0tazew+dZvt9hI5I48QM94fCVyqQVfTa+hBt71Ya0VZRadjzgnEhPArjf6rA7h10Ye4v8aMcUk7ISIuDjAza3Ow5sfOnBxK/vew+dZ7Wz0uGTcE34KpBQsool5l/e9h86HkkX972HzoUWUzBGtt+j8uMLxAxTJh3ywZZpCAieN7kkggaXHxrGd0eh9jTrs/x1MPFiIpsM08eIEYZQ5j0jLHcC+5HtVqPJV6uDniajt6Cu0uKmKxLieIx4qJpBmSB42dcovm0X8ajxXsUkKZ+97z6Q6Jw8JlvMZLeOS/1FXMAdtaDx/EcI4UR8PeKzqWIndiUB8SC4sCdr8qu4l24klWRXgsEdJMFksDhWjsFC6eJSFFxzN6Loo1mjFKCa88DDE/o0T/FhjOJOIhQsZHw5XCyMou0ccm9+hOhtQeJ7D4dYcKe/Y4jGxRmCHKP+K5GZnb9mIAjzJv0qHFu2iTiRzhpxPKpDEYuYYdXIsZFiGoPO17Ur4j2kkeTBSRxlGwcMUak+LM0TFs1raA3tau0Rw/9L03Rfx7hGAgWeJcTM2JgupvCO5kkU2dEIOZbG+p6GtJxPsj9Ixs/eySydxhsO/dwxxCeTvFOkaCykLbU2J1FZ3jnaDDTiZ14eyYie+ZzM5jR2N2kSO25PXrReI7URTYh55cJLcxwojRTvFLGYlKkqyi1m6HpXaOcc7pq734I8M7GRyy4lgcT9HwwTMv0f/1TSPtEsWtiLG7bVX2p7NDDCGRO87rEKxVZk7uVGQjMjr11BuKNl/SE7TzmSBzBPHFGUWV1mHcg5JBOBfvNTfrpSTjHEVnZO7hljSMEf4s0k7sSblmLaA8tBQdEuF9R6i7uAvh2CZ8M6XVTI6tEGYAymMOrIF5jxXBOlxbelwgbLmIOVTk15NYnLb4GjzEJki8YjeNAhDiQAhSSrqyqeuo01FE8Xxayxqqkl0N3buyomZgFMg6MAoGu413vVZNp/kuKTUvy/wDRrcIceOHYH6ACb973pCwn9vwX7z/VtTERxnEyhzGs36tk+lNGAVSW6+Ky6ZgtyQOgrAY3ibzQYXDhXTuO8zMGYBu8IOw6WO9MeC4z6MswEZbvYJItNLGQDxG41tarsdmZkwT2+Nv8jiDgeHdcNIk0ndTyGEl0VXWS11Nr2ym33ihE4H4JzK/dmOZMOt7ZWld8upOygENfoaojxTPh4MKBkKzGTvXbKguhAvpprzojtvx1ZZcPGAsqxWlxHd3EcuIYBWAcDXwi1x9qmIpSyRfbZ3GOBx4eaNFM4lE0agyQAROCwu8bg2Kjod6nxLgyLNjJ8VMwiimEV441zySlFOVIx4VABGtC4ntWO6EMMEwXvY5T30xlCiJg2SG4ut7c68ftSskmKWfDs8GIlE6IrZZI5FVVur2sdANDTbIf5CHD+G4aSZljfESxhQw7vDlpcx0MZW9hb7W1P+Bdnlw2Pw+UsyTwzOoljySLkWzK6HYgke9JsJ2khRJo1wskcM6Ito5iJ7qSc3eEW1vqNtKJwvay0uGZMPIFwsU0YVpc7N3trEuRuLa+tDYJeozMRykKDuTt61vIeFN3K8LeJrYiB3mnyMVTFPZortaxy5QD8KyPB37uWN5Iy6xkHINLkagXI629q87RdsMeoaQYiZGkkJVEZsiC+bKF6AWHnQY2VSkkkAdj+y3gxMuJYwx4Y5ZSFzvnByhETm2YHyrZ9j8Fg3xChGklQwuwWWEAqyixDa2JsMwtS/h/aVZnxDthT3WLEbTQ5rf4yjWWNgPCdAbUbw7iaQSo8WFZY0V1ZWkLSPn3N7WW1cokdyaonw8o2EmZJJO5WSAEtEgkcMRc7nLbXQHWicXwBL4qKVj3SRFzIANUdf8ADI5XJ0+FK14gBh5oYoXRHeIpmfMVEe+Y28RNMcVxZ5sNHBktqveS82jjLFEt5FqZWK1Iv7K8PUHBRzEt/wCiBCd2gAIzA5rbkWvc0BBBHJh5JYmkYRZD/iIFLRtYF7Am1jejf1uyYmGTuiVig7q1/rAlrkdNGrzs9JEkjM2WHDhSjRSvmdoyuo28eoFVpJXRexPJjj32+P1zwAcWwoieOO5LmNXcWFlzfVX1trS+QVZNjTLJLMwIMrlrEHRdkX4KBVTP5H2NQy50bGCT7F3vZmv1dP5/zF/NXh4ZP0b+Yv5qcJVoqSy56YgPC8R0b+Yv5qDbATk8/wCan5q1MxsD6GldGwSxCn9XT+f81fzV5+rp/P8Amr+anUceY2FRtQsX0UJv1bP5/wA1fzUQMDMOv8xfzUyFE4fBs3kOp+VDuCsKQhfATnkf5q/mq7CcHxJvZWI/+RfzVqIeHqNxf1+VHRqBtSuQHh+bMmvBcT9h/wCNfzVYOCYn7D/xr+ategq6NLkDqbUO9iuKRmuHdncWbkRSG2lwwI/7qYDs3jP+VJ/EPzV9BwMWVCgBBXfMAM2tyw5EfKiHkqeM9GHk6puTpaPmM3AcWN45P4h+agDwXE3+o38a/mr6PxGSk19damiyCWdv4Mr+o8SR9R/41/NQWJ4diFGoYf8A2LodiPredbwNSPj82Ur1J+/b5e1FsCytsS4bhk5Y2DELp9dTr/FRkHDJ9Tlb+Mfmp5gYMkYHkSfU0RlsAKKBLKIP1ZP9lv4x+as5x7CzPOkQJBGhHeKDdtTpm6Wr6IKzHDsAXxE07qRdmVARbS9r+wA+JoNN6I5ZNbLOFcOlAOh308YOw/zUzjwkt7a6j7Y+dXcLbV16EE/Ef7UXPpYipOAd7FLYSUA77/bHzojCYaTnf+MfOp42TY+d/wC/ep4fFAabny3oD26I8YjkWEuL+G1znGx069TWU+mysdDfy7xPzVuMXmeKRLDxIwA8yptmNfI0xbRk6EMNCCNQeYINV8q3Yj6iUY9pocUZgL5reXeL+arIGYr9fxdO9X81ZvF44sAXNVYHE2bQ61FWhV1MkzXoatBqhGqwGie3On+qfSl1G4tvD60FQYJBeATUnp/WqsUtnPvRWCWy+tVY9NQfhQDWgansRuB6CkQpzgWugpWAKSrlFVLVyUjFkWpT7hPBTo76DcLz8iaW8LwudgT9VdT/AEFNcTxVkuDqOvlTRj8sxut6lx9kP2MMaxtfX1FBzYuwIB1O1KcV2qRRYAsfI2HpfeiJLSRgkbgH0uORqVLwY7IHF59GGv40OSDoRYr72oaZSTY3uPqyD/8AQ/rU5Z20zrZvtgXVvM22NWEKWFqU8Qw4eQfugely3+1MHJtfcdRqPupZgMXm7wkft6egAtRGjodDQEnb5VWrFt+dCidnsCdF5UVHvTIRlxAqMgAHkPuFeZL6VDEnS3NvwqeC0Vsst0AcK/4rX0zgn2Pyp5IlxSIaSr7e4pn3hHOkkqZNHasV8Uns6qPX+xRGELdbegF/9qUxy95PIeStlv8A5f8Ae9PsCynQ3B/GlSJm1QXCthca/HT41817RcNzY+UMbByGv1uBX0xsMBsLHrc/0rIdrMOBPE7KfEpS42zA3GvoT7VHlXtK0tmXxeIVU7oqG1+tSeNRm6a1rMP2Ree7lhGi3sTuaowXZ450eQER5rFrcuvpVROkRpWHqatU0Opq1Wpj6GRxj7Chb1Zim8XwqrNQI3yNo9h6VDFpdD5a1NNhUjQJRVemXCpt1+I/rSuQWJHSrMLiMrg+f3Go7IbNGlXIKoQ0XhB4h5fjRSt0RdRkWODk/gdQ4hY1CWt59TzqriEoZSt9+e9h1qmabTUXFCq/3/3arPaeRc3J2ypsJAv2m9BTDD4sBNiQANOdqAmksNNzUMHisjC+x8JJ89r0UqYG9BbcRT6q+G/Wh3meFt7qfaisRCCSGWx6jb1qoOoXI5uOR6VKkKC4vFsGuWupFxYAfhSzAtprzN/eveKTXTLEc4BsbXuoPlagIcYeQpJNLklitGjicWqS4jXSkf05ulvjXn09vIUvrRQVA08UtwSdhSXivEgCpDAa7X5W50ulx5IsWNul9KS4/Egmp8HUpyUUin1GH2uVj6Ti501GnM1CXjUh3OnlpWY+lm31tOm2tWmY5Qb/ABvWvUPBkepOqsdnFtveu+nMCBmNztrrSqHFa73phw3FokhddG69felm323BWwwdy9zoecOxcyuA2cX6htuuulGdpFVoxm3DKRbrflQ8XawDRvvrO9oONy4gDuVLKTmJITKpXTJcctQbnWsfLlc7TjTNSCUY82EnEG48RIGpW+ht1povbqIMEdCRa1lUMKxK8QlAtJGwU6XQ5h6jn99NMIsKhciBri+Ytf7qz0muQp2EA1NTVYNeg1YPoYPM92NeLUJNzVmF1Ye9RfJX+RspqamqVarAacsC/iMdmv1/GhQaaY2LMh6jWlQqKSK81TNNhpsyg9R/5pvEuUafE1muDzaFemo9DWhjkOUdLD46b1Nh5Mn6rJ9kVeiUk9tx/tVZcbipOb0O2lWGYJB3uaoZ9SDsdD/SpT1VGpblfqPLkaRhDIOKMoCtZlGxP1gOl+dHiCN7Na/qTYf6difWkD4tA2W9z0HL1NFcOxSjUtYnUa7+Q86kTDEZceiWPCtlFsxAPxOv3fjWT78AU147xC+GfXUFW+F9awmI4v51WzpuRJGSSNDJxEUBiuL251nZOIk7ampYXhrykZtAfc0sMTboSeakM48U818g8r8qLXAC1ijA/auD9wNGwhUsoU2HlRXejLffr5fCvQYOlx4ldbMPN1M8jq9GUxnCnUNZ7gm40sRQ0eLKgKym32r8+tqd8RxyeIActTy1rPM2ba59ATVHPKWKfsZbwxWWHuQcuJ/80bBg5WGYWt+8bGqsJiVjjVpAAQNLjUkdOtBYrj7yaJdV6/tf7UFnnLgb0IR5GsoY+Fl+Nxb3oZ5ihPd2JUEm2xJ3HnpS1Xc7uxHPWtGnDUTD5zpcXqDqssq93yT9NihK+0Rt2qmY7rfkcq3Hp0pcZSTcn40xxfEQyAKoHnYUIjX5fdUEa8HPHXybMGuZrCvK9vXH0AGKMTtRGGitqakDUr0vaIoJbL1arFahwamrUSQJBpZjIgrac9aPVqmDSNWLKNizDYsxkm19KL7G8ZMsGU6vF4Trup1U/iPhXcWnCQSN0U+50H41j+yfFO5xKkmyyeBjy8R8JPobVNhjps819Xn2zhE+pLJUHqOor2XapDKKGNAY2EkEKxW+5HSjTUHWhQTOMe6B05fjV0+LsFNxoBzF/ajMdhQRYi4oNMGu51oLQGLsVincMv2hbyoHD9nL6u3wFPu6HQCpyWVSToALk+QrqO0hU2CSIWUAE8+dqN4Zh7jOb9FuOXM2pAOLiaZVQG7sBc7BfIb7VqcrqPCdANKu9Lit93godVl+EFI9uWnW1VTKNCN/TfqK8XF5hqxU15iZsiM+bMqglg1hoOlarerM3l0fPOKOWmk10ztYcrA2FDqxAsCQOgJArxpMxJO5JPvrXorEk7ZqrSJrra5Jttfl6UVHQwq5TTR0JIIVzTSTiJbDhBrlvf8Ay8qUqbipJe4y73FqacFONM7FNwloKwuG7waWtroNW069BTDCw92SQqnYXJBsfnVs0KquVbqDzXT+hoTBMyFiXVhsLjUHmdNqzzdhBRq0P66urqJ649Br0V1dXAJA1IGurqASatVqtXldQZwp7WykYe32mUH8f6Vib711dVrD9p476y/6n9I+rcDxZmw0UjbsuvmVNr/G1MY9iK6uoMprgGYa15XV1AYpmS4pe/OurqACsCs/2xxrLGqDZ7knyHKurqIsuAPsThgXkc7ooA/1XufYW+NazArmDXP7bAeQBrq6tbpl7DHz/eDd+wiuDra/Lequ0pvhZPRf+4V5XVNk+x/gih9yMEKmte11Y5plib1ImurqcVluHNwaLwTWdSddb9K6up39oIfevyE4niBzk2qhZO7OYgN5EWHiFzpXV1Z6NqcnZ//Z"/>
          <p:cNvSpPr>
            <a:spLocks noChangeAspect="1" noChangeArrowheads="1"/>
          </p:cNvSpPr>
          <p:nvPr/>
        </p:nvSpPr>
        <p:spPr bwMode="auto">
          <a:xfrm>
            <a:off x="155575" y="-1036638"/>
            <a:ext cx="2857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75" y="1433305"/>
            <a:ext cx="2197333" cy="165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Tai Ch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34" y="4205201"/>
            <a:ext cx="1457859" cy="155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98" y="3367398"/>
            <a:ext cx="2240466" cy="149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70203" y="4892672"/>
            <a:ext cx="2412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Photo: AARP Foundation - </a:t>
            </a:r>
            <a:r>
              <a:rPr lang="en-US" sz="1050" dirty="0"/>
              <a:t>Experience </a:t>
            </a:r>
            <a:r>
              <a:rPr lang="en-US" sz="1050" dirty="0" smtClean="0"/>
              <a:t>Corps</a:t>
            </a:r>
            <a:endParaRPr lang="en-US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64" y="4142843"/>
            <a:ext cx="2586038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Julene Johnson, "Achieving and Sustaining Behavior Change to Benefit Older Adults" Dec 6-7, 2018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13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05" y="487941"/>
            <a:ext cx="5315467" cy="940001"/>
          </a:xfrm>
        </p:spPr>
        <p:txBody>
          <a:bodyPr/>
          <a:lstStyle/>
          <a:p>
            <a:r>
              <a:rPr lang="en-US" sz="3200" b="1" dirty="0" smtClean="0"/>
              <a:t>Arts Interventions for Older Adults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09" y="1601131"/>
            <a:ext cx="5044784" cy="402706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Music </a:t>
            </a:r>
            <a:r>
              <a:rPr lang="en-US" sz="2000" i="1" dirty="0"/>
              <a:t>(piano playing, </a:t>
            </a:r>
            <a:r>
              <a:rPr lang="en-US" sz="2000" i="1" dirty="0" smtClean="0"/>
              <a:t>group singing, </a:t>
            </a:r>
            <a:r>
              <a:rPr lang="en-US" sz="2000" i="1" dirty="0"/>
              <a:t>instrumental)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Dance (</a:t>
            </a:r>
            <a:r>
              <a:rPr lang="en-US" sz="2000" i="1" dirty="0" smtClean="0"/>
              <a:t>Improvised, ballroom, social, salsa)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/>
              <a:t>Theater / Acting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Expressive </a:t>
            </a:r>
            <a:r>
              <a:rPr lang="en-US" sz="2000" dirty="0"/>
              <a:t>writing </a:t>
            </a:r>
            <a:r>
              <a:rPr lang="en-US" sz="2000" dirty="0" smtClean="0"/>
              <a:t>(</a:t>
            </a:r>
            <a:r>
              <a:rPr lang="en-US" sz="2000" i="1" dirty="0" smtClean="0"/>
              <a:t>autobiographical writing, life review)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Visual Arts (</a:t>
            </a:r>
            <a:r>
              <a:rPr lang="en-US" sz="2000" i="1" dirty="0" smtClean="0"/>
              <a:t>painting, clay art, textiles, photography)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244" y="668309"/>
            <a:ext cx="2005813" cy="20146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4070" y="5856182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Noice et </a:t>
            </a:r>
            <a:r>
              <a:rPr lang="fr-FR" dirty="0" smtClean="0"/>
              <a:t>al. </a:t>
            </a:r>
            <a:r>
              <a:rPr lang="fr-FR" dirty="0"/>
              <a:t>(2014) </a:t>
            </a:r>
            <a:r>
              <a:rPr lang="en-US" dirty="0" smtClean="0"/>
              <a:t>review of 31 studies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244" y="2947278"/>
            <a:ext cx="2005813" cy="1344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647" y="4498105"/>
            <a:ext cx="2636866" cy="145452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Julene Johnson, "Achieving and Sustaining Behavior Change to Benefit Older Adults" Dec 6-7, 2018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72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1391" y="315885"/>
            <a:ext cx="8429044" cy="919350"/>
          </a:xfrm>
        </p:spPr>
        <p:txBody>
          <a:bodyPr/>
          <a:lstStyle/>
          <a:p>
            <a:r>
              <a:rPr lang="en-US" sz="3200" dirty="0" smtClean="0"/>
              <a:t>Potential of Arts Interventions to Promote Health for Older Adults 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2108" y="1317301"/>
            <a:ext cx="8608327" cy="5054138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b="1" dirty="0" smtClean="0"/>
              <a:t>R  Reach</a:t>
            </a:r>
          </a:p>
          <a:p>
            <a:pPr lvl="2">
              <a:spcAft>
                <a:spcPts val="600"/>
              </a:spcAft>
            </a:pPr>
            <a:r>
              <a:rPr lang="en-US" sz="2000" dirty="0" smtClean="0"/>
              <a:t>Relatively </a:t>
            </a:r>
            <a:r>
              <a:rPr lang="en-US" sz="2000" dirty="0"/>
              <a:t>low cost to deliver </a:t>
            </a:r>
          </a:p>
          <a:p>
            <a:pPr lvl="2">
              <a:spcAft>
                <a:spcPts val="600"/>
              </a:spcAft>
            </a:pPr>
            <a:r>
              <a:rPr lang="en-US" sz="2000" dirty="0" smtClean="0"/>
              <a:t>Easily culturally adapted, including for health disparities populations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b="1" dirty="0" smtClean="0"/>
              <a:t>E  Efficacy </a:t>
            </a:r>
          </a:p>
          <a:p>
            <a:pPr lvl="2">
              <a:spcAft>
                <a:spcPts val="600"/>
              </a:spcAft>
            </a:pPr>
            <a:r>
              <a:rPr lang="en-US" sz="2000" i="1" dirty="0" smtClean="0"/>
              <a:t>Research increasing and in progress 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A </a:t>
            </a:r>
            <a:r>
              <a:rPr lang="en-US" b="1" dirty="0"/>
              <a:t> </a:t>
            </a:r>
            <a:r>
              <a:rPr lang="en-US" b="1" dirty="0" smtClean="0"/>
              <a:t> Adoption </a:t>
            </a:r>
          </a:p>
          <a:p>
            <a:pPr lvl="2">
              <a:spcAft>
                <a:spcPts val="600"/>
              </a:spcAft>
            </a:pPr>
            <a:r>
              <a:rPr lang="en-US" sz="2000" dirty="0" smtClean="0"/>
              <a:t>Easily embed </a:t>
            </a:r>
            <a:r>
              <a:rPr lang="en-US" sz="2000" dirty="0"/>
              <a:t>in existing community </a:t>
            </a:r>
            <a:r>
              <a:rPr lang="en-US" sz="2000" dirty="0" smtClean="0"/>
              <a:t>settings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b="1" dirty="0" smtClean="0"/>
              <a:t>I  Implementation</a:t>
            </a:r>
          </a:p>
          <a:p>
            <a:pPr lvl="2">
              <a:spcAft>
                <a:spcPts val="600"/>
              </a:spcAft>
            </a:pPr>
            <a:r>
              <a:rPr lang="en-US" sz="2000" dirty="0" smtClean="0"/>
              <a:t>delivered as intended </a:t>
            </a:r>
            <a:r>
              <a:rPr lang="en-US" sz="2000" i="1" dirty="0" smtClean="0"/>
              <a:t>(adherence, music professionals as interventionists) 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M  Maintenance</a:t>
            </a:r>
            <a:endParaRPr lang="en-US" dirty="0" smtClean="0"/>
          </a:p>
          <a:p>
            <a:pPr lvl="2">
              <a:spcAft>
                <a:spcPts val="600"/>
              </a:spcAft>
            </a:pPr>
            <a:r>
              <a:rPr lang="en-US" dirty="0" smtClean="0"/>
              <a:t>Have both individual and organizational aspects for maintaining behavior change  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sz="1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71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8169" y="432263"/>
            <a:ext cx="8173580" cy="949370"/>
          </a:xfrm>
        </p:spPr>
        <p:txBody>
          <a:bodyPr/>
          <a:lstStyle/>
          <a:p>
            <a:r>
              <a:rPr lang="en-US" sz="3200" dirty="0"/>
              <a:t>Potential of Arts Interventions to Promote Health for Older Adults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169" y="1618021"/>
            <a:ext cx="8316538" cy="428637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Behavior change sustaining principles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Culturally relevant and easily adapted to many cultures 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Generally inherently enjoyable and fun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Self-motivating and naturally engaging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Meaningful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Gives back to and creates community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Limitations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Mechanisms of behavior change not yet well understood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Effectiveness not yet known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Julene Johnson, "Achieving and Sustaining Behavior Change to Benefit Older Adults" Dec 6-7,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90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8491" y="461608"/>
            <a:ext cx="7268308" cy="988412"/>
          </a:xfrm>
        </p:spPr>
        <p:txBody>
          <a:bodyPr/>
          <a:lstStyle/>
          <a:p>
            <a:r>
              <a:rPr lang="en-US" sz="2400" b="1" dirty="0" smtClean="0"/>
              <a:t>Cluster-Randomized Trial </a:t>
            </a:r>
            <a:r>
              <a:rPr lang="en-US" sz="2400" b="1" dirty="0"/>
              <a:t>of Community Choirs to Promote Health &amp; Wellbeing of Diverse Older Adults  </a:t>
            </a:r>
            <a:r>
              <a:rPr lang="en-US" sz="2000" b="1" dirty="0"/>
              <a:t>(</a:t>
            </a:r>
            <a:r>
              <a:rPr lang="en-US" sz="2000" b="1" dirty="0" smtClean="0"/>
              <a:t>n=390 at 12 senior centers)</a:t>
            </a:r>
            <a:endParaRPr lang="en-US" sz="20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15" y="1891550"/>
            <a:ext cx="3862150" cy="2107967"/>
          </a:xfrm>
          <a:prstGeom prst="rect">
            <a:avLst/>
          </a:prstGeom>
        </p:spPr>
      </p:pic>
      <p:graphicFrame>
        <p:nvGraphicFramePr>
          <p:cNvPr id="2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923271"/>
              </p:ext>
            </p:extLst>
          </p:nvPr>
        </p:nvGraphicFramePr>
        <p:xfrm>
          <a:off x="4786487" y="1673856"/>
          <a:ext cx="4059302" cy="299430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00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8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445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8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 (mean,</a:t>
                      </a:r>
                      <a:r>
                        <a:rPr lang="en-US" sz="1200" baseline="0" dirty="0" smtClean="0"/>
                        <a:t> SD) </a:t>
                      </a:r>
                      <a:endParaRPr lang="en-US" sz="1200" dirty="0"/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71.2 (7.1) </a:t>
                      </a:r>
                    </a:p>
                    <a:p>
                      <a:r>
                        <a:rPr lang="en-US" sz="1200" dirty="0" smtClean="0"/>
                        <a:t>range = 59-93</a:t>
                      </a:r>
                      <a:endParaRPr lang="en-US" sz="1200" dirty="0"/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8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Sex (women) </a:t>
                      </a:r>
                      <a:endParaRPr lang="en-US" sz="1200" dirty="0"/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76%</a:t>
                      </a:r>
                      <a:endParaRPr lang="en-US" sz="1200" dirty="0"/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2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Race/Ethnicity </a:t>
                      </a:r>
                      <a:endParaRPr lang="en-US" sz="1200" dirty="0"/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33% non-Latino</a:t>
                      </a:r>
                      <a:r>
                        <a:rPr lang="en-US" sz="1200" baseline="0" dirty="0" smtClean="0"/>
                        <a:t> White</a:t>
                      </a:r>
                    </a:p>
                    <a:p>
                      <a:r>
                        <a:rPr lang="en-US" sz="1200" baseline="0" dirty="0" smtClean="0"/>
                        <a:t>27% Asian</a:t>
                      </a:r>
                    </a:p>
                    <a:p>
                      <a:r>
                        <a:rPr lang="en-US" sz="1200" baseline="0" dirty="0" smtClean="0"/>
                        <a:t>19% non-Latino Black</a:t>
                      </a:r>
                    </a:p>
                    <a:p>
                      <a:r>
                        <a:rPr lang="en-US" sz="1200" baseline="0" dirty="0" smtClean="0"/>
                        <a:t>19% Latino </a:t>
                      </a:r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8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Education (HS or less)</a:t>
                      </a:r>
                      <a:endParaRPr lang="en-US" sz="1200" dirty="0"/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26%</a:t>
                      </a:r>
                      <a:endParaRPr lang="en-US" sz="1200" dirty="0"/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817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Not partnered</a:t>
                      </a:r>
                      <a:endParaRPr lang="en-US" sz="1200" dirty="0"/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68%</a:t>
                      </a:r>
                      <a:endParaRPr lang="en-US" sz="1200" dirty="0"/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8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Poor to</a:t>
                      </a:r>
                      <a:r>
                        <a:rPr lang="en-US" sz="1200" baseline="0" dirty="0" smtClean="0"/>
                        <a:t> fair health </a:t>
                      </a:r>
                      <a:endParaRPr lang="en-US" sz="1200" dirty="0"/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26%</a:t>
                      </a:r>
                      <a:endParaRPr lang="en-US" sz="1200" dirty="0"/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8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Had</a:t>
                      </a:r>
                      <a:r>
                        <a:rPr lang="en-US" sz="1200" baseline="0" dirty="0" smtClean="0"/>
                        <a:t> n</a:t>
                      </a:r>
                      <a:r>
                        <a:rPr lang="en-US" sz="1200" dirty="0" smtClean="0"/>
                        <a:t>ot previously</a:t>
                      </a:r>
                      <a:r>
                        <a:rPr lang="en-US" sz="1200" baseline="0" dirty="0" smtClean="0"/>
                        <a:t> sung in choir</a:t>
                      </a:r>
                      <a:endParaRPr lang="en-US" sz="1200" dirty="0"/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55%</a:t>
                      </a:r>
                      <a:endParaRPr lang="en-US" sz="1200" dirty="0"/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xmlns="" val="3176508674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834" y="292501"/>
            <a:ext cx="1215955" cy="10341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70" y="4372948"/>
            <a:ext cx="3215641" cy="1607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4811539" y="4791550"/>
            <a:ext cx="3002425" cy="62068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marL="295268" marR="0" indent="-295268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92% retention in study</a:t>
            </a:r>
          </a:p>
          <a:p>
            <a:pPr marL="295268" marR="0" indent="-295268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1600" dirty="0" smtClean="0">
                <a:solidFill>
                  <a:srgbClr val="052049"/>
                </a:solidFill>
              </a:rPr>
              <a:t>~3/4 attended 50%+ sessions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568205" y="5857658"/>
            <a:ext cx="416447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marR="0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j-lt"/>
              </a:rPr>
              <a:t>Johnson et al. (in press)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j-lt"/>
              </a:rPr>
              <a:t>J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j-lt"/>
              </a:rPr>
              <a:t>Geronto</a:t>
            </a:r>
            <a:r>
              <a:rPr lang="en-US" sz="1600" i="1" dirty="0" smtClean="0">
                <a:solidFill>
                  <a:srgbClr val="052049"/>
                </a:solidFill>
                <a:latin typeface="+mj-lt"/>
              </a:rPr>
              <a:t>l: Psychological Sciences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Julene Johnson, "Achieving and Sustaining Behavior Change to Benefit Older Adults" Dec 6-7, 2018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81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61142" y="1504951"/>
            <a:ext cx="7651220" cy="4125201"/>
            <a:chOff x="215" y="955"/>
            <a:chExt cx="5095" cy="274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5" y="955"/>
              <a:ext cx="5095" cy="2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" y="955"/>
              <a:ext cx="5102" cy="2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 bwMode="auto">
          <a:xfrm>
            <a:off x="361244" y="4418956"/>
            <a:ext cx="8150578" cy="372534"/>
          </a:xfrm>
          <a:prstGeom prst="rect">
            <a:avLst/>
          </a:prstGeom>
          <a:noFill/>
          <a:ln w="2857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noFill/>
              <a:latin typeface="+mj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58368" y="438912"/>
            <a:ext cx="8080375" cy="694036"/>
          </a:xfrm>
        </p:spPr>
        <p:txBody>
          <a:bodyPr/>
          <a:lstStyle/>
          <a:p>
            <a:r>
              <a:rPr lang="en-US" b="1" dirty="0" smtClean="0"/>
              <a:t>Intention-to-treat Results</a:t>
            </a:r>
            <a:br>
              <a:rPr lang="en-US" b="1" dirty="0" smtClean="0"/>
            </a:br>
            <a:r>
              <a:rPr lang="en-US" sz="1800" b="1" dirty="0" smtClean="0"/>
              <a:t>Cognitive, psychosocial, and physical outcomes over 6 months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4467584" y="5787574"/>
            <a:ext cx="416447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marR="0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j-lt"/>
              </a:rPr>
              <a:t>Johnson et al. (in press)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j-lt"/>
              </a:rPr>
              <a:t>J Geronto</a:t>
            </a:r>
            <a:r>
              <a:rPr lang="en-US" sz="1600" i="1" dirty="0" smtClean="0">
                <a:solidFill>
                  <a:srgbClr val="052049"/>
                </a:solidFill>
                <a:latin typeface="+mj-lt"/>
              </a:rPr>
              <a:t>l: Psychological Sciences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92" y="273180"/>
            <a:ext cx="1242165" cy="108486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700" dirty="0" smtClean="0">
                <a:solidFill>
                  <a:schemeClr val="tx1"/>
                </a:solidFill>
              </a:rPr>
              <a:t>Julene Johnson, "Achieving and Sustaining Behavior Change to Benefit Older Adults" Dec 6-7, 2018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59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 marL="295268" marR="0" indent="-295268" algn="l" defTabSz="640064" rtl="0" eaLnBrk="1" fontAlgn="auto" latinLnBrk="0" hangingPunct="1">
          <a:lnSpc>
            <a:spcPct val="100000"/>
          </a:lnSpc>
          <a:spcBef>
            <a:spcPts val="0"/>
          </a:spcBef>
          <a:spcAft>
            <a:spcPts val="1000"/>
          </a:spcAft>
          <a:buClr>
            <a:srgbClr val="0093D0"/>
          </a:buClr>
          <a:buSzPct val="80000"/>
          <a:buFont typeface="Wingdings" charset="2"/>
          <a:buChar char="§"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052049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1643</TotalTime>
  <Words>1117</Words>
  <Application>Microsoft Office PowerPoint</Application>
  <PresentationFormat>On-screen Show (4:3)</PresentationFormat>
  <Paragraphs>165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.AppleSystemUIFont</vt:lpstr>
      <vt:lpstr>Arial</vt:lpstr>
      <vt:lpstr>Garamond</vt:lpstr>
      <vt:lpstr>Wingdings</vt:lpstr>
      <vt:lpstr>UCSF Classic</vt:lpstr>
      <vt:lpstr>UCSF Contemporary</vt:lpstr>
      <vt:lpstr>Arts-based Interventions</vt:lpstr>
      <vt:lpstr>Background </vt:lpstr>
      <vt:lpstr>PowerPoint Presentation</vt:lpstr>
      <vt:lpstr>Health promotion interventions for older adults </vt:lpstr>
      <vt:lpstr>Arts Interventions for Older Adults</vt:lpstr>
      <vt:lpstr>Potential of Arts Interventions to Promote Health for Older Adults  </vt:lpstr>
      <vt:lpstr>Potential of Arts Interventions to Promote Health for Older Adults </vt:lpstr>
      <vt:lpstr>Cluster-Randomized Trial of Community Choirs to Promote Health &amp; Wellbeing of Diverse Older Adults  (n=390 at 12 senior centers)</vt:lpstr>
      <vt:lpstr>Intention-to-treat Results Cognitive, psychosocial, and physical outcomes over 6 months</vt:lpstr>
      <vt:lpstr>Perceived Benefits of Community Choirs </vt:lpstr>
      <vt:lpstr>PowerPoint Presentation</vt:lpstr>
      <vt:lpstr>Arts Interventions to Promote Health of Older Adults are Typically Developed in the Community</vt:lpstr>
      <vt:lpstr>Conclusions</vt:lpstr>
      <vt:lpstr>Acknowledgements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Elizabeth Pritchett-Montavon</cp:lastModifiedBy>
  <cp:revision>140</cp:revision>
  <dcterms:created xsi:type="dcterms:W3CDTF">2017-04-18T17:07:44Z</dcterms:created>
  <dcterms:modified xsi:type="dcterms:W3CDTF">2019-01-07T17:14:13Z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