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xml" ContentType="application/vnd.openxmlformats-officedocument.presentationml.tags+xml"/>
  <Override PartName="/ppt/notesSlides/notesSlide14.xml" ContentType="application/vnd.openxmlformats-officedocument.presentationml.notesSlide+xml"/>
  <Override PartName="/ppt/tags/tag2.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5"/>
  </p:notesMasterIdLst>
  <p:handoutMasterIdLst>
    <p:handoutMasterId r:id="rId26"/>
  </p:handoutMasterIdLst>
  <p:sldIdLst>
    <p:sldId id="256" r:id="rId2"/>
    <p:sldId id="341" r:id="rId3"/>
    <p:sldId id="320" r:id="rId4"/>
    <p:sldId id="291" r:id="rId5"/>
    <p:sldId id="342" r:id="rId6"/>
    <p:sldId id="340" r:id="rId7"/>
    <p:sldId id="327" r:id="rId8"/>
    <p:sldId id="326" r:id="rId9"/>
    <p:sldId id="293" r:id="rId10"/>
    <p:sldId id="306" r:id="rId11"/>
    <p:sldId id="344" r:id="rId12"/>
    <p:sldId id="324" r:id="rId13"/>
    <p:sldId id="321" r:id="rId14"/>
    <p:sldId id="329" r:id="rId15"/>
    <p:sldId id="331" r:id="rId16"/>
    <p:sldId id="332" r:id="rId17"/>
    <p:sldId id="336" r:id="rId18"/>
    <p:sldId id="330" r:id="rId19"/>
    <p:sldId id="333" r:id="rId20"/>
    <p:sldId id="334" r:id="rId21"/>
    <p:sldId id="335" r:id="rId22"/>
    <p:sldId id="346" r:id="rId23"/>
    <p:sldId id="339" r:id="rId24"/>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F5F5F"/>
    <a:srgbClr val="808080"/>
    <a:srgbClr val="008000"/>
    <a:srgbClr val="000000"/>
    <a:srgbClr val="FF7C80"/>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7" autoAdjust="0"/>
    <p:restoredTop sz="73993" autoAdjust="0"/>
  </p:normalViewPr>
  <p:slideViewPr>
    <p:cSldViewPr>
      <p:cViewPr varScale="1">
        <p:scale>
          <a:sx n="86" d="100"/>
          <a:sy n="86" d="100"/>
        </p:scale>
        <p:origin x="1632"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2724" y="-96"/>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1249FF-3C6E-47D5-9724-E44CBC982C46}" type="doc">
      <dgm:prSet loTypeId="urn:microsoft.com/office/officeart/2005/8/layout/arrow5" loCatId="relationship" qsTypeId="urn:microsoft.com/office/officeart/2005/8/quickstyle/simple5" qsCatId="simple" csTypeId="urn:microsoft.com/office/officeart/2005/8/colors/colorful4" csCatId="colorful" phldr="1"/>
      <dgm:spPr/>
      <dgm:t>
        <a:bodyPr/>
        <a:lstStyle/>
        <a:p>
          <a:endParaRPr lang="en-US"/>
        </a:p>
      </dgm:t>
    </dgm:pt>
    <dgm:pt modelId="{EDDC177F-19B1-4511-9890-59E8AD5D374F}">
      <dgm:prSet phldrT="[Text]"/>
      <dgm:spPr/>
      <dgm:t>
        <a:bodyPr/>
        <a:lstStyle/>
        <a:p>
          <a:r>
            <a:rPr lang="en-US" dirty="0" smtClean="0"/>
            <a:t>BUY IN</a:t>
          </a:r>
          <a:endParaRPr lang="en-US" dirty="0"/>
        </a:p>
      </dgm:t>
    </dgm:pt>
    <dgm:pt modelId="{4C3A3F59-A303-47D1-AE2C-33FA6C1A6928}" type="parTrans" cxnId="{9DA01293-0317-47DB-82D2-DCA7F63F6FEB}">
      <dgm:prSet/>
      <dgm:spPr/>
      <dgm:t>
        <a:bodyPr/>
        <a:lstStyle/>
        <a:p>
          <a:endParaRPr lang="en-US"/>
        </a:p>
      </dgm:t>
    </dgm:pt>
    <dgm:pt modelId="{E4E247A1-5697-4901-98EC-66C08C0A272A}" type="sibTrans" cxnId="{9DA01293-0317-47DB-82D2-DCA7F63F6FEB}">
      <dgm:prSet/>
      <dgm:spPr/>
      <dgm:t>
        <a:bodyPr/>
        <a:lstStyle/>
        <a:p>
          <a:endParaRPr lang="en-US"/>
        </a:p>
      </dgm:t>
    </dgm:pt>
    <dgm:pt modelId="{47E65626-6FD3-43B4-A6AD-A1C7C2240442}">
      <dgm:prSet phldrT="[Text]"/>
      <dgm:spPr/>
      <dgm:t>
        <a:bodyPr/>
        <a:lstStyle/>
        <a:p>
          <a:r>
            <a:rPr lang="en-US" dirty="0" smtClean="0"/>
            <a:t>CLARITY</a:t>
          </a:r>
          <a:endParaRPr lang="en-US" dirty="0"/>
        </a:p>
      </dgm:t>
    </dgm:pt>
    <dgm:pt modelId="{9A3F1DD5-056E-4FEC-B971-E17B8C31B896}" type="parTrans" cxnId="{C66FB5F3-0C74-408C-A4EB-20A2112A26C7}">
      <dgm:prSet/>
      <dgm:spPr/>
      <dgm:t>
        <a:bodyPr/>
        <a:lstStyle/>
        <a:p>
          <a:endParaRPr lang="en-US"/>
        </a:p>
      </dgm:t>
    </dgm:pt>
    <dgm:pt modelId="{9A3467F4-0ADB-45A3-B8CD-83834810ECB9}" type="sibTrans" cxnId="{C66FB5F3-0C74-408C-A4EB-20A2112A26C7}">
      <dgm:prSet/>
      <dgm:spPr/>
      <dgm:t>
        <a:bodyPr/>
        <a:lstStyle/>
        <a:p>
          <a:endParaRPr lang="en-US"/>
        </a:p>
      </dgm:t>
    </dgm:pt>
    <dgm:pt modelId="{8CFB036F-14BB-4908-AC60-7635CF813EED}" type="pres">
      <dgm:prSet presAssocID="{8F1249FF-3C6E-47D5-9724-E44CBC982C46}" presName="diagram" presStyleCnt="0">
        <dgm:presLayoutVars>
          <dgm:dir/>
          <dgm:resizeHandles val="exact"/>
        </dgm:presLayoutVars>
      </dgm:prSet>
      <dgm:spPr/>
      <dgm:t>
        <a:bodyPr/>
        <a:lstStyle/>
        <a:p>
          <a:endParaRPr lang="en-US"/>
        </a:p>
      </dgm:t>
    </dgm:pt>
    <dgm:pt modelId="{17B55D21-3E7E-4D97-9401-FA4968D85B27}" type="pres">
      <dgm:prSet presAssocID="{EDDC177F-19B1-4511-9890-59E8AD5D374F}" presName="arrow" presStyleLbl="node1" presStyleIdx="0" presStyleCnt="2" custScaleY="103808" custRadScaleRad="125294" custRadScaleInc="-517">
        <dgm:presLayoutVars>
          <dgm:bulletEnabled val="1"/>
        </dgm:presLayoutVars>
      </dgm:prSet>
      <dgm:spPr/>
      <dgm:t>
        <a:bodyPr/>
        <a:lstStyle/>
        <a:p>
          <a:endParaRPr lang="en-US"/>
        </a:p>
      </dgm:t>
    </dgm:pt>
    <dgm:pt modelId="{857B4E81-167A-4B15-95BA-C17C122F0EBF}" type="pres">
      <dgm:prSet presAssocID="{47E65626-6FD3-43B4-A6AD-A1C7C2240442}" presName="arrow" presStyleLbl="node1" presStyleIdx="1" presStyleCnt="2" custScaleY="90391" custRadScaleRad="121688" custRadScaleInc="532">
        <dgm:presLayoutVars>
          <dgm:bulletEnabled val="1"/>
        </dgm:presLayoutVars>
      </dgm:prSet>
      <dgm:spPr/>
      <dgm:t>
        <a:bodyPr/>
        <a:lstStyle/>
        <a:p>
          <a:endParaRPr lang="en-US"/>
        </a:p>
      </dgm:t>
    </dgm:pt>
  </dgm:ptLst>
  <dgm:cxnLst>
    <dgm:cxn modelId="{3AE02BE1-0F7D-4569-864A-80D760667086}" type="presOf" srcId="{8F1249FF-3C6E-47D5-9724-E44CBC982C46}" destId="{8CFB036F-14BB-4908-AC60-7635CF813EED}" srcOrd="0" destOrd="0" presId="urn:microsoft.com/office/officeart/2005/8/layout/arrow5"/>
    <dgm:cxn modelId="{C66FB5F3-0C74-408C-A4EB-20A2112A26C7}" srcId="{8F1249FF-3C6E-47D5-9724-E44CBC982C46}" destId="{47E65626-6FD3-43B4-A6AD-A1C7C2240442}" srcOrd="1" destOrd="0" parTransId="{9A3F1DD5-056E-4FEC-B971-E17B8C31B896}" sibTransId="{9A3467F4-0ADB-45A3-B8CD-83834810ECB9}"/>
    <dgm:cxn modelId="{D0991A29-435E-4B4F-ACEE-DE299C218032}" type="presOf" srcId="{EDDC177F-19B1-4511-9890-59E8AD5D374F}" destId="{17B55D21-3E7E-4D97-9401-FA4968D85B27}" srcOrd="0" destOrd="0" presId="urn:microsoft.com/office/officeart/2005/8/layout/arrow5"/>
    <dgm:cxn modelId="{9DA01293-0317-47DB-82D2-DCA7F63F6FEB}" srcId="{8F1249FF-3C6E-47D5-9724-E44CBC982C46}" destId="{EDDC177F-19B1-4511-9890-59E8AD5D374F}" srcOrd="0" destOrd="0" parTransId="{4C3A3F59-A303-47D1-AE2C-33FA6C1A6928}" sibTransId="{E4E247A1-5697-4901-98EC-66C08C0A272A}"/>
    <dgm:cxn modelId="{FDD14BC9-65B7-406D-9219-5D456DE47AED}" type="presOf" srcId="{47E65626-6FD3-43B4-A6AD-A1C7C2240442}" destId="{857B4E81-167A-4B15-95BA-C17C122F0EBF}" srcOrd="0" destOrd="0" presId="urn:microsoft.com/office/officeart/2005/8/layout/arrow5"/>
    <dgm:cxn modelId="{C69156E4-AC0B-4647-9A65-085970B47BF2}" type="presParOf" srcId="{8CFB036F-14BB-4908-AC60-7635CF813EED}" destId="{17B55D21-3E7E-4D97-9401-FA4968D85B27}" srcOrd="0" destOrd="0" presId="urn:microsoft.com/office/officeart/2005/8/layout/arrow5"/>
    <dgm:cxn modelId="{99687CA7-5ADA-4E58-896D-B9298F8910EC}" type="presParOf" srcId="{8CFB036F-14BB-4908-AC60-7635CF813EED}" destId="{857B4E81-167A-4B15-95BA-C17C122F0EBF}"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B55D21-3E7E-4D97-9401-FA4968D85B27}">
      <dsp:nvSpPr>
        <dsp:cNvPr id="0" name=""/>
        <dsp:cNvSpPr/>
      </dsp:nvSpPr>
      <dsp:spPr>
        <a:xfrm rot="16200000">
          <a:off x="549" y="507592"/>
          <a:ext cx="4248856" cy="4410653"/>
        </a:xfrm>
        <a:prstGeom prst="downArrow">
          <a:avLst>
            <a:gd name="adj1" fmla="val 50000"/>
            <a:gd name="adj2" fmla="val 35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55600" tIns="355600" rIns="355600" bIns="355600" numCol="1" spcCol="1270" anchor="ctr" anchorCtr="0">
          <a:noAutofit/>
        </a:bodyPr>
        <a:lstStyle/>
        <a:p>
          <a:pPr lvl="0" algn="ctr" defTabSz="2222500">
            <a:lnSpc>
              <a:spcPct val="90000"/>
            </a:lnSpc>
            <a:spcBef>
              <a:spcPct val="0"/>
            </a:spcBef>
            <a:spcAft>
              <a:spcPct val="35000"/>
            </a:spcAft>
          </a:pPr>
          <a:r>
            <a:rPr lang="en-US" sz="5000" kern="1200" dirty="0" smtClean="0"/>
            <a:t>BUY IN</a:t>
          </a:r>
          <a:endParaRPr lang="en-US" sz="5000" kern="1200" dirty="0"/>
        </a:p>
      </dsp:txBody>
      <dsp:txXfrm rot="5400000">
        <a:off x="-80349" y="1650704"/>
        <a:ext cx="3667103" cy="2124428"/>
      </dsp:txXfrm>
    </dsp:sp>
    <dsp:sp modelId="{857B4E81-167A-4B15-95BA-C17C122F0EBF}">
      <dsp:nvSpPr>
        <dsp:cNvPr id="0" name=""/>
        <dsp:cNvSpPr/>
      </dsp:nvSpPr>
      <dsp:spPr>
        <a:xfrm rot="5400000">
          <a:off x="4718279" y="792598"/>
          <a:ext cx="4248856" cy="3840584"/>
        </a:xfrm>
        <a:prstGeom prst="downArrow">
          <a:avLst>
            <a:gd name="adj1" fmla="val 50000"/>
            <a:gd name="adj2" fmla="val 35000"/>
          </a:avLst>
        </a:prstGeom>
        <a:gradFill rotWithShape="0">
          <a:gsLst>
            <a:gs pos="0">
              <a:schemeClr val="accent4">
                <a:hueOff val="-532734"/>
                <a:satOff val="-64517"/>
                <a:lumOff val="77059"/>
                <a:alphaOff val="0"/>
                <a:shade val="51000"/>
                <a:satMod val="130000"/>
              </a:schemeClr>
            </a:gs>
            <a:gs pos="80000">
              <a:schemeClr val="accent4">
                <a:hueOff val="-532734"/>
                <a:satOff val="-64517"/>
                <a:lumOff val="77059"/>
                <a:alphaOff val="0"/>
                <a:shade val="93000"/>
                <a:satMod val="130000"/>
              </a:schemeClr>
            </a:gs>
            <a:gs pos="100000">
              <a:schemeClr val="accent4">
                <a:hueOff val="-532734"/>
                <a:satOff val="-64517"/>
                <a:lumOff val="7705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55600" tIns="355600" rIns="355600" bIns="355600" numCol="1" spcCol="1270" anchor="ctr" anchorCtr="0">
          <a:noAutofit/>
        </a:bodyPr>
        <a:lstStyle/>
        <a:p>
          <a:pPr lvl="0" algn="ctr" defTabSz="2222500">
            <a:lnSpc>
              <a:spcPct val="90000"/>
            </a:lnSpc>
            <a:spcBef>
              <a:spcPct val="0"/>
            </a:spcBef>
            <a:spcAft>
              <a:spcPct val="35000"/>
            </a:spcAft>
          </a:pPr>
          <a:r>
            <a:rPr lang="en-US" sz="5000" kern="1200" dirty="0" smtClean="0"/>
            <a:t>CLARITY</a:t>
          </a:r>
          <a:endParaRPr lang="en-US" sz="5000" kern="1200" dirty="0"/>
        </a:p>
      </dsp:txBody>
      <dsp:txXfrm rot="-5400000">
        <a:off x="5594517" y="1650676"/>
        <a:ext cx="3168482" cy="2124428"/>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3" tIns="46657" rIns="93313" bIns="46657" rtlCol="0"/>
          <a:lstStyle>
            <a:lvl1pPr algn="l">
              <a:defRPr sz="1200"/>
            </a:lvl1pPr>
          </a:lstStyle>
          <a:p>
            <a:endParaRPr lang="en-US"/>
          </a:p>
        </p:txBody>
      </p:sp>
      <p:sp>
        <p:nvSpPr>
          <p:cNvPr id="5" name="Slide Number Placeholder 4"/>
          <p:cNvSpPr>
            <a:spLocks noGrp="1"/>
          </p:cNvSpPr>
          <p:nvPr>
            <p:ph type="sldNum" sz="quarter" idx="3"/>
          </p:nvPr>
        </p:nvSpPr>
        <p:spPr>
          <a:xfrm>
            <a:off x="3978133" y="8842029"/>
            <a:ext cx="3043343" cy="465455"/>
          </a:xfrm>
          <a:prstGeom prst="rect">
            <a:avLst/>
          </a:prstGeom>
        </p:spPr>
        <p:txBody>
          <a:bodyPr vert="horz" lIns="93313" tIns="46657" rIns="93313" bIns="46657" rtlCol="0" anchor="b"/>
          <a:lstStyle>
            <a:lvl1pPr algn="r">
              <a:defRPr sz="1200"/>
            </a:lvl1pPr>
          </a:lstStyle>
          <a:p>
            <a:fld id="{A27D3401-6900-4E43-A316-6D17C059D213}" type="slidenum">
              <a:rPr lang="en-US" smtClean="0"/>
              <a:t>‹#›</a:t>
            </a:fld>
            <a:endParaRPr lang="en-US"/>
          </a:p>
        </p:txBody>
      </p:sp>
    </p:spTree>
    <p:extLst>
      <p:ext uri="{BB962C8B-B14F-4D97-AF65-F5344CB8AC3E}">
        <p14:creationId xmlns:p14="http://schemas.microsoft.com/office/powerpoint/2010/main" val="18360515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3" tIns="46657" rIns="93313" bIns="46657" rtlCol="0"/>
          <a:lstStyle>
            <a:lvl1pPr algn="l">
              <a:defRPr sz="1200"/>
            </a:lvl1pPr>
          </a:lstStyle>
          <a:p>
            <a:endParaRPr lang="en-US"/>
          </a:p>
        </p:txBody>
      </p:sp>
      <p:sp>
        <p:nvSpPr>
          <p:cNvPr id="3" name="Date Placeholder 2"/>
          <p:cNvSpPr>
            <a:spLocks noGrp="1"/>
          </p:cNvSpPr>
          <p:nvPr>
            <p:ph type="dt" idx="1"/>
          </p:nvPr>
        </p:nvSpPr>
        <p:spPr>
          <a:xfrm>
            <a:off x="3978133" y="0"/>
            <a:ext cx="3043343" cy="465455"/>
          </a:xfrm>
          <a:prstGeom prst="rect">
            <a:avLst/>
          </a:prstGeom>
        </p:spPr>
        <p:txBody>
          <a:bodyPr vert="horz" lIns="93313" tIns="46657" rIns="93313" bIns="46657" rtlCol="0"/>
          <a:lstStyle>
            <a:lvl1pPr algn="r">
              <a:defRPr sz="1200"/>
            </a:lvl1pPr>
          </a:lstStyle>
          <a:p>
            <a:fld id="{19576B91-F281-41C7-8836-DA89EAD8269C}" type="datetimeFigureOut">
              <a:rPr lang="en-US" smtClean="0"/>
              <a:t>1/17/2019</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3" tIns="46657" rIns="93313" bIns="46657" rtlCol="0" anchor="ctr"/>
          <a:lstStyle/>
          <a:p>
            <a:endParaRPr lang="en-US"/>
          </a:p>
        </p:txBody>
      </p:sp>
      <p:sp>
        <p:nvSpPr>
          <p:cNvPr id="5" name="Notes Placeholder 4"/>
          <p:cNvSpPr>
            <a:spLocks noGrp="1"/>
          </p:cNvSpPr>
          <p:nvPr>
            <p:ph type="body" sz="quarter" idx="3"/>
          </p:nvPr>
        </p:nvSpPr>
        <p:spPr>
          <a:xfrm>
            <a:off x="702310" y="4421824"/>
            <a:ext cx="5618480" cy="4189095"/>
          </a:xfrm>
          <a:prstGeom prst="rect">
            <a:avLst/>
          </a:prstGeom>
        </p:spPr>
        <p:txBody>
          <a:bodyPr vert="horz" lIns="93313" tIns="46657" rIns="93313" bIns="4665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13" tIns="46657" rIns="93313" bIns="46657"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29"/>
            <a:ext cx="3043343" cy="465455"/>
          </a:xfrm>
          <a:prstGeom prst="rect">
            <a:avLst/>
          </a:prstGeom>
        </p:spPr>
        <p:txBody>
          <a:bodyPr vert="horz" lIns="93313" tIns="46657" rIns="93313" bIns="46657" rtlCol="0" anchor="b"/>
          <a:lstStyle>
            <a:lvl1pPr algn="r">
              <a:defRPr sz="1200"/>
            </a:lvl1pPr>
          </a:lstStyle>
          <a:p>
            <a:fld id="{D2BE4F78-DC98-493D-93D1-8152B4476B36}" type="slidenum">
              <a:rPr lang="en-US" smtClean="0"/>
              <a:t>‹#›</a:t>
            </a:fld>
            <a:endParaRPr lang="en-US"/>
          </a:p>
        </p:txBody>
      </p:sp>
    </p:spTree>
    <p:extLst>
      <p:ext uri="{BB962C8B-B14F-4D97-AF65-F5344CB8AC3E}">
        <p14:creationId xmlns:p14="http://schemas.microsoft.com/office/powerpoint/2010/main" val="2503574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1</a:t>
            </a:fld>
            <a:endParaRPr lang="en-US"/>
          </a:p>
        </p:txBody>
      </p:sp>
    </p:spTree>
    <p:extLst>
      <p:ext uri="{BB962C8B-B14F-4D97-AF65-F5344CB8AC3E}">
        <p14:creationId xmlns:p14="http://schemas.microsoft.com/office/powerpoint/2010/main" val="2206754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11</a:t>
            </a:fld>
            <a:endParaRPr lang="en-US"/>
          </a:p>
        </p:txBody>
      </p:sp>
    </p:spTree>
    <p:extLst>
      <p:ext uri="{BB962C8B-B14F-4D97-AF65-F5344CB8AC3E}">
        <p14:creationId xmlns:p14="http://schemas.microsoft.com/office/powerpoint/2010/main" val="2542176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BE4F78-DC98-493D-93D1-8152B4476B36}" type="slidenum">
              <a:rPr lang="en-US" smtClean="0"/>
              <a:t>12</a:t>
            </a:fld>
            <a:endParaRPr lang="en-US"/>
          </a:p>
        </p:txBody>
      </p:sp>
    </p:spTree>
    <p:extLst>
      <p:ext uri="{BB962C8B-B14F-4D97-AF65-F5344CB8AC3E}">
        <p14:creationId xmlns:p14="http://schemas.microsoft.com/office/powerpoint/2010/main" val="4082735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BE4F78-DC98-493D-93D1-8152B4476B36}" type="slidenum">
              <a:rPr lang="en-US" smtClean="0"/>
              <a:t>13</a:t>
            </a:fld>
            <a:endParaRPr lang="en-US"/>
          </a:p>
        </p:txBody>
      </p:sp>
    </p:spTree>
    <p:extLst>
      <p:ext uri="{BB962C8B-B14F-4D97-AF65-F5344CB8AC3E}">
        <p14:creationId xmlns:p14="http://schemas.microsoft.com/office/powerpoint/2010/main" val="1489514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14</a:t>
            </a:fld>
            <a:endParaRPr lang="en-US"/>
          </a:p>
        </p:txBody>
      </p:sp>
    </p:spTree>
    <p:extLst>
      <p:ext uri="{BB962C8B-B14F-4D97-AF65-F5344CB8AC3E}">
        <p14:creationId xmlns:p14="http://schemas.microsoft.com/office/powerpoint/2010/main" val="42757876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BE4F78-DC98-493D-93D1-8152B4476B36}" type="slidenum">
              <a:rPr lang="en-US" smtClean="0"/>
              <a:t>15</a:t>
            </a:fld>
            <a:endParaRPr lang="en-US"/>
          </a:p>
        </p:txBody>
      </p:sp>
    </p:spTree>
    <p:extLst>
      <p:ext uri="{BB962C8B-B14F-4D97-AF65-F5344CB8AC3E}">
        <p14:creationId xmlns:p14="http://schemas.microsoft.com/office/powerpoint/2010/main" val="35485274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16</a:t>
            </a:fld>
            <a:endParaRPr lang="en-US"/>
          </a:p>
        </p:txBody>
      </p:sp>
    </p:spTree>
    <p:extLst>
      <p:ext uri="{BB962C8B-B14F-4D97-AF65-F5344CB8AC3E}">
        <p14:creationId xmlns:p14="http://schemas.microsoft.com/office/powerpoint/2010/main" val="41710016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a few ways…there are more and</a:t>
            </a:r>
            <a:r>
              <a:rPr lang="en-US" baseline="0" dirty="0" smtClean="0"/>
              <a:t> as you develop your team charters, you may come up with many more ideas about ways that make sense for you to build and reinforce commitment.</a:t>
            </a:r>
          </a:p>
          <a:p>
            <a:endParaRPr lang="en-US" baseline="0" dirty="0" smtClean="0"/>
          </a:p>
          <a:p>
            <a:r>
              <a:rPr lang="en-US" baseline="0" dirty="0" smtClean="0"/>
              <a:t>See the value of EVERY member’s full engagement—call out voices of each member.  Create psychological safety for members with less power.</a:t>
            </a:r>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17</a:t>
            </a:fld>
            <a:endParaRPr lang="en-US"/>
          </a:p>
        </p:txBody>
      </p:sp>
    </p:spTree>
    <p:extLst>
      <p:ext uri="{BB962C8B-B14F-4D97-AF65-F5344CB8AC3E}">
        <p14:creationId xmlns:p14="http://schemas.microsoft.com/office/powerpoint/2010/main" val="18331914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18</a:t>
            </a:fld>
            <a:endParaRPr lang="en-US"/>
          </a:p>
        </p:txBody>
      </p:sp>
    </p:spTree>
    <p:extLst>
      <p:ext uri="{BB962C8B-B14F-4D97-AF65-F5344CB8AC3E}">
        <p14:creationId xmlns:p14="http://schemas.microsoft.com/office/powerpoint/2010/main" val="32596944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BE4F78-DC98-493D-93D1-8152B4476B36}" type="slidenum">
              <a:rPr lang="en-US" smtClean="0"/>
              <a:t>19</a:t>
            </a:fld>
            <a:endParaRPr lang="en-US"/>
          </a:p>
        </p:txBody>
      </p:sp>
    </p:spTree>
    <p:extLst>
      <p:ext uri="{BB962C8B-B14F-4D97-AF65-F5344CB8AC3E}">
        <p14:creationId xmlns:p14="http://schemas.microsoft.com/office/powerpoint/2010/main" val="22605715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Given an example:  I may personally value humor and another person is much more serious and straight forward.  During the course of our discussions, I might feel that I offer very clever, light hearted relief at times.  A teammate may not appreciate my humor.  It</a:t>
            </a:r>
            <a:r>
              <a:rPr lang="en-US" baseline="0" dirty="0" smtClean="0"/>
              <a:t> is not fair for me to give my teammate feedback that says something like you need to lighten up a bit and have some fun with this project.  That is a personal preference…Rather…</a:t>
            </a:r>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20</a:t>
            </a:fld>
            <a:endParaRPr lang="en-US"/>
          </a:p>
        </p:txBody>
      </p:sp>
    </p:spTree>
    <p:extLst>
      <p:ext uri="{BB962C8B-B14F-4D97-AF65-F5344CB8AC3E}">
        <p14:creationId xmlns:p14="http://schemas.microsoft.com/office/powerpoint/2010/main" val="4004638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 we are here  to strengthen</a:t>
            </a:r>
            <a:r>
              <a:rPr lang="en-US" baseline="0" dirty="0" smtClean="0"/>
              <a:t> </a:t>
            </a:r>
            <a:r>
              <a:rPr lang="en-US" baseline="0" dirty="0" smtClean="0"/>
              <a:t>teams </a:t>
            </a:r>
            <a:r>
              <a:rPr lang="en-US" baseline="0" dirty="0" smtClean="0"/>
              <a:t>and, by doing, to increase the effectiveness and </a:t>
            </a:r>
            <a:r>
              <a:rPr lang="en-US" baseline="0" dirty="0" smtClean="0"/>
              <a:t>impact—particularly of interdisciplinary research teams.  It is my hope that you will come away with process that you can apply to any teams on which you serve and lead  </a:t>
            </a:r>
            <a:endParaRPr lang="en-US" baseline="0" dirty="0" smtClean="0"/>
          </a:p>
          <a:p>
            <a:endParaRPr lang="en-US" baseline="0" dirty="0" smtClean="0"/>
          </a:p>
          <a:p>
            <a:endParaRPr lang="en-US" baseline="0" dirty="0" smtClean="0"/>
          </a:p>
          <a:p>
            <a:r>
              <a:rPr lang="en-US" baseline="0" dirty="0" smtClean="0"/>
              <a:t>Let’s dive in!</a:t>
            </a:r>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3</a:t>
            </a:fld>
            <a:endParaRPr lang="en-US"/>
          </a:p>
        </p:txBody>
      </p:sp>
    </p:spTree>
    <p:extLst>
      <p:ext uri="{BB962C8B-B14F-4D97-AF65-F5344CB8AC3E}">
        <p14:creationId xmlns:p14="http://schemas.microsoft.com/office/powerpoint/2010/main" val="18070043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Rather…Expectations and Feedback should be related to team success metrics.</a:t>
            </a:r>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21</a:t>
            </a:fld>
            <a:endParaRPr lang="en-US"/>
          </a:p>
        </p:txBody>
      </p:sp>
    </p:spTree>
    <p:extLst>
      <p:ext uri="{BB962C8B-B14F-4D97-AF65-F5344CB8AC3E}">
        <p14:creationId xmlns:p14="http://schemas.microsoft.com/office/powerpoint/2010/main" val="39165324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23</a:t>
            </a:fld>
            <a:endParaRPr lang="en-US"/>
          </a:p>
        </p:txBody>
      </p:sp>
    </p:spTree>
    <p:extLst>
      <p:ext uri="{BB962C8B-B14F-4D97-AF65-F5344CB8AC3E}">
        <p14:creationId xmlns:p14="http://schemas.microsoft.com/office/powerpoint/2010/main" val="110024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F2B6CCC-4FF9-4D6B-B05B-81B0D2D53EFC}" type="slidenum">
              <a:rPr lang="en-US"/>
              <a:pPr/>
              <a:t>4</a:t>
            </a:fld>
            <a:endParaRPr lang="en-US"/>
          </a:p>
        </p:txBody>
      </p:sp>
      <p:sp>
        <p:nvSpPr>
          <p:cNvPr id="15362" name="Rectangle 2"/>
          <p:cNvSpPr>
            <a:spLocks noGrp="1" noRot="1" noChangeAspect="1" noChangeArrowheads="1" noTextEdit="1"/>
          </p:cNvSpPr>
          <p:nvPr>
            <p:ph type="sldImg"/>
          </p:nvPr>
        </p:nvSpPr>
        <p:spPr>
          <a:xfrm>
            <a:off x="1192213" y="704850"/>
            <a:ext cx="4638675" cy="3478213"/>
          </a:xfrm>
          <a:ln cap="flat"/>
        </p:spPr>
      </p:sp>
      <p:sp>
        <p:nvSpPr>
          <p:cNvPr id="15363" name="Rectangle 3"/>
          <p:cNvSpPr>
            <a:spLocks noGrp="1" noChangeArrowheads="1"/>
          </p:cNvSpPr>
          <p:nvPr>
            <p:ph type="body" idx="1"/>
          </p:nvPr>
        </p:nvSpPr>
        <p:spPr>
          <a:ln/>
        </p:spPr>
        <p:txBody>
          <a:bodyPr/>
          <a:lstStyle/>
          <a:p>
            <a:r>
              <a:rPr lang="en-US" dirty="0" smtClean="0"/>
              <a:t>Difference between a team and a group…interdependence.</a:t>
            </a:r>
            <a:r>
              <a:rPr lang="en-US" baseline="0" dirty="0" smtClean="0"/>
              <a:t>  Use sports examples track team vs. basketball team   </a:t>
            </a:r>
            <a:r>
              <a:rPr lang="en-US" baseline="0" dirty="0" smtClean="0"/>
              <a:t>We capitalize on the exemplary results of teams by making sure there is “tight coupling.”  In other words, to be the best, teams need to be interdependent and well connected—accountable to each other and strong ties.</a:t>
            </a:r>
            <a:endParaRPr lang="en-US" baseline="0" dirty="0" smtClean="0"/>
          </a:p>
          <a:p>
            <a:endParaRPr lang="en-US" baseline="0" dirty="0" smtClean="0"/>
          </a:p>
          <a:p>
            <a:endParaRPr lang="en-US" baseline="0" dirty="0" smtClean="0"/>
          </a:p>
          <a:p>
            <a:endParaRPr lang="en-US" dirty="0"/>
          </a:p>
        </p:txBody>
      </p:sp>
    </p:spTree>
    <p:extLst>
      <p:ext uri="{BB962C8B-B14F-4D97-AF65-F5344CB8AC3E}">
        <p14:creationId xmlns:p14="http://schemas.microsoft.com/office/powerpoint/2010/main" val="2305074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some of you are convinced that interdisciplinary teams are best,</a:t>
            </a:r>
            <a:r>
              <a:rPr lang="en-US" baseline="0" dirty="0" smtClean="0"/>
              <a:t> but wonder—how do I find research teammates….  </a:t>
            </a:r>
            <a:r>
              <a:rPr lang="en-US" dirty="0" smtClean="0"/>
              <a:t>When you see someone doing something</a:t>
            </a:r>
            <a:r>
              <a:rPr lang="en-US" baseline="0" dirty="0" smtClean="0"/>
              <a:t> of interest, introduce yourself and ASK.  People love to be asked—it demonstrates interest.  If this particular individual isn’t available to collaborate…ask for other connections—potentially junior scholars at their institution or others who have collaborated on research with them to whom they may introduce you.  At the first RCCN conference in December, researchers in Health and Exercise Science met with practicing physicians, …  </a:t>
            </a:r>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5</a:t>
            </a:fld>
            <a:endParaRPr lang="en-US"/>
          </a:p>
        </p:txBody>
      </p:sp>
    </p:spTree>
    <p:extLst>
      <p:ext uri="{BB962C8B-B14F-4D97-AF65-F5344CB8AC3E}">
        <p14:creationId xmlns:p14="http://schemas.microsoft.com/office/powerpoint/2010/main" val="1888125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08F833-1580-4E50-B97E-04AD2FB1D181}" type="slidenum">
              <a:rPr lang="en-US"/>
              <a:pPr/>
              <a:t>6</a:t>
            </a:fld>
            <a:endParaRPr lang="en-US" dirty="0"/>
          </a:p>
        </p:txBody>
      </p:sp>
      <p:sp>
        <p:nvSpPr>
          <p:cNvPr id="606210" name="Rectangle 2"/>
          <p:cNvSpPr>
            <a:spLocks noGrp="1" noRot="1" noChangeAspect="1" noChangeArrowheads="1" noTextEdit="1"/>
          </p:cNvSpPr>
          <p:nvPr>
            <p:ph type="sldImg"/>
          </p:nvPr>
        </p:nvSpPr>
        <p:spPr>
          <a:ln/>
        </p:spPr>
      </p:sp>
      <p:sp>
        <p:nvSpPr>
          <p:cNvPr id="606211" name="Rectangle 3"/>
          <p:cNvSpPr>
            <a:spLocks noGrp="1" noChangeArrowheads="1"/>
          </p:cNvSpPr>
          <p:nvPr>
            <p:ph type="body" idx="1"/>
          </p:nvPr>
        </p:nvSpPr>
        <p:spPr/>
        <p:txBody>
          <a:bodyPr/>
          <a:lstStyle/>
          <a:p>
            <a:pPr>
              <a:lnSpc>
                <a:spcPct val="80000"/>
              </a:lnSpc>
            </a:pPr>
            <a:r>
              <a:rPr lang="en-US" sz="900" dirty="0" smtClean="0"/>
              <a:t>I want to introduce 2 very widely accepted models of effective teams.  The first is a classic model</a:t>
            </a:r>
            <a:r>
              <a:rPr lang="en-US" sz="900" baseline="0" dirty="0" smtClean="0"/>
              <a:t> of team development by Tuckman that has been widely adopted for more than 50 years.  These are the 4 stages.  Within each stage, team members are asking specific questions.  Effective team leaders pay attention to each stage and the appropriate questions of each stage.</a:t>
            </a:r>
            <a:endParaRPr lang="en-US" sz="900" dirty="0"/>
          </a:p>
        </p:txBody>
      </p:sp>
    </p:spTree>
    <p:extLst>
      <p:ext uri="{BB962C8B-B14F-4D97-AF65-F5344CB8AC3E}">
        <p14:creationId xmlns:p14="http://schemas.microsoft.com/office/powerpoint/2010/main" val="541922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second model is more contemporary and yet already widely</a:t>
            </a:r>
            <a:r>
              <a:rPr lang="en-US" baseline="0" dirty="0" smtClean="0"/>
              <a:t> accepted and utilized.  </a:t>
            </a:r>
            <a:r>
              <a:rPr lang="en-US" baseline="0" dirty="0" err="1" smtClean="0"/>
              <a:t>Lencioni’s</a:t>
            </a:r>
            <a:r>
              <a:rPr lang="en-US" baseline="0" dirty="0" smtClean="0"/>
              <a:t> work can be mapped onto the 4 stages of group development and he prescribes that paying attention to these 5 issues needs to become established in the culture of a team.</a:t>
            </a:r>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7</a:t>
            </a:fld>
            <a:endParaRPr lang="en-US"/>
          </a:p>
        </p:txBody>
      </p:sp>
    </p:spTree>
    <p:extLst>
      <p:ext uri="{BB962C8B-B14F-4D97-AF65-F5344CB8AC3E}">
        <p14:creationId xmlns:p14="http://schemas.microsoft.com/office/powerpoint/2010/main" val="3607316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 the opposite of these dysfunctions is are the 5 principles</a:t>
            </a:r>
            <a:r>
              <a:rPr lang="en-US" baseline="0" dirty="0" smtClean="0"/>
              <a:t> of effective teams.  These are captured and an easy to read book by the same authored by </a:t>
            </a:r>
            <a:r>
              <a:rPr lang="en-US" baseline="0" dirty="0" err="1" smtClean="0"/>
              <a:t>Lencioni</a:t>
            </a:r>
            <a:r>
              <a:rPr lang="en-US" baseline="0" dirty="0" smtClean="0"/>
              <a:t> and he applies to all teams.</a:t>
            </a:r>
            <a:endParaRPr lang="en-US" dirty="0"/>
          </a:p>
        </p:txBody>
      </p:sp>
      <p:sp>
        <p:nvSpPr>
          <p:cNvPr id="4" name="Slide Number Placeholder 3"/>
          <p:cNvSpPr>
            <a:spLocks noGrp="1"/>
          </p:cNvSpPr>
          <p:nvPr>
            <p:ph type="sldNum" sz="quarter" idx="10"/>
          </p:nvPr>
        </p:nvSpPr>
        <p:spPr/>
        <p:txBody>
          <a:bodyPr/>
          <a:lstStyle/>
          <a:p>
            <a:fld id="{D2BE4F78-DC98-493D-93D1-8152B4476B36}" type="slidenum">
              <a:rPr lang="en-US" smtClean="0"/>
              <a:t>8</a:t>
            </a:fld>
            <a:endParaRPr lang="en-US"/>
          </a:p>
        </p:txBody>
      </p:sp>
    </p:spTree>
    <p:extLst>
      <p:ext uri="{BB962C8B-B14F-4D97-AF65-F5344CB8AC3E}">
        <p14:creationId xmlns:p14="http://schemas.microsoft.com/office/powerpoint/2010/main" val="1280769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8A1A563-8444-4AE2-8C1B-4BF10F253B7E}" type="slidenum">
              <a:rPr lang="en-US"/>
              <a:pPr/>
              <a:t>9</a:t>
            </a:fld>
            <a:endParaRPr lang="en-US"/>
          </a:p>
        </p:txBody>
      </p:sp>
      <p:sp>
        <p:nvSpPr>
          <p:cNvPr id="35842" name="Rectangle 2"/>
          <p:cNvSpPr>
            <a:spLocks noGrp="1" noRot="1" noChangeAspect="1" noChangeArrowheads="1" noTextEdit="1"/>
          </p:cNvSpPr>
          <p:nvPr>
            <p:ph type="sldImg"/>
          </p:nvPr>
        </p:nvSpPr>
        <p:spPr>
          <a:xfrm>
            <a:off x="1192213" y="704850"/>
            <a:ext cx="4638675" cy="3478213"/>
          </a:xfrm>
          <a:ln cap="flat"/>
        </p:spPr>
      </p:sp>
      <p:sp>
        <p:nvSpPr>
          <p:cNvPr id="35843" name="Rectangle 3"/>
          <p:cNvSpPr>
            <a:spLocks noGrp="1" noChangeArrowheads="1"/>
          </p:cNvSpPr>
          <p:nvPr>
            <p:ph type="body" idx="1"/>
          </p:nvPr>
        </p:nvSpPr>
        <p:spPr>
          <a:ln/>
        </p:spPr>
        <p:txBody>
          <a:bodyPr/>
          <a:lstStyle/>
          <a:p>
            <a:endParaRPr lang="en-US"/>
          </a:p>
        </p:txBody>
      </p:sp>
    </p:spTree>
    <p:extLst>
      <p:ext uri="{BB962C8B-B14F-4D97-AF65-F5344CB8AC3E}">
        <p14:creationId xmlns:p14="http://schemas.microsoft.com/office/powerpoint/2010/main" val="1625862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9E9FE53-7BAC-49AE-BBCB-FFBF8B689936}" type="slidenum">
              <a:rPr lang="en-US"/>
              <a:pPr/>
              <a:t>10</a:t>
            </a:fld>
            <a:endParaRPr lang="en-US"/>
          </a:p>
        </p:txBody>
      </p:sp>
      <p:sp>
        <p:nvSpPr>
          <p:cNvPr id="134146" name="Rectangle 2"/>
          <p:cNvSpPr>
            <a:spLocks noGrp="1" noRot="1" noChangeAspect="1" noChangeArrowheads="1" noTextEdit="1"/>
          </p:cNvSpPr>
          <p:nvPr>
            <p:ph type="sldImg"/>
          </p:nvPr>
        </p:nvSpPr>
        <p:spPr>
          <a:xfrm>
            <a:off x="1192213" y="704850"/>
            <a:ext cx="4638675" cy="3478213"/>
          </a:xfrm>
          <a:ln cap="flat"/>
        </p:spPr>
      </p:sp>
      <p:sp>
        <p:nvSpPr>
          <p:cNvPr id="134147" name="Rectangle 3"/>
          <p:cNvSpPr>
            <a:spLocks noGrp="1" noChangeArrowheads="1"/>
          </p:cNvSpPr>
          <p:nvPr>
            <p:ph type="body" idx="1"/>
          </p:nvPr>
        </p:nvSpPr>
        <p:spPr>
          <a:ln/>
        </p:spPr>
        <p:txBody>
          <a:bodyPr/>
          <a:lstStyle/>
          <a:p>
            <a:endParaRPr lang="en-US"/>
          </a:p>
        </p:txBody>
      </p:sp>
    </p:spTree>
    <p:extLst>
      <p:ext uri="{BB962C8B-B14F-4D97-AF65-F5344CB8AC3E}">
        <p14:creationId xmlns:p14="http://schemas.microsoft.com/office/powerpoint/2010/main" val="3331421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8" name="Rectangle 6"/>
          <p:cNvSpPr>
            <a:spLocks noGrp="1" noChangeArrowheads="1"/>
          </p:cNvSpPr>
          <p:nvPr>
            <p:ph type="ctrTitle"/>
          </p:nvPr>
        </p:nvSpPr>
        <p:spPr>
          <a:xfrm>
            <a:off x="762000" y="4876800"/>
            <a:ext cx="7543800" cy="947738"/>
          </a:xfrm>
        </p:spPr>
        <p:txBody>
          <a:bodyPr/>
          <a:lstStyle>
            <a:lvl1pPr algn="ctr">
              <a:defRPr/>
            </a:lvl1pPr>
          </a:lstStyle>
          <a:p>
            <a:pPr lvl="0"/>
            <a:r>
              <a:rPr lang="en-US" noProof="0" smtClean="0"/>
              <a:t>Click to edit Master title style</a:t>
            </a:r>
          </a:p>
        </p:txBody>
      </p:sp>
      <p:sp>
        <p:nvSpPr>
          <p:cNvPr id="3079" name="Rectangle 7"/>
          <p:cNvSpPr>
            <a:spLocks noGrp="1" noChangeArrowheads="1"/>
          </p:cNvSpPr>
          <p:nvPr>
            <p:ph type="subTitle" idx="1"/>
          </p:nvPr>
        </p:nvSpPr>
        <p:spPr>
          <a:xfrm>
            <a:off x="1066800" y="5867400"/>
            <a:ext cx="6934200" cy="762000"/>
          </a:xfrm>
        </p:spPr>
        <p:txBody>
          <a:bodyPr/>
          <a:lstStyle>
            <a:lvl1pPr marL="0" indent="0" algn="ctr">
              <a:buFont typeface="Wingdings" pitchFamily="2" charset="2"/>
              <a:buNone/>
              <a:defRPr/>
            </a:lvl1pPr>
          </a:lstStyle>
          <a:p>
            <a:pPr lvl="0"/>
            <a:r>
              <a:rPr lang="en-US" noProof="0" smtClean="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1474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600200"/>
            <a:ext cx="43434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3434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6662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a:prstGeom prst="rect">
            <a:avLst/>
          </a:prstGeom>
        </p:spPr>
        <p:txBody>
          <a:bodyPr/>
          <a:lstStyle>
            <a:lvl1pPr>
              <a:defRPr/>
            </a:lvl1pPr>
          </a:lstStyle>
          <a:p>
            <a:endParaRPr lang="en-US"/>
          </a:p>
        </p:txBody>
      </p:sp>
      <p:sp>
        <p:nvSpPr>
          <p:cNvPr id="8" name="Footer Placeholder 7"/>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9" name="Slide Number Placeholder 8"/>
          <p:cNvSpPr>
            <a:spLocks noGrp="1"/>
          </p:cNvSpPr>
          <p:nvPr>
            <p:ph type="sldNum" sz="quarter" idx="12"/>
          </p:nvPr>
        </p:nvSpPr>
        <p:spPr>
          <a:xfrm>
            <a:off x="6553200" y="6245225"/>
            <a:ext cx="2133600" cy="476250"/>
          </a:xfrm>
          <a:prstGeom prst="rect">
            <a:avLst/>
          </a:prstGeom>
        </p:spPr>
        <p:txBody>
          <a:bodyPr/>
          <a:lstStyle>
            <a:lvl1pPr>
              <a:defRPr/>
            </a:lvl1pPr>
          </a:lstStyle>
          <a:p>
            <a:fld id="{3C14FB48-9135-46A9-8A08-4D2BB4F89196}" type="slidenum">
              <a:rPr lang="en-US"/>
              <a:pPr/>
              <a:t>‹#›</a:t>
            </a:fld>
            <a:endParaRPr lang="en-US"/>
          </a:p>
        </p:txBody>
      </p:sp>
    </p:spTree>
    <p:extLst>
      <p:ext uri="{BB962C8B-B14F-4D97-AF65-F5344CB8AC3E}">
        <p14:creationId xmlns:p14="http://schemas.microsoft.com/office/powerpoint/2010/main" val="2798248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90600" y="271463"/>
            <a:ext cx="7772400" cy="117633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90600" y="1676400"/>
            <a:ext cx="3810000" cy="4124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53000" y="1676400"/>
            <a:ext cx="3810000" cy="4124325"/>
          </a:xfrm>
        </p:spPr>
        <p:txBody>
          <a:bodyPr/>
          <a:lstStyle/>
          <a:p>
            <a:endParaRPr lang="en-US"/>
          </a:p>
        </p:txBody>
      </p:sp>
      <p:sp>
        <p:nvSpPr>
          <p:cNvPr id="5" name="Date Placeholder 4"/>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a:prstGeom prst="rect">
            <a:avLst/>
          </a:prstGeom>
        </p:spPr>
        <p:txBody>
          <a:bodyPr/>
          <a:lstStyle>
            <a:lvl1pPr>
              <a:defRPr/>
            </a:lvl1pPr>
          </a:lstStyle>
          <a:p>
            <a:fld id="{F7E8F750-BE0F-40A9-B6E6-7A7C7AA6FF61}" type="slidenum">
              <a:rPr lang="en-US"/>
              <a:pPr/>
              <a:t>‹#›</a:t>
            </a:fld>
            <a:endParaRPr lang="en-US"/>
          </a:p>
        </p:txBody>
      </p:sp>
    </p:spTree>
    <p:extLst>
      <p:ext uri="{BB962C8B-B14F-4D97-AF65-F5344CB8AC3E}">
        <p14:creationId xmlns:p14="http://schemas.microsoft.com/office/powerpoint/2010/main" val="1772013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F01A3A73-2E75-4F51-BDAF-079210FEDC1E}" type="datetimeFigureOut">
              <a:rPr lang="en-US" smtClean="0"/>
              <a:t>1/17/2019</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BD593F08-DBB0-49D2-990C-0390B6419B82}" type="slidenum">
              <a:rPr lang="en-US" smtClean="0"/>
              <a:t>‹#›</a:t>
            </a:fld>
            <a:endParaRPr lang="en-US" dirty="0"/>
          </a:p>
        </p:txBody>
      </p:sp>
    </p:spTree>
    <p:extLst>
      <p:ext uri="{BB962C8B-B14F-4D97-AF65-F5344CB8AC3E}">
        <p14:creationId xmlns:p14="http://schemas.microsoft.com/office/powerpoint/2010/main" val="1199214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054" name="Rectangle 6"/>
          <p:cNvSpPr>
            <a:spLocks noGrp="1" noChangeArrowheads="1"/>
          </p:cNvSpPr>
          <p:nvPr>
            <p:ph type="title"/>
          </p:nvPr>
        </p:nvSpPr>
        <p:spPr bwMode="auto">
          <a:xfrm>
            <a:off x="1820863" y="152400"/>
            <a:ext cx="7170737"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title style</a:t>
            </a:r>
          </a:p>
        </p:txBody>
      </p:sp>
      <p:sp>
        <p:nvSpPr>
          <p:cNvPr id="2055" name="Rectangle 7"/>
          <p:cNvSpPr>
            <a:spLocks noGrp="1" noChangeArrowheads="1"/>
          </p:cNvSpPr>
          <p:nvPr>
            <p:ph type="body" idx="1"/>
          </p:nvPr>
        </p:nvSpPr>
        <p:spPr bwMode="white">
          <a:xfrm>
            <a:off x="152400" y="1600200"/>
            <a:ext cx="8839200" cy="510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 id="2147483654" r:id="rId4"/>
    <p:sldLayoutId id="2147483662" r:id="rId5"/>
    <p:sldLayoutId id="2147483664" r:id="rId6"/>
  </p:sldLayoutIdLst>
  <p:txStyles>
    <p:titleStyle>
      <a:lvl1pPr algn="l" rtl="0" eaLnBrk="1" fontAlgn="base" hangingPunct="1">
        <a:spcBef>
          <a:spcPct val="0"/>
        </a:spcBef>
        <a:spcAft>
          <a:spcPct val="0"/>
        </a:spcAft>
        <a:defRPr kumimoji="1" sz="4400">
          <a:solidFill>
            <a:schemeClr val="tx2"/>
          </a:solidFill>
          <a:latin typeface="+mj-lt"/>
          <a:ea typeface="+mj-ea"/>
          <a:cs typeface="+mj-cs"/>
        </a:defRPr>
      </a:lvl1pPr>
      <a:lvl2pPr algn="l" rtl="0" eaLnBrk="1" fontAlgn="base" hangingPunct="1">
        <a:spcBef>
          <a:spcPct val="0"/>
        </a:spcBef>
        <a:spcAft>
          <a:spcPct val="0"/>
        </a:spcAft>
        <a:defRPr kumimoji="1" sz="4400">
          <a:solidFill>
            <a:schemeClr val="tx2"/>
          </a:solidFill>
          <a:latin typeface="Tahoma" pitchFamily="34" charset="0"/>
        </a:defRPr>
      </a:lvl2pPr>
      <a:lvl3pPr algn="l" rtl="0" eaLnBrk="1" fontAlgn="base" hangingPunct="1">
        <a:spcBef>
          <a:spcPct val="0"/>
        </a:spcBef>
        <a:spcAft>
          <a:spcPct val="0"/>
        </a:spcAft>
        <a:defRPr kumimoji="1" sz="4400">
          <a:solidFill>
            <a:schemeClr val="tx2"/>
          </a:solidFill>
          <a:latin typeface="Tahoma" pitchFamily="34" charset="0"/>
        </a:defRPr>
      </a:lvl3pPr>
      <a:lvl4pPr algn="l" rtl="0" eaLnBrk="1" fontAlgn="base" hangingPunct="1">
        <a:spcBef>
          <a:spcPct val="0"/>
        </a:spcBef>
        <a:spcAft>
          <a:spcPct val="0"/>
        </a:spcAft>
        <a:defRPr kumimoji="1" sz="4400">
          <a:solidFill>
            <a:schemeClr val="tx2"/>
          </a:solidFill>
          <a:latin typeface="Tahoma" pitchFamily="34" charset="0"/>
        </a:defRPr>
      </a:lvl4pPr>
      <a:lvl5pPr algn="l" rtl="0" eaLnBrk="1" fontAlgn="base" hangingPunct="1">
        <a:spcBef>
          <a:spcPct val="0"/>
        </a:spcBef>
        <a:spcAft>
          <a:spcPct val="0"/>
        </a:spcAft>
        <a:defRPr kumimoji="1" sz="4400">
          <a:solidFill>
            <a:schemeClr val="tx2"/>
          </a:solidFill>
          <a:latin typeface="Tahoma" pitchFamily="34" charset="0"/>
        </a:defRPr>
      </a:lvl5pPr>
      <a:lvl6pPr marL="457200" algn="l" rtl="0" eaLnBrk="1" fontAlgn="base" hangingPunct="1">
        <a:spcBef>
          <a:spcPct val="0"/>
        </a:spcBef>
        <a:spcAft>
          <a:spcPct val="0"/>
        </a:spcAft>
        <a:defRPr kumimoji="1" sz="4400">
          <a:solidFill>
            <a:schemeClr val="tx2"/>
          </a:solidFill>
          <a:latin typeface="Tahoma" pitchFamily="34" charset="0"/>
        </a:defRPr>
      </a:lvl6pPr>
      <a:lvl7pPr marL="914400" algn="l" rtl="0" eaLnBrk="1" fontAlgn="base" hangingPunct="1">
        <a:spcBef>
          <a:spcPct val="0"/>
        </a:spcBef>
        <a:spcAft>
          <a:spcPct val="0"/>
        </a:spcAft>
        <a:defRPr kumimoji="1" sz="4400">
          <a:solidFill>
            <a:schemeClr val="tx2"/>
          </a:solidFill>
          <a:latin typeface="Tahoma" pitchFamily="34" charset="0"/>
        </a:defRPr>
      </a:lvl7pPr>
      <a:lvl8pPr marL="1371600" algn="l" rtl="0" eaLnBrk="1" fontAlgn="base" hangingPunct="1">
        <a:spcBef>
          <a:spcPct val="0"/>
        </a:spcBef>
        <a:spcAft>
          <a:spcPct val="0"/>
        </a:spcAft>
        <a:defRPr kumimoji="1" sz="4400">
          <a:solidFill>
            <a:schemeClr val="tx2"/>
          </a:solidFill>
          <a:latin typeface="Tahoma" pitchFamily="34" charset="0"/>
        </a:defRPr>
      </a:lvl8pPr>
      <a:lvl9pPr marL="1828800" algn="l" rtl="0" eaLnBrk="1" fontAlgn="base" hangingPunct="1">
        <a:spcBef>
          <a:spcPct val="0"/>
        </a:spcBef>
        <a:spcAft>
          <a:spcPct val="0"/>
        </a:spcAft>
        <a:defRPr kumimoji="1" sz="4400">
          <a:solidFill>
            <a:schemeClr val="tx2"/>
          </a:solidFill>
          <a:latin typeface="Tahoma" pitchFamily="34" charset="0"/>
        </a:defRPr>
      </a:lvl9pPr>
    </p:titleStyle>
    <p:bodyStyle>
      <a:lvl1pPr marL="342900" indent="-342900" algn="l" rtl="0" eaLnBrk="1" fontAlgn="base" hangingPunct="1">
        <a:spcBef>
          <a:spcPct val="20000"/>
        </a:spcBef>
        <a:spcAft>
          <a:spcPct val="0"/>
        </a:spcAft>
        <a:buClr>
          <a:schemeClr val="hlink"/>
        </a:buClr>
        <a:buSzPct val="75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75000"/>
        <a:buFont typeface="Wingdings" pitchFamily="2" charset="2"/>
        <a:buChar char="n"/>
        <a:defRPr kumimoji="1" sz="2800">
          <a:solidFill>
            <a:schemeClr val="tx1"/>
          </a:solidFill>
          <a:latin typeface="+mn-lt"/>
        </a:defRPr>
      </a:lvl2pPr>
      <a:lvl3pPr marL="1143000" indent="-228600" algn="l" rtl="0" eaLnBrk="1" fontAlgn="base" hangingPunct="1">
        <a:spcBef>
          <a:spcPct val="20000"/>
        </a:spcBef>
        <a:spcAft>
          <a:spcPct val="0"/>
        </a:spcAft>
        <a:buClr>
          <a:schemeClr val="hlink"/>
        </a:buClr>
        <a:buSzPct val="75000"/>
        <a:buFont typeface="Wingdings" pitchFamily="2" charset="2"/>
        <a:buChar char="n"/>
        <a:defRPr kumimoji="1" sz="2400">
          <a:solidFill>
            <a:schemeClr val="tx1"/>
          </a:solidFill>
          <a:latin typeface="+mn-lt"/>
        </a:defRPr>
      </a:lvl3pPr>
      <a:lvl4pPr marL="16002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4pPr>
      <a:lvl5pPr marL="20574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76200" y="2133600"/>
            <a:ext cx="9144000" cy="3005138"/>
          </a:xfrm>
        </p:spPr>
        <p:txBody>
          <a:bodyPr/>
          <a:lstStyle/>
          <a:p>
            <a:r>
              <a:rPr lang="en-US" sz="4000" dirty="0"/>
              <a:t>Jump Start Your </a:t>
            </a:r>
            <a:r>
              <a:rPr lang="en-US" sz="4000" dirty="0" smtClean="0"/>
              <a:t>Research Team: Establishing Expectations and Norms to Ensure Success</a:t>
            </a:r>
            <a:br>
              <a:rPr lang="en-US" sz="4000" dirty="0" smtClean="0"/>
            </a:br>
            <a:r>
              <a:rPr lang="en-US" sz="4000" dirty="0" smtClean="0"/>
              <a:t/>
            </a:r>
            <a:br>
              <a:rPr lang="en-US" sz="4000" dirty="0" smtClean="0"/>
            </a:br>
            <a:r>
              <a:rPr lang="en-US" sz="2800" dirty="0"/>
              <a:t>P</a:t>
            </a:r>
            <a:r>
              <a:rPr lang="en-US" sz="2800" dirty="0" smtClean="0"/>
              <a:t>resented </a:t>
            </a:r>
            <a:r>
              <a:rPr lang="en-US" sz="2800" dirty="0" smtClean="0"/>
              <a:t>by Holly Brower, </a:t>
            </a:r>
            <a:r>
              <a:rPr lang="en-US" sz="2800" dirty="0" smtClean="0"/>
              <a:t>PhD</a:t>
            </a:r>
            <a:br>
              <a:rPr lang="en-US" sz="2800" dirty="0" smtClean="0"/>
            </a:br>
            <a:r>
              <a:rPr lang="en-US" sz="2800" dirty="0" smtClean="0"/>
              <a:t>Wake Forest University </a:t>
            </a:r>
            <a:br>
              <a:rPr lang="en-US" sz="2800" dirty="0" smtClean="0"/>
            </a:br>
            <a:r>
              <a:rPr lang="en-US" sz="2800" dirty="0" smtClean="0"/>
              <a:t>School of Business</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dirty="0" smtClean="0"/>
              <a:t>Research on Trust in Teams</a:t>
            </a:r>
            <a:endParaRPr lang="en-US" dirty="0"/>
          </a:p>
        </p:txBody>
      </p:sp>
      <p:sp>
        <p:nvSpPr>
          <p:cNvPr id="133123" name="Rectangle 3"/>
          <p:cNvSpPr>
            <a:spLocks noGrp="1" noChangeArrowheads="1"/>
          </p:cNvSpPr>
          <p:nvPr>
            <p:ph sz="half" idx="1"/>
          </p:nvPr>
        </p:nvSpPr>
        <p:spPr/>
        <p:txBody>
          <a:bodyPr/>
          <a:lstStyle/>
          <a:p>
            <a:pPr marL="0" indent="0">
              <a:buNone/>
            </a:pPr>
            <a:r>
              <a:rPr lang="en-US" b="1" dirty="0" smtClean="0"/>
              <a:t>When Trust Exists</a:t>
            </a:r>
          </a:p>
          <a:p>
            <a:r>
              <a:rPr lang="en-US" dirty="0" smtClean="0"/>
              <a:t>More openness</a:t>
            </a:r>
          </a:p>
          <a:p>
            <a:r>
              <a:rPr lang="en-US" dirty="0" smtClean="0"/>
              <a:t>More innovation &amp; creativity</a:t>
            </a:r>
          </a:p>
          <a:p>
            <a:r>
              <a:rPr lang="en-US" dirty="0" smtClean="0"/>
              <a:t>More willingness to listen to each other</a:t>
            </a:r>
          </a:p>
          <a:p>
            <a:r>
              <a:rPr lang="en-US" dirty="0" smtClean="0"/>
              <a:t>Greater focus on goals</a:t>
            </a:r>
          </a:p>
          <a:p>
            <a:r>
              <a:rPr lang="en-US" dirty="0" smtClean="0"/>
              <a:t>More efficient communication</a:t>
            </a:r>
            <a:endParaRPr lang="en-US" dirty="0"/>
          </a:p>
        </p:txBody>
      </p:sp>
      <p:sp>
        <p:nvSpPr>
          <p:cNvPr id="133124" name="Rectangle 4"/>
          <p:cNvSpPr>
            <a:spLocks noGrp="1" noChangeArrowheads="1"/>
          </p:cNvSpPr>
          <p:nvPr>
            <p:ph sz="half" idx="2"/>
          </p:nvPr>
        </p:nvSpPr>
        <p:spPr/>
        <p:txBody>
          <a:bodyPr/>
          <a:lstStyle/>
          <a:p>
            <a:pPr marL="0" indent="0">
              <a:buNone/>
            </a:pPr>
            <a:r>
              <a:rPr lang="en-US" b="1" dirty="0" smtClean="0"/>
              <a:t>When Trust is Missing</a:t>
            </a:r>
          </a:p>
          <a:p>
            <a:r>
              <a:rPr lang="en-US" dirty="0" smtClean="0"/>
              <a:t>Attempts at openness &amp; honesty are suspect</a:t>
            </a:r>
          </a:p>
          <a:p>
            <a:r>
              <a:rPr lang="en-US" dirty="0" smtClean="0"/>
              <a:t>Members withhold ideas</a:t>
            </a:r>
          </a:p>
          <a:p>
            <a:r>
              <a:rPr lang="en-US" dirty="0" smtClean="0"/>
              <a:t>Energies diverted to suspicions</a:t>
            </a:r>
          </a:p>
          <a:p>
            <a:r>
              <a:rPr lang="en-US" dirty="0" smtClean="0"/>
              <a:t>Communication is guarded, ambiguous, distorted</a:t>
            </a:r>
            <a:endParaRPr lang="en-US" dirty="0"/>
          </a:p>
        </p:txBody>
      </p:sp>
      <p:sp>
        <p:nvSpPr>
          <p:cNvPr id="133125" name="Rectangle 5"/>
          <p:cNvSpPr>
            <a:spLocks noChangeArrowheads="1"/>
          </p:cNvSpPr>
          <p:nvPr/>
        </p:nvSpPr>
        <p:spPr bwMode="auto">
          <a:xfrm>
            <a:off x="757848" y="6160477"/>
            <a:ext cx="7651750" cy="67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a:r>
              <a:rPr lang="en-US" sz="2000" b="0" i="1" dirty="0">
                <a:latin typeface="Tahoma" panose="020B0604030504040204" pitchFamily="34" charset="0"/>
                <a:ea typeface="Tahoma" panose="020B0604030504040204" pitchFamily="34" charset="0"/>
                <a:cs typeface="Tahoma" panose="020B0604030504040204" pitchFamily="34" charset="0"/>
              </a:rPr>
              <a:t>“When trust goes out the door, suspicion comes innuendo.”</a:t>
            </a:r>
          </a:p>
          <a:p>
            <a:pPr algn="r"/>
            <a:r>
              <a:rPr lang="en-US" sz="1800" dirty="0">
                <a:latin typeface="Tahoma" panose="020B0604030504040204" pitchFamily="34" charset="0"/>
                <a:ea typeface="Tahoma" panose="020B0604030504040204" pitchFamily="34" charset="0"/>
                <a:cs typeface="Tahoma" panose="020B0604030504040204" pitchFamily="34" charset="0"/>
              </a:rPr>
              <a:t>Chico Marx</a:t>
            </a:r>
          </a:p>
        </p:txBody>
      </p:sp>
    </p:spTree>
    <p:extLst>
      <p:ext uri="{BB962C8B-B14F-4D97-AF65-F5344CB8AC3E}">
        <p14:creationId xmlns:p14="http://schemas.microsoft.com/office/powerpoint/2010/main" val="180521214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the Research </a:t>
            </a:r>
            <a:r>
              <a:rPr lang="en-US" b="1" dirty="0" smtClean="0"/>
              <a:t>Says about diverse teams…</a:t>
            </a:r>
            <a:endParaRPr lang="en-US" b="1" dirty="0"/>
          </a:p>
        </p:txBody>
      </p:sp>
      <p:sp>
        <p:nvSpPr>
          <p:cNvPr id="3" name="Content Placeholder 2"/>
          <p:cNvSpPr>
            <a:spLocks noGrp="1"/>
          </p:cNvSpPr>
          <p:nvPr>
            <p:ph idx="1"/>
          </p:nvPr>
        </p:nvSpPr>
        <p:spPr>
          <a:xfrm>
            <a:off x="304800" y="1524000"/>
            <a:ext cx="8686800" cy="3406973"/>
          </a:xfrm>
        </p:spPr>
        <p:txBody>
          <a:bodyPr/>
          <a:lstStyle/>
          <a:p>
            <a:r>
              <a:rPr lang="en-US" dirty="0" smtClean="0"/>
              <a:t>Very </a:t>
            </a:r>
            <a:r>
              <a:rPr lang="en-US" dirty="0" smtClean="0"/>
              <a:t>good at generating ideas and making decisions </a:t>
            </a:r>
          </a:p>
          <a:p>
            <a:pPr lvl="1"/>
            <a:r>
              <a:rPr lang="en-US" dirty="0"/>
              <a:t>Lots of diverse perspectives</a:t>
            </a:r>
          </a:p>
          <a:p>
            <a:pPr lvl="1"/>
            <a:r>
              <a:rPr lang="en-US" dirty="0"/>
              <a:t>Two [diverse] heads are better than one</a:t>
            </a:r>
            <a:r>
              <a:rPr lang="en-US" dirty="0" smtClean="0"/>
              <a:t>…</a:t>
            </a:r>
          </a:p>
          <a:p>
            <a:r>
              <a:rPr lang="en-US" dirty="0"/>
              <a:t>E</a:t>
            </a:r>
            <a:r>
              <a:rPr lang="en-US" dirty="0" smtClean="0"/>
              <a:t>xperience </a:t>
            </a:r>
            <a:r>
              <a:rPr lang="en-US" dirty="0" smtClean="0"/>
              <a:t>more </a:t>
            </a:r>
            <a:r>
              <a:rPr lang="en-US" dirty="0" smtClean="0"/>
              <a:t>conflict</a:t>
            </a:r>
            <a:endParaRPr lang="en-US" dirty="0" smtClean="0"/>
          </a:p>
          <a:p>
            <a:r>
              <a:rPr lang="en-US" dirty="0"/>
              <a:t>L</a:t>
            </a:r>
            <a:r>
              <a:rPr lang="en-US" dirty="0" smtClean="0"/>
              <a:t>ess </a:t>
            </a:r>
            <a:r>
              <a:rPr lang="en-US" dirty="0" smtClean="0"/>
              <a:t>effective at implementing their decisions…..unless</a:t>
            </a:r>
          </a:p>
          <a:p>
            <a:pPr lvl="2"/>
            <a:r>
              <a:rPr lang="en-US" sz="2800" dirty="0" smtClean="0"/>
              <a:t>“Deep-level” diversity is actively unearthed </a:t>
            </a:r>
          </a:p>
          <a:p>
            <a:pPr lvl="2"/>
            <a:r>
              <a:rPr lang="en-US" sz="2800" dirty="0"/>
              <a:t>Team members work hard to understand each other’s perspectives</a:t>
            </a:r>
          </a:p>
          <a:p>
            <a:pPr lvl="1"/>
            <a:endParaRPr lang="en-US" dirty="0"/>
          </a:p>
          <a:p>
            <a:endParaRPr lang="en-US" dirty="0" smtClean="0"/>
          </a:p>
          <a:p>
            <a:pPr marL="0" indent="0">
              <a:buNone/>
            </a:pPr>
            <a:endParaRPr lang="en-US" dirty="0" smtClean="0"/>
          </a:p>
          <a:p>
            <a:pPr marL="342900" lvl="1" indent="0">
              <a:buNone/>
            </a:pPr>
            <a:endParaRPr lang="en-US" dirty="0" smtClean="0"/>
          </a:p>
          <a:p>
            <a:pPr marL="342900" lvl="1" indent="0">
              <a:buNone/>
            </a:pPr>
            <a:endParaRPr lang="en-US" dirty="0" smtClean="0"/>
          </a:p>
        </p:txBody>
      </p:sp>
      <p:pic>
        <p:nvPicPr>
          <p:cNvPr id="4" name="Picture 3"/>
          <p:cNvPicPr>
            <a:picLocks noChangeAspect="1"/>
          </p:cNvPicPr>
          <p:nvPr/>
        </p:nvPicPr>
        <p:blipFill>
          <a:blip r:embed="rId3"/>
          <a:stretch>
            <a:fillRect/>
          </a:stretch>
        </p:blipFill>
        <p:spPr>
          <a:xfrm>
            <a:off x="7546806" y="2160686"/>
            <a:ext cx="1066800" cy="1066800"/>
          </a:xfrm>
          <a:prstGeom prst="rect">
            <a:avLst/>
          </a:prstGeom>
        </p:spPr>
      </p:pic>
      <p:pic>
        <p:nvPicPr>
          <p:cNvPr id="5" name="Picture 4"/>
          <p:cNvPicPr>
            <a:picLocks noChangeAspect="1"/>
          </p:cNvPicPr>
          <p:nvPr/>
        </p:nvPicPr>
        <p:blipFill>
          <a:blip r:embed="rId4"/>
          <a:stretch>
            <a:fillRect/>
          </a:stretch>
        </p:blipFill>
        <p:spPr>
          <a:xfrm>
            <a:off x="76200" y="5257800"/>
            <a:ext cx="1079836" cy="1079836"/>
          </a:xfrm>
          <a:prstGeom prst="rect">
            <a:avLst/>
          </a:prstGeom>
        </p:spPr>
      </p:pic>
    </p:spTree>
    <p:extLst>
      <p:ext uri="{BB962C8B-B14F-4D97-AF65-F5344CB8AC3E}">
        <p14:creationId xmlns:p14="http://schemas.microsoft.com/office/powerpoint/2010/main" val="2651235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3" dur="500"/>
                                        <p:tgtEl>
                                          <p:spTgt spid="3">
                                            <p:txEl>
                                              <p:pRg st="4" end="4"/>
                                            </p:txEl>
                                          </p:spTgt>
                                        </p:tgtEl>
                                      </p:cBhvr>
                                    </p:animEffect>
                                  </p:childTnLst>
                                </p:cTn>
                              </p:par>
                              <p:par>
                                <p:cTn id="24" presetID="14" presetClass="entr" presetSubtype="1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6" dur="500"/>
                                        <p:tgtEl>
                                          <p:spTgt spid="3">
                                            <p:txEl>
                                              <p:pRg st="5" end="5"/>
                                            </p:txEl>
                                          </p:spTgt>
                                        </p:tgtEl>
                                      </p:cBhvr>
                                    </p:animEffect>
                                  </p:childTnLst>
                                </p:cTn>
                              </p:par>
                              <p:par>
                                <p:cTn id="27" presetID="14" presetClass="entr" presetSubtype="1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74638"/>
            <a:ext cx="6781800" cy="1143000"/>
          </a:xfrm>
        </p:spPr>
        <p:txBody>
          <a:bodyPr/>
          <a:lstStyle/>
          <a:p>
            <a:r>
              <a:rPr lang="en-US" dirty="0" smtClean="0"/>
              <a:t>Three Types of Conflict</a:t>
            </a:r>
            <a:endParaRPr lang="en-US" dirty="0"/>
          </a:p>
        </p:txBody>
      </p:sp>
      <p:sp>
        <p:nvSpPr>
          <p:cNvPr id="3" name="Text Placeholder 2"/>
          <p:cNvSpPr>
            <a:spLocks noGrp="1"/>
          </p:cNvSpPr>
          <p:nvPr>
            <p:ph type="body" idx="1"/>
          </p:nvPr>
        </p:nvSpPr>
        <p:spPr>
          <a:xfrm>
            <a:off x="304800" y="2111514"/>
            <a:ext cx="2362200" cy="637117"/>
          </a:xfrm>
        </p:spPr>
        <p:txBody>
          <a:bodyPr anchor="ctr"/>
          <a:lstStyle/>
          <a:p>
            <a:pPr algn="ctr"/>
            <a:r>
              <a:rPr lang="en-US" sz="2800" dirty="0" smtClean="0">
                <a:solidFill>
                  <a:schemeClr val="tx2"/>
                </a:solidFill>
              </a:rPr>
              <a:t>Task Conflict</a:t>
            </a:r>
            <a:endParaRPr lang="en-US" sz="2800" dirty="0">
              <a:solidFill>
                <a:schemeClr val="tx2"/>
              </a:solidFill>
            </a:endParaRPr>
          </a:p>
        </p:txBody>
      </p:sp>
      <p:sp>
        <p:nvSpPr>
          <p:cNvPr id="4" name="Content Placeholder 3"/>
          <p:cNvSpPr>
            <a:spLocks noGrp="1"/>
          </p:cNvSpPr>
          <p:nvPr>
            <p:ph sz="half" idx="2"/>
          </p:nvPr>
        </p:nvSpPr>
        <p:spPr>
          <a:xfrm>
            <a:off x="457200" y="3124200"/>
            <a:ext cx="2590800" cy="3276600"/>
          </a:xfrm>
        </p:spPr>
        <p:txBody>
          <a:bodyPr/>
          <a:lstStyle/>
          <a:p>
            <a:pPr marL="0" indent="0">
              <a:buNone/>
            </a:pPr>
            <a:r>
              <a:rPr lang="en-US" dirty="0" smtClean="0"/>
              <a:t>What’s the task? What’s the goal? What’s our purpose?</a:t>
            </a:r>
            <a:endParaRPr lang="en-US" dirty="0"/>
          </a:p>
        </p:txBody>
      </p:sp>
      <p:sp>
        <p:nvSpPr>
          <p:cNvPr id="5" name="Text Placeholder 4"/>
          <p:cNvSpPr>
            <a:spLocks noGrp="1"/>
          </p:cNvSpPr>
          <p:nvPr>
            <p:ph type="body" sz="quarter" idx="3"/>
          </p:nvPr>
        </p:nvSpPr>
        <p:spPr>
          <a:xfrm>
            <a:off x="3124200" y="2111514"/>
            <a:ext cx="2590800" cy="637117"/>
          </a:xfrm>
        </p:spPr>
        <p:txBody>
          <a:bodyPr anchor="ctr"/>
          <a:lstStyle/>
          <a:p>
            <a:pPr algn="ctr"/>
            <a:r>
              <a:rPr lang="en-US" sz="2800" dirty="0" smtClean="0">
                <a:solidFill>
                  <a:schemeClr val="tx2"/>
                </a:solidFill>
              </a:rPr>
              <a:t>Process Conflict</a:t>
            </a:r>
            <a:endParaRPr lang="en-US" sz="2800" dirty="0">
              <a:solidFill>
                <a:schemeClr val="tx2"/>
              </a:solidFill>
            </a:endParaRPr>
          </a:p>
        </p:txBody>
      </p:sp>
      <p:sp>
        <p:nvSpPr>
          <p:cNvPr id="6" name="Content Placeholder 5"/>
          <p:cNvSpPr>
            <a:spLocks noGrp="1"/>
          </p:cNvSpPr>
          <p:nvPr>
            <p:ph sz="quarter" idx="4"/>
          </p:nvPr>
        </p:nvSpPr>
        <p:spPr>
          <a:xfrm>
            <a:off x="3097530" y="3124200"/>
            <a:ext cx="2769870" cy="3276600"/>
          </a:xfrm>
        </p:spPr>
        <p:txBody>
          <a:bodyPr/>
          <a:lstStyle/>
          <a:p>
            <a:pPr marL="0" indent="0">
              <a:buNone/>
            </a:pPr>
            <a:r>
              <a:rPr lang="en-US" dirty="0" smtClean="0"/>
              <a:t>How will we do it? </a:t>
            </a:r>
          </a:p>
          <a:p>
            <a:pPr marL="0" indent="0">
              <a:buNone/>
            </a:pPr>
            <a:r>
              <a:rPr lang="en-US" dirty="0" smtClean="0"/>
              <a:t>What process will we use? </a:t>
            </a:r>
          </a:p>
          <a:p>
            <a:pPr marL="0" indent="0">
              <a:buNone/>
            </a:pPr>
            <a:r>
              <a:rPr lang="en-US" dirty="0" smtClean="0"/>
              <a:t>Who will do what? </a:t>
            </a:r>
            <a:endParaRPr lang="en-US" dirty="0"/>
          </a:p>
        </p:txBody>
      </p:sp>
      <p:sp>
        <p:nvSpPr>
          <p:cNvPr id="7" name="Text Placeholder 4"/>
          <p:cNvSpPr txBox="1">
            <a:spLocks/>
          </p:cNvSpPr>
          <p:nvPr/>
        </p:nvSpPr>
        <p:spPr>
          <a:xfrm>
            <a:off x="5970270" y="2111514"/>
            <a:ext cx="3021330" cy="637117"/>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sz="2000" b="1" kern="1200">
                <a:solidFill>
                  <a:schemeClr val="accent1">
                    <a:lumMod val="75000"/>
                  </a:schemeClr>
                </a:solidFill>
                <a:latin typeface="+mn-lt"/>
                <a:ea typeface="+mn-ea"/>
                <a:cs typeface="+mn-cs"/>
              </a:defRPr>
            </a:lvl1pPr>
            <a:lvl2pPr marL="4572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600" b="1" kern="1200">
                <a:solidFill>
                  <a:schemeClr val="tx1"/>
                </a:solidFill>
                <a:latin typeface="+mn-lt"/>
                <a:ea typeface="+mn-ea"/>
                <a:cs typeface="+mn-cs"/>
              </a:defRPr>
            </a:lvl9pPr>
          </a:lstStyle>
          <a:p>
            <a:pPr algn="ctr" fontAlgn="auto">
              <a:spcAft>
                <a:spcPts val="0"/>
              </a:spcAft>
            </a:pPr>
            <a:r>
              <a:rPr lang="en-US" sz="2800" dirty="0" smtClean="0">
                <a:solidFill>
                  <a:schemeClr val="tx2"/>
                </a:solidFill>
              </a:rPr>
              <a:t>Relationship Conflict</a:t>
            </a:r>
            <a:endParaRPr lang="en-US" sz="2800" dirty="0">
              <a:solidFill>
                <a:schemeClr val="tx2"/>
              </a:solidFill>
            </a:endParaRPr>
          </a:p>
        </p:txBody>
      </p:sp>
      <p:sp>
        <p:nvSpPr>
          <p:cNvPr id="8" name="Content Placeholder 5"/>
          <p:cNvSpPr txBox="1">
            <a:spLocks/>
          </p:cNvSpPr>
          <p:nvPr/>
        </p:nvSpPr>
        <p:spPr>
          <a:xfrm>
            <a:off x="6172200" y="3124200"/>
            <a:ext cx="3200400" cy="3276600"/>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fontAlgn="auto">
              <a:spcAft>
                <a:spcPts val="0"/>
              </a:spcAft>
              <a:buNone/>
            </a:pPr>
            <a:r>
              <a:rPr lang="en-US" sz="2400" dirty="0" smtClean="0"/>
              <a:t>Who don’t I enjoy working with? </a:t>
            </a:r>
          </a:p>
          <a:p>
            <a:pPr marL="0" indent="0" fontAlgn="auto">
              <a:spcAft>
                <a:spcPts val="0"/>
              </a:spcAft>
              <a:buNone/>
            </a:pPr>
            <a:r>
              <a:rPr lang="en-US" sz="2400" dirty="0" smtClean="0"/>
              <a:t>What do I not like about teammates?</a:t>
            </a:r>
            <a:endParaRPr lang="en-US" sz="2400" dirty="0"/>
          </a:p>
        </p:txBody>
      </p:sp>
      <p:sp>
        <p:nvSpPr>
          <p:cNvPr id="12" name="TextBox 11"/>
          <p:cNvSpPr txBox="1"/>
          <p:nvPr/>
        </p:nvSpPr>
        <p:spPr>
          <a:xfrm>
            <a:off x="776068" y="5235714"/>
            <a:ext cx="4343400" cy="70788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scene3d>
              <a:camera prst="orthographicFront"/>
              <a:lightRig rig="soft" dir="t">
                <a:rot lat="0" lon="0" rev="15600000"/>
              </a:lightRig>
            </a:scene3d>
            <a:sp3d extrusionH="57150" prstMaterial="softEdge">
              <a:bevelT w="25400" h="38100"/>
            </a:sp3d>
          </a:bodyPr>
          <a:lstStyle/>
          <a:p>
            <a:pPr algn="ctr"/>
            <a:r>
              <a:rPr lang="en-US" sz="4000" b="1" dirty="0" smtClean="0">
                <a:ln/>
                <a:solidFill>
                  <a:schemeClr val="accent4"/>
                </a:solidFill>
                <a:latin typeface="Tahoma" panose="020B0604030504040204" pitchFamily="34" charset="0"/>
                <a:ea typeface="Tahoma" panose="020B0604030504040204" pitchFamily="34" charset="0"/>
                <a:cs typeface="Tahoma" panose="020B0604030504040204" pitchFamily="34" charset="0"/>
              </a:rPr>
              <a:t>Good for teams!</a:t>
            </a:r>
            <a:endParaRPr lang="en-US" sz="4000" b="1" dirty="0">
              <a:ln/>
              <a:solidFill>
                <a:schemeClr val="accent4"/>
              </a:solidFill>
              <a:latin typeface="Tahoma" panose="020B0604030504040204" pitchFamily="34" charset="0"/>
              <a:ea typeface="Tahoma" panose="020B0604030504040204" pitchFamily="34" charset="0"/>
              <a:cs typeface="Tahoma" panose="020B0604030504040204" pitchFamily="34" charset="0"/>
            </a:endParaRPr>
          </a:p>
        </p:txBody>
      </p:sp>
      <p:sp>
        <p:nvSpPr>
          <p:cNvPr id="13" name="TextBox 12"/>
          <p:cNvSpPr txBox="1"/>
          <p:nvPr/>
        </p:nvSpPr>
        <p:spPr>
          <a:xfrm>
            <a:off x="6172200" y="5257800"/>
            <a:ext cx="2286000" cy="132343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scene3d>
              <a:camera prst="orthographicFront"/>
              <a:lightRig rig="soft" dir="t">
                <a:rot lat="0" lon="0" rev="15600000"/>
              </a:lightRig>
            </a:scene3d>
            <a:sp3d extrusionH="57150" prstMaterial="softEdge">
              <a:bevelT w="25400" h="38100"/>
            </a:sp3d>
          </a:bodyPr>
          <a:lstStyle/>
          <a:p>
            <a:pPr algn="ctr"/>
            <a:r>
              <a:rPr lang="en-US" sz="4000" b="1" dirty="0" smtClean="0">
                <a:ln/>
                <a:solidFill>
                  <a:schemeClr val="accent4"/>
                </a:solidFill>
                <a:latin typeface="Tahoma" panose="020B0604030504040204" pitchFamily="34" charset="0"/>
                <a:ea typeface="Tahoma" panose="020B0604030504040204" pitchFamily="34" charset="0"/>
                <a:cs typeface="Tahoma" panose="020B0604030504040204" pitchFamily="34" charset="0"/>
              </a:rPr>
              <a:t>Not so much!</a:t>
            </a:r>
            <a:endParaRPr lang="en-US" sz="4000" b="1" dirty="0">
              <a:ln/>
              <a:solidFill>
                <a:schemeClr val="accent4"/>
              </a:solidFill>
              <a:latin typeface="Tahoma" panose="020B0604030504040204" pitchFamily="34" charset="0"/>
              <a:ea typeface="Tahoma" panose="020B0604030504040204" pitchFamily="34" charset="0"/>
              <a:cs typeface="Tahoma" panose="020B0604030504040204" pitchFamily="34" charset="0"/>
            </a:endParaRPr>
          </a:p>
        </p:txBody>
      </p:sp>
      <p:cxnSp>
        <p:nvCxnSpPr>
          <p:cNvPr id="15" name="Straight Connector 14"/>
          <p:cNvCxnSpPr/>
          <p:nvPr/>
        </p:nvCxnSpPr>
        <p:spPr bwMode="auto">
          <a:xfrm>
            <a:off x="2971800" y="2111514"/>
            <a:ext cx="0" cy="2895600"/>
          </a:xfrm>
          <a:prstGeom prst="line">
            <a:avLst/>
          </a:prstGeom>
          <a:solidFill>
            <a:schemeClr val="accent1"/>
          </a:soli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p:cNvCxnSpPr/>
          <p:nvPr/>
        </p:nvCxnSpPr>
        <p:spPr bwMode="auto">
          <a:xfrm>
            <a:off x="5970270" y="2111514"/>
            <a:ext cx="0" cy="2895600"/>
          </a:xfrm>
          <a:prstGeom prst="line">
            <a:avLst/>
          </a:prstGeom>
          <a:solidFill>
            <a:schemeClr val="accent1"/>
          </a:soli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42922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on Team Conflict</a:t>
            </a:r>
            <a:endParaRPr lang="en-US" dirty="0"/>
          </a:p>
        </p:txBody>
      </p:sp>
      <p:sp>
        <p:nvSpPr>
          <p:cNvPr id="4" name="Content Placeholder 3"/>
          <p:cNvSpPr>
            <a:spLocks noGrp="1"/>
          </p:cNvSpPr>
          <p:nvPr>
            <p:ph sz="half" idx="1"/>
          </p:nvPr>
        </p:nvSpPr>
        <p:spPr>
          <a:xfrm>
            <a:off x="152400" y="1600200"/>
            <a:ext cx="4648200" cy="5105400"/>
          </a:xfrm>
        </p:spPr>
        <p:txBody>
          <a:bodyPr/>
          <a:lstStyle/>
          <a:p>
            <a:pPr marL="0" indent="0">
              <a:buNone/>
            </a:pPr>
            <a:r>
              <a:rPr lang="en-US" sz="2400" b="1" dirty="0" smtClean="0"/>
              <a:t>Teams that Fear Conflict</a:t>
            </a:r>
          </a:p>
          <a:p>
            <a:r>
              <a:rPr lang="en-US" sz="2400" dirty="0" smtClean="0"/>
              <a:t>Have boring meetings</a:t>
            </a:r>
          </a:p>
          <a:p>
            <a:r>
              <a:rPr lang="en-US" sz="2400" dirty="0" smtClean="0"/>
              <a:t>Create back-channel politics</a:t>
            </a:r>
          </a:p>
          <a:p>
            <a:r>
              <a:rPr lang="en-US" sz="2400" dirty="0" smtClean="0"/>
              <a:t>Allow personal attacks to thrive</a:t>
            </a:r>
          </a:p>
          <a:p>
            <a:r>
              <a:rPr lang="en-US" sz="2400" dirty="0" smtClean="0"/>
              <a:t>Ignore controversial topics </a:t>
            </a:r>
          </a:p>
          <a:p>
            <a:r>
              <a:rPr lang="en-US" sz="2400" dirty="0" smtClean="0"/>
              <a:t>Fail to tap into all perspectives </a:t>
            </a:r>
          </a:p>
          <a:p>
            <a:r>
              <a:rPr lang="en-US" sz="2400" dirty="0" smtClean="0"/>
              <a:t>Waste effort with posturing and interpersonal risk management</a:t>
            </a:r>
            <a:endParaRPr lang="en-US" sz="2400" dirty="0"/>
          </a:p>
        </p:txBody>
      </p:sp>
      <p:sp>
        <p:nvSpPr>
          <p:cNvPr id="3" name="Content Placeholder 2"/>
          <p:cNvSpPr>
            <a:spLocks noGrp="1"/>
          </p:cNvSpPr>
          <p:nvPr>
            <p:ph sz="half" idx="2"/>
          </p:nvPr>
        </p:nvSpPr>
        <p:spPr>
          <a:xfrm>
            <a:off x="4724400" y="1600200"/>
            <a:ext cx="4495800" cy="5105400"/>
          </a:xfrm>
        </p:spPr>
        <p:txBody>
          <a:bodyPr/>
          <a:lstStyle/>
          <a:p>
            <a:pPr marL="0" indent="0">
              <a:buNone/>
            </a:pPr>
            <a:r>
              <a:rPr lang="en-US" sz="2400" b="1" dirty="0" smtClean="0"/>
              <a:t>Teams that Engage Conflict</a:t>
            </a:r>
          </a:p>
          <a:p>
            <a:r>
              <a:rPr lang="en-US" sz="2400" dirty="0" smtClean="0"/>
              <a:t>Have </a:t>
            </a:r>
            <a:r>
              <a:rPr lang="en-US" sz="2400" dirty="0"/>
              <a:t>lively, interesting meetings</a:t>
            </a:r>
          </a:p>
          <a:p>
            <a:r>
              <a:rPr lang="en-US" sz="2400" dirty="0"/>
              <a:t>Extract and exploit the ideas of all team members</a:t>
            </a:r>
          </a:p>
          <a:p>
            <a:r>
              <a:rPr lang="en-US" sz="2400" dirty="0"/>
              <a:t>Solve real problems quickly</a:t>
            </a:r>
          </a:p>
          <a:p>
            <a:r>
              <a:rPr lang="en-US" sz="2400" dirty="0"/>
              <a:t>Minimize politics</a:t>
            </a:r>
          </a:p>
          <a:p>
            <a:r>
              <a:rPr lang="en-US" sz="2400" dirty="0"/>
              <a:t>Put critical topics on the table for discussion</a:t>
            </a:r>
          </a:p>
          <a:p>
            <a:endParaRPr lang="en-US" sz="2400" dirty="0"/>
          </a:p>
        </p:txBody>
      </p:sp>
      <p:sp>
        <p:nvSpPr>
          <p:cNvPr id="5" name="Text Box 10"/>
          <p:cNvSpPr txBox="1">
            <a:spLocks noChangeArrowheads="1"/>
          </p:cNvSpPr>
          <p:nvPr/>
        </p:nvSpPr>
        <p:spPr bwMode="auto">
          <a:xfrm>
            <a:off x="0" y="6491288"/>
            <a:ext cx="9144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1800" i="1" dirty="0">
                <a:latin typeface="Tahoma" panose="020B0604030504040204" pitchFamily="34" charset="0"/>
                <a:ea typeface="Tahoma" panose="020B0604030504040204" pitchFamily="34" charset="0"/>
                <a:cs typeface="Tahoma" panose="020B0604030504040204" pitchFamily="34" charset="0"/>
              </a:rPr>
              <a:t>The Five Dysfunctions of a Team</a:t>
            </a:r>
            <a:r>
              <a:rPr lang="en-US" sz="1800" dirty="0">
                <a:latin typeface="Tahoma" panose="020B0604030504040204" pitchFamily="34" charset="0"/>
                <a:ea typeface="Tahoma" panose="020B0604030504040204" pitchFamily="34" charset="0"/>
                <a:cs typeface="Tahoma" panose="020B0604030504040204" pitchFamily="34" charset="0"/>
              </a:rPr>
              <a:t> by Patrick Lencioni, Jossey-Bass, 2002.</a:t>
            </a:r>
          </a:p>
        </p:txBody>
      </p:sp>
    </p:spTree>
    <p:extLst>
      <p:ext uri="{BB962C8B-B14F-4D97-AF65-F5344CB8AC3E}">
        <p14:creationId xmlns:p14="http://schemas.microsoft.com/office/powerpoint/2010/main" val="7481163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Achieving Commitment</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08920676"/>
              </p:ext>
            </p:extLst>
          </p:nvPr>
        </p:nvGraphicFramePr>
        <p:xfrm>
          <a:off x="228600" y="1524000"/>
          <a:ext cx="87630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rot="16200000">
            <a:off x="2670720" y="3577680"/>
            <a:ext cx="4419601" cy="769441"/>
          </a:xfrm>
          <a:prstGeom prst="rect">
            <a:avLst/>
          </a:prstGeom>
          <a:noFill/>
        </p:spPr>
        <p:txBody>
          <a:bodyPr wrap="square" rtlCol="0">
            <a:spAutoFit/>
          </a:bodyPr>
          <a:lstStyle/>
          <a:p>
            <a:r>
              <a:rPr lang="en-US" sz="4400" b="1" cap="all" dirty="0" smtClean="0">
                <a:solidFill>
                  <a:srgbClr val="002060"/>
                </a:solidFill>
              </a:rPr>
              <a:t>Commitment</a:t>
            </a:r>
            <a:endParaRPr lang="en-US" sz="4400" b="1" cap="all" dirty="0">
              <a:solidFill>
                <a:srgbClr val="002060"/>
              </a:solidFill>
            </a:endParaRPr>
          </a:p>
        </p:txBody>
      </p:sp>
    </p:spTree>
    <p:extLst>
      <p:ext uri="{BB962C8B-B14F-4D97-AF65-F5344CB8AC3E}">
        <p14:creationId xmlns:p14="http://schemas.microsoft.com/office/powerpoint/2010/main" val="2909214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team that fails to commit:</a:t>
            </a:r>
            <a:endParaRPr lang="en-US" dirty="0"/>
          </a:p>
        </p:txBody>
      </p:sp>
      <p:sp>
        <p:nvSpPr>
          <p:cNvPr id="4" name="Content Placeholder 3"/>
          <p:cNvSpPr>
            <a:spLocks noGrp="1"/>
          </p:cNvSpPr>
          <p:nvPr>
            <p:ph idx="1"/>
          </p:nvPr>
        </p:nvSpPr>
        <p:spPr>
          <a:xfrm>
            <a:off x="137532" y="1905000"/>
            <a:ext cx="8839200" cy="5105400"/>
          </a:xfrm>
        </p:spPr>
        <p:txBody>
          <a:bodyPr/>
          <a:lstStyle/>
          <a:p>
            <a:r>
              <a:rPr lang="en-US" sz="2800" dirty="0" smtClean="0"/>
              <a:t>Creates ambiguity among the team about direction and priorities</a:t>
            </a:r>
          </a:p>
          <a:p>
            <a:r>
              <a:rPr lang="en-US" sz="2800" dirty="0" smtClean="0"/>
              <a:t>Watches windows of opportunity close due to excessive analysis and unnecessary delay</a:t>
            </a:r>
          </a:p>
          <a:p>
            <a:r>
              <a:rPr lang="en-US" sz="2800" dirty="0" smtClean="0"/>
              <a:t>Breeds lack of confidence and fear of failure</a:t>
            </a:r>
          </a:p>
          <a:p>
            <a:r>
              <a:rPr lang="en-US" sz="2800" dirty="0" smtClean="0"/>
              <a:t>Revisits discussions and decisions again and again</a:t>
            </a:r>
          </a:p>
          <a:p>
            <a:r>
              <a:rPr lang="en-US" sz="2800" dirty="0" smtClean="0"/>
              <a:t>Encourages second-guessing among team members</a:t>
            </a:r>
            <a:endParaRPr lang="en-US" sz="2800" dirty="0"/>
          </a:p>
        </p:txBody>
      </p:sp>
      <p:sp>
        <p:nvSpPr>
          <p:cNvPr id="7" name="Text Box 4"/>
          <p:cNvSpPr txBox="1">
            <a:spLocks noChangeArrowheads="1"/>
          </p:cNvSpPr>
          <p:nvPr/>
        </p:nvSpPr>
        <p:spPr bwMode="auto">
          <a:xfrm>
            <a:off x="0" y="6491288"/>
            <a:ext cx="91440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1100" i="1" dirty="0">
                <a:latin typeface="+mn-lt"/>
              </a:rPr>
              <a:t>The Five Dysfunctions of a Team</a:t>
            </a:r>
            <a:r>
              <a:rPr lang="en-US" sz="1100" dirty="0">
                <a:latin typeface="+mn-lt"/>
              </a:rPr>
              <a:t> by Patrick Lencioni, Jossey-Bass, 2002.</a:t>
            </a:r>
          </a:p>
        </p:txBody>
      </p:sp>
    </p:spTree>
    <p:custDataLst>
      <p:tags r:id="rId1"/>
    </p:custDataLst>
    <p:extLst>
      <p:ext uri="{BB962C8B-B14F-4D97-AF65-F5344CB8AC3E}">
        <p14:creationId xmlns:p14="http://schemas.microsoft.com/office/powerpoint/2010/main" val="24144337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team that commits:</a:t>
            </a:r>
            <a:endParaRPr lang="en-US" dirty="0"/>
          </a:p>
        </p:txBody>
      </p:sp>
      <p:sp>
        <p:nvSpPr>
          <p:cNvPr id="6" name="Content Placeholder 5"/>
          <p:cNvSpPr>
            <a:spLocks noGrp="1"/>
          </p:cNvSpPr>
          <p:nvPr>
            <p:ph idx="1"/>
          </p:nvPr>
        </p:nvSpPr>
        <p:spPr>
          <a:xfrm>
            <a:off x="371707" y="1752600"/>
            <a:ext cx="8610600" cy="5105400"/>
          </a:xfrm>
        </p:spPr>
        <p:txBody>
          <a:bodyPr/>
          <a:lstStyle/>
          <a:p>
            <a:r>
              <a:rPr lang="en-US" sz="2800" dirty="0" smtClean="0"/>
              <a:t>Creates clarity around direction and priorities</a:t>
            </a:r>
          </a:p>
          <a:p>
            <a:r>
              <a:rPr lang="en-US" sz="2800" dirty="0" smtClean="0"/>
              <a:t>Aligns the entire team around common objectives</a:t>
            </a:r>
          </a:p>
          <a:p>
            <a:r>
              <a:rPr lang="en-US" sz="2800" dirty="0" smtClean="0"/>
              <a:t>Develops an ability to learn from mistakes</a:t>
            </a:r>
          </a:p>
          <a:p>
            <a:r>
              <a:rPr lang="en-US" sz="2800" dirty="0" smtClean="0"/>
              <a:t>Takes advantage of opportunities </a:t>
            </a:r>
          </a:p>
          <a:p>
            <a:r>
              <a:rPr lang="en-US" sz="2800" dirty="0" smtClean="0"/>
              <a:t>Moves forward </a:t>
            </a:r>
          </a:p>
          <a:p>
            <a:r>
              <a:rPr lang="en-US" sz="2800" dirty="0" smtClean="0"/>
              <a:t>Embraces change and continuous improvement</a:t>
            </a:r>
          </a:p>
          <a:p>
            <a:r>
              <a:rPr lang="en-US" sz="2800" dirty="0" smtClean="0"/>
              <a:t>Changes direction without guilt</a:t>
            </a:r>
            <a:endParaRPr lang="en-US" sz="2800" dirty="0"/>
          </a:p>
        </p:txBody>
      </p:sp>
      <p:sp>
        <p:nvSpPr>
          <p:cNvPr id="7" name="Text Box 4"/>
          <p:cNvSpPr txBox="1">
            <a:spLocks noChangeArrowheads="1"/>
          </p:cNvSpPr>
          <p:nvPr/>
        </p:nvSpPr>
        <p:spPr bwMode="auto">
          <a:xfrm>
            <a:off x="0" y="6491288"/>
            <a:ext cx="91440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1100" i="1" dirty="0">
                <a:latin typeface="Tahoma" panose="020B0604030504040204" pitchFamily="34" charset="0"/>
                <a:ea typeface="Tahoma" panose="020B0604030504040204" pitchFamily="34" charset="0"/>
                <a:cs typeface="Tahoma" panose="020B0604030504040204" pitchFamily="34" charset="0"/>
              </a:rPr>
              <a:t>The Five Dysfunctions of a Team</a:t>
            </a:r>
            <a:r>
              <a:rPr lang="en-US" sz="1100" dirty="0">
                <a:latin typeface="Tahoma" panose="020B0604030504040204" pitchFamily="34" charset="0"/>
                <a:ea typeface="Tahoma" panose="020B0604030504040204" pitchFamily="34" charset="0"/>
                <a:cs typeface="Tahoma" panose="020B0604030504040204" pitchFamily="34" charset="0"/>
              </a:rPr>
              <a:t> by Patrick Lencioni, Jossey-Bass, 2002.</a:t>
            </a:r>
          </a:p>
        </p:txBody>
      </p:sp>
    </p:spTree>
    <p:custDataLst>
      <p:tags r:id="rId1"/>
    </p:custDataLst>
    <p:extLst>
      <p:ext uri="{BB962C8B-B14F-4D97-AF65-F5344CB8AC3E}">
        <p14:creationId xmlns:p14="http://schemas.microsoft.com/office/powerpoint/2010/main" val="26927769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build commitment</a:t>
            </a:r>
            <a:endParaRPr lang="en-US" dirty="0"/>
          </a:p>
        </p:txBody>
      </p:sp>
      <p:sp>
        <p:nvSpPr>
          <p:cNvPr id="3" name="Content Placeholder 2"/>
          <p:cNvSpPr>
            <a:spLocks noGrp="1"/>
          </p:cNvSpPr>
          <p:nvPr>
            <p:ph idx="1"/>
          </p:nvPr>
        </p:nvSpPr>
        <p:spPr>
          <a:xfrm>
            <a:off x="152400" y="1600200"/>
            <a:ext cx="4038600" cy="5105400"/>
          </a:xfrm>
        </p:spPr>
        <p:txBody>
          <a:bodyPr/>
          <a:lstStyle/>
          <a:p>
            <a:pPr marL="0" indent="0">
              <a:buNone/>
            </a:pPr>
            <a:r>
              <a:rPr lang="en-US" sz="2400" b="1" dirty="0"/>
              <a:t>To encourage </a:t>
            </a:r>
            <a:r>
              <a:rPr lang="en-US" sz="2400" b="1" u="sng" dirty="0"/>
              <a:t>emotional</a:t>
            </a:r>
            <a:r>
              <a:rPr lang="en-US" sz="2400" b="1" dirty="0"/>
              <a:t> commitment to the team</a:t>
            </a:r>
          </a:p>
          <a:p>
            <a:r>
              <a:rPr lang="en-US" sz="2400" dirty="0" smtClean="0"/>
              <a:t>Encourage </a:t>
            </a:r>
            <a:r>
              <a:rPr lang="en-US" sz="2400" dirty="0"/>
              <a:t>interaction and cooperation</a:t>
            </a:r>
          </a:p>
          <a:p>
            <a:r>
              <a:rPr lang="en-US" sz="2400" dirty="0"/>
              <a:t>Emphasize common interests &amp; characteristics</a:t>
            </a:r>
          </a:p>
          <a:p>
            <a:r>
              <a:rPr lang="en-US" sz="2400" dirty="0"/>
              <a:t>Point out outside threats</a:t>
            </a:r>
          </a:p>
          <a:p>
            <a:r>
              <a:rPr lang="en-US" sz="2400" dirty="0"/>
              <a:t>Encourage informal interactions</a:t>
            </a:r>
          </a:p>
          <a:p>
            <a:endParaRPr lang="en-US" sz="2400" dirty="0"/>
          </a:p>
        </p:txBody>
      </p:sp>
      <p:sp>
        <p:nvSpPr>
          <p:cNvPr id="4" name="Rectangle 4"/>
          <p:cNvSpPr txBox="1">
            <a:spLocks noChangeArrowheads="1"/>
          </p:cNvSpPr>
          <p:nvPr/>
        </p:nvSpPr>
        <p:spPr>
          <a:xfrm>
            <a:off x="4267200" y="1600200"/>
            <a:ext cx="4876800" cy="5105400"/>
          </a:xfrm>
          <a:prstGeom prst="rect">
            <a:avLst/>
          </a:prstGeom>
        </p:spPr>
        <p:txBody>
          <a:bodyPr/>
          <a:lstStyle>
            <a:lvl1pPr marL="342900" indent="-342900" algn="l" rtl="0" eaLnBrk="1" fontAlgn="base" hangingPunct="1">
              <a:spcBef>
                <a:spcPct val="20000"/>
              </a:spcBef>
              <a:spcAft>
                <a:spcPct val="0"/>
              </a:spcAft>
              <a:buClr>
                <a:schemeClr val="hlink"/>
              </a:buClr>
              <a:buSzPct val="75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75000"/>
              <a:buFont typeface="Wingdings" pitchFamily="2" charset="2"/>
              <a:buChar char="n"/>
              <a:defRPr kumimoji="1" sz="2800">
                <a:solidFill>
                  <a:schemeClr val="tx1"/>
                </a:solidFill>
                <a:latin typeface="+mn-lt"/>
              </a:defRPr>
            </a:lvl2pPr>
            <a:lvl3pPr marL="1143000" indent="-228600" algn="l" rtl="0" eaLnBrk="1" fontAlgn="base" hangingPunct="1">
              <a:spcBef>
                <a:spcPct val="20000"/>
              </a:spcBef>
              <a:spcAft>
                <a:spcPct val="0"/>
              </a:spcAft>
              <a:buClr>
                <a:schemeClr val="hlink"/>
              </a:buClr>
              <a:buSzPct val="75000"/>
              <a:buFont typeface="Wingdings" pitchFamily="2" charset="2"/>
              <a:buChar char="n"/>
              <a:defRPr kumimoji="1" sz="2400">
                <a:solidFill>
                  <a:schemeClr val="tx1"/>
                </a:solidFill>
                <a:latin typeface="+mn-lt"/>
              </a:defRPr>
            </a:lvl3pPr>
            <a:lvl4pPr marL="16002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4pPr>
            <a:lvl5pPr marL="20574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9pPr>
          </a:lstStyle>
          <a:p>
            <a:pPr marL="0" indent="0">
              <a:buFont typeface="Wingdings" pitchFamily="2" charset="2"/>
              <a:buNone/>
            </a:pPr>
            <a:r>
              <a:rPr lang="en-US" sz="2400" b="1" kern="0" dirty="0" smtClean="0"/>
              <a:t>To encourage </a:t>
            </a:r>
            <a:r>
              <a:rPr lang="en-US" sz="2400" b="1" u="sng" kern="0" dirty="0" smtClean="0"/>
              <a:t>task</a:t>
            </a:r>
            <a:r>
              <a:rPr lang="en-US" sz="2400" b="1" kern="0" dirty="0" smtClean="0"/>
              <a:t> commitment to the team</a:t>
            </a:r>
          </a:p>
          <a:p>
            <a:r>
              <a:rPr lang="en-US" sz="2400" kern="0" dirty="0" smtClean="0"/>
              <a:t>Hold productive team meetings</a:t>
            </a:r>
          </a:p>
          <a:p>
            <a:r>
              <a:rPr lang="en-US" sz="2400" kern="0" dirty="0" smtClean="0"/>
              <a:t>Update and clarify the team’s goals</a:t>
            </a:r>
          </a:p>
          <a:p>
            <a:r>
              <a:rPr lang="en-US" sz="2400" kern="0" dirty="0" smtClean="0"/>
              <a:t>Give </a:t>
            </a:r>
            <a:r>
              <a:rPr lang="en-US" sz="2400" b="1" u="sng" kern="0" dirty="0" smtClean="0"/>
              <a:t>every</a:t>
            </a:r>
            <a:r>
              <a:rPr lang="en-US" sz="2400" kern="0" dirty="0" smtClean="0"/>
              <a:t> team member a vital role </a:t>
            </a:r>
          </a:p>
          <a:p>
            <a:r>
              <a:rPr lang="en-US" sz="2400" kern="0" dirty="0" smtClean="0"/>
              <a:t>Celebrate each member’s contributions</a:t>
            </a:r>
          </a:p>
          <a:p>
            <a:r>
              <a:rPr lang="en-US" sz="2400" kern="0" dirty="0" smtClean="0"/>
              <a:t>Remind members of their need for each other for goal attainment</a:t>
            </a:r>
            <a:endParaRPr lang="en-US" sz="2400" kern="0" dirty="0"/>
          </a:p>
        </p:txBody>
      </p:sp>
    </p:spTree>
    <p:extLst>
      <p:ext uri="{BB962C8B-B14F-4D97-AF65-F5344CB8AC3E}">
        <p14:creationId xmlns:p14="http://schemas.microsoft.com/office/powerpoint/2010/main" val="25951447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Embracing Accountability</a:t>
            </a:r>
            <a:endParaRPr lang="en-US" dirty="0"/>
          </a:p>
        </p:txBody>
      </p:sp>
      <p:sp>
        <p:nvSpPr>
          <p:cNvPr id="3" name="Content Placeholder 2"/>
          <p:cNvSpPr>
            <a:spLocks noGrp="1"/>
          </p:cNvSpPr>
          <p:nvPr>
            <p:ph idx="1"/>
          </p:nvPr>
        </p:nvSpPr>
        <p:spPr>
          <a:xfrm>
            <a:off x="609600" y="1600200"/>
            <a:ext cx="8077200" cy="4525963"/>
          </a:xfrm>
        </p:spPr>
        <p:txBody>
          <a:bodyPr/>
          <a:lstStyle/>
          <a:p>
            <a:pPr marL="0" indent="0">
              <a:buNone/>
            </a:pPr>
            <a:r>
              <a:rPr lang="en-US" dirty="0" smtClean="0"/>
              <a:t>Hot Tip:  Direct, peer-to-peer is far more effective in high performance teams than outside accountability, incentives, and consequences.</a:t>
            </a:r>
          </a:p>
          <a:p>
            <a:pPr marL="0" indent="0">
              <a:buNone/>
            </a:pPr>
            <a:endParaRPr lang="en-US" dirty="0"/>
          </a:p>
          <a:p>
            <a:pPr marL="0" indent="0">
              <a:buNone/>
            </a:pPr>
            <a:endParaRPr lang="en-US" dirty="0"/>
          </a:p>
        </p:txBody>
      </p:sp>
      <p:pic>
        <p:nvPicPr>
          <p:cNvPr id="5124" name="Picture 4" descr="http://www.palgrave-journals.com/eps/journal/v12/n1/images/eps20122i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3276600"/>
            <a:ext cx="4876800" cy="3537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66073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Accountability: Hot Tip #1</a:t>
            </a:r>
            <a:endParaRPr lang="en-US" dirty="0"/>
          </a:p>
        </p:txBody>
      </p:sp>
      <p:sp>
        <p:nvSpPr>
          <p:cNvPr id="3" name="Content Placeholder 2"/>
          <p:cNvSpPr>
            <a:spLocks noGrp="1"/>
          </p:cNvSpPr>
          <p:nvPr>
            <p:ph idx="1"/>
          </p:nvPr>
        </p:nvSpPr>
        <p:spPr>
          <a:xfrm>
            <a:off x="317810" y="2286000"/>
            <a:ext cx="8839200" cy="5105400"/>
          </a:xfrm>
        </p:spPr>
        <p:txBody>
          <a:bodyPr/>
          <a:lstStyle/>
          <a:p>
            <a:pPr marL="0" indent="0">
              <a:buNone/>
            </a:pPr>
            <a:r>
              <a:rPr lang="en-US" sz="4800" dirty="0" smtClean="0"/>
              <a:t>You cannot hold people accountable for expectations you did not tell them you had. </a:t>
            </a:r>
            <a:endParaRPr lang="en-US" sz="4800" dirty="0"/>
          </a:p>
        </p:txBody>
      </p:sp>
    </p:spTree>
    <p:extLst>
      <p:ext uri="{BB962C8B-B14F-4D97-AF65-F5344CB8AC3E}">
        <p14:creationId xmlns:p14="http://schemas.microsoft.com/office/powerpoint/2010/main" val="17427282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638800" cy="1143000"/>
          </a:xfrm>
        </p:spPr>
        <p:txBody>
          <a:bodyPr/>
          <a:lstStyle/>
          <a:p>
            <a:r>
              <a:rPr lang="en-US" dirty="0" smtClean="0"/>
              <a:t>Goals for Session:</a:t>
            </a:r>
            <a:endParaRPr lang="en-US" dirty="0"/>
          </a:p>
        </p:txBody>
      </p:sp>
      <p:sp>
        <p:nvSpPr>
          <p:cNvPr id="3" name="Content Placeholder 2"/>
          <p:cNvSpPr>
            <a:spLocks noGrp="1"/>
          </p:cNvSpPr>
          <p:nvPr>
            <p:ph idx="1"/>
          </p:nvPr>
        </p:nvSpPr>
        <p:spPr/>
        <p:txBody>
          <a:bodyPr/>
          <a:lstStyle/>
          <a:p>
            <a:r>
              <a:rPr lang="en-US" dirty="0" smtClean="0"/>
              <a:t>Establish Context of bringing together multidisciplinary teams to conduct high impact research on aging</a:t>
            </a:r>
          </a:p>
          <a:p>
            <a:r>
              <a:rPr lang="en-US" dirty="0" smtClean="0"/>
              <a:t>Practices to convene teams</a:t>
            </a:r>
          </a:p>
          <a:p>
            <a:r>
              <a:rPr lang="en-US" dirty="0" smtClean="0"/>
              <a:t>Establishing effective foundation for new teams</a:t>
            </a:r>
          </a:p>
          <a:p>
            <a:r>
              <a:rPr lang="en-US" dirty="0" smtClean="0"/>
              <a:t>Effective team development </a:t>
            </a:r>
          </a:p>
          <a:p>
            <a:r>
              <a:rPr lang="en-US" dirty="0" smtClean="0"/>
              <a:t>Q &amp; A</a:t>
            </a:r>
            <a:endParaRPr lang="en-US" dirty="0"/>
          </a:p>
        </p:txBody>
      </p:sp>
    </p:spTree>
    <p:extLst>
      <p:ext uri="{BB962C8B-B14F-4D97-AF65-F5344CB8AC3E}">
        <p14:creationId xmlns:p14="http://schemas.microsoft.com/office/powerpoint/2010/main" val="36433830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Accountability: Hot Tip #2</a:t>
            </a:r>
            <a:endParaRPr lang="en-US" dirty="0"/>
          </a:p>
        </p:txBody>
      </p:sp>
      <p:sp>
        <p:nvSpPr>
          <p:cNvPr id="3" name="Content Placeholder 2"/>
          <p:cNvSpPr>
            <a:spLocks noGrp="1"/>
          </p:cNvSpPr>
          <p:nvPr>
            <p:ph idx="1"/>
          </p:nvPr>
        </p:nvSpPr>
        <p:spPr>
          <a:xfrm>
            <a:off x="533400" y="2362200"/>
            <a:ext cx="8839200" cy="5105400"/>
          </a:xfrm>
        </p:spPr>
        <p:txBody>
          <a:bodyPr/>
          <a:lstStyle/>
          <a:p>
            <a:pPr marL="0" indent="0">
              <a:buNone/>
            </a:pPr>
            <a:r>
              <a:rPr lang="en-US" sz="4800" dirty="0" smtClean="0"/>
              <a:t>It is not fair to hold people accountable for </a:t>
            </a:r>
            <a:r>
              <a:rPr lang="en-US" sz="4800" i="1" dirty="0" smtClean="0"/>
              <a:t>preferences</a:t>
            </a:r>
            <a:r>
              <a:rPr lang="en-US" sz="4800" dirty="0" smtClean="0"/>
              <a:t>, only for expectations. </a:t>
            </a:r>
            <a:endParaRPr lang="en-US" sz="4800" dirty="0"/>
          </a:p>
        </p:txBody>
      </p:sp>
    </p:spTree>
    <p:extLst>
      <p:ext uri="{BB962C8B-B14F-4D97-AF65-F5344CB8AC3E}">
        <p14:creationId xmlns:p14="http://schemas.microsoft.com/office/powerpoint/2010/main" val="18284899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0863" y="381000"/>
            <a:ext cx="7170737" cy="1143000"/>
          </a:xfrm>
        </p:spPr>
        <p:txBody>
          <a:bodyPr/>
          <a:lstStyle/>
          <a:p>
            <a:r>
              <a:rPr lang="en-US" dirty="0" smtClean="0"/>
              <a:t>Accountability: Hot Tip #2B</a:t>
            </a:r>
            <a:endParaRPr lang="en-US" dirty="0"/>
          </a:p>
        </p:txBody>
      </p:sp>
      <p:sp>
        <p:nvSpPr>
          <p:cNvPr id="3" name="Content Placeholder 2"/>
          <p:cNvSpPr>
            <a:spLocks noGrp="1"/>
          </p:cNvSpPr>
          <p:nvPr>
            <p:ph idx="1"/>
          </p:nvPr>
        </p:nvSpPr>
        <p:spPr>
          <a:xfrm>
            <a:off x="762000" y="2362200"/>
            <a:ext cx="8229600" cy="5105400"/>
          </a:xfrm>
        </p:spPr>
        <p:txBody>
          <a:bodyPr/>
          <a:lstStyle/>
          <a:p>
            <a:pPr marL="0" indent="0">
              <a:buNone/>
            </a:pPr>
            <a:r>
              <a:rPr lang="en-US" sz="4800" dirty="0" smtClean="0"/>
              <a:t>Expectations and Feedback</a:t>
            </a:r>
          </a:p>
          <a:p>
            <a:pPr marL="0" indent="0">
              <a:buNone/>
            </a:pPr>
            <a:r>
              <a:rPr lang="en-US" sz="4800" dirty="0" smtClean="0"/>
              <a:t>should be directly linked to team success metrics. </a:t>
            </a:r>
            <a:endParaRPr lang="en-US" sz="4800" dirty="0"/>
          </a:p>
        </p:txBody>
      </p:sp>
    </p:spTree>
    <p:extLst>
      <p:ext uri="{BB962C8B-B14F-4D97-AF65-F5344CB8AC3E}">
        <p14:creationId xmlns:p14="http://schemas.microsoft.com/office/powerpoint/2010/main" val="18356810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500">
        <p15:prstTrans prst="wind"/>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996628"/>
            <a:ext cx="7348135" cy="2067762"/>
          </a:xfrm>
        </p:spPr>
        <p:txBody>
          <a:bodyPr>
            <a:normAutofit fontScale="90000"/>
          </a:bodyPr>
          <a:lstStyle/>
          <a:p>
            <a:pPr algn="ctr"/>
            <a:r>
              <a:rPr lang="en-US" sz="6000" b="1" dirty="0">
                <a:solidFill>
                  <a:srgbClr val="0070C0"/>
                </a:solidFill>
              </a:rPr>
              <a:t>A TEAM </a:t>
            </a:r>
            <a:r>
              <a:rPr lang="en-US" sz="6000" b="1" dirty="0" smtClean="0">
                <a:solidFill>
                  <a:srgbClr val="0070C0"/>
                </a:solidFill>
              </a:rPr>
              <a:t>CHARTER</a:t>
            </a:r>
            <a:br>
              <a:rPr lang="en-US" sz="6000" b="1" dirty="0" smtClean="0">
                <a:solidFill>
                  <a:srgbClr val="0070C0"/>
                </a:solidFill>
              </a:rPr>
            </a:br>
            <a:r>
              <a:rPr lang="en-US" b="1" dirty="0" smtClean="0"/>
              <a:t/>
            </a:r>
            <a:br>
              <a:rPr lang="en-US" b="1" dirty="0" smtClean="0"/>
            </a:br>
            <a:r>
              <a:rPr lang="en-US" b="1" dirty="0" smtClean="0"/>
              <a:t>A </a:t>
            </a:r>
            <a:r>
              <a:rPr lang="en-US" b="1" dirty="0" smtClean="0"/>
              <a:t>Tool to Capitalize on the  Benefits of </a:t>
            </a:r>
            <a:r>
              <a:rPr lang="en-US" b="1" dirty="0" smtClean="0"/>
              <a:t>Diversity</a:t>
            </a:r>
            <a:r>
              <a:rPr lang="en-US" b="1" dirty="0" smtClean="0"/>
              <a:t/>
            </a:r>
            <a:br>
              <a:rPr lang="en-US" b="1" dirty="0" smtClean="0"/>
            </a:br>
            <a:endParaRPr lang="en-US" b="1" dirty="0">
              <a:solidFill>
                <a:srgbClr val="0070C0"/>
              </a:solidFill>
            </a:endParaRPr>
          </a:p>
        </p:txBody>
      </p:sp>
      <p:pic>
        <p:nvPicPr>
          <p:cNvPr id="4" name="Picture 2" descr="Image result for setting clear expectati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3505200"/>
            <a:ext cx="3842936" cy="32004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28600" y="3200400"/>
            <a:ext cx="4876800" cy="3170099"/>
          </a:xfrm>
          <a:prstGeom prst="rect">
            <a:avLst/>
          </a:prstGeom>
        </p:spPr>
        <p:txBody>
          <a:bodyPr wrap="square">
            <a:spAutoFit/>
          </a:bodyPr>
          <a:lstStyle/>
          <a:p>
            <a:r>
              <a:rPr lang="en-US" sz="3200" b="1" dirty="0">
                <a:solidFill>
                  <a:srgbClr val="826D46"/>
                </a:solidFill>
              </a:rPr>
              <a:t>Purpose:  </a:t>
            </a:r>
            <a:endParaRPr lang="en-US" sz="3200" b="1" dirty="0" smtClean="0">
              <a:solidFill>
                <a:srgbClr val="826D46"/>
              </a:solidFill>
            </a:endParaRPr>
          </a:p>
          <a:p>
            <a:r>
              <a:rPr lang="en-US" sz="2800" dirty="0" smtClean="0"/>
              <a:t>to </a:t>
            </a:r>
            <a:r>
              <a:rPr lang="en-US" sz="2800" dirty="0"/>
              <a:t>accelerate team development, clarify roles and expectations, increase individual accountability, and reduce the possibility for detrimental team conflict.</a:t>
            </a:r>
          </a:p>
        </p:txBody>
      </p:sp>
    </p:spTree>
    <p:extLst>
      <p:ext uri="{BB962C8B-B14F-4D97-AF65-F5344CB8AC3E}">
        <p14:creationId xmlns:p14="http://schemas.microsoft.com/office/powerpoint/2010/main" val="42662143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152400"/>
            <a:ext cx="6781800" cy="1143000"/>
          </a:xfrm>
        </p:spPr>
        <p:txBody>
          <a:bodyPr/>
          <a:lstStyle/>
          <a:p>
            <a:r>
              <a:rPr lang="en-US" dirty="0" smtClean="0"/>
              <a:t>It’s a wrap…</a:t>
            </a:r>
            <a:endParaRPr lang="en-US" dirty="0"/>
          </a:p>
        </p:txBody>
      </p:sp>
      <p:sp>
        <p:nvSpPr>
          <p:cNvPr id="3" name="Content Placeholder 2"/>
          <p:cNvSpPr>
            <a:spLocks noGrp="1"/>
          </p:cNvSpPr>
          <p:nvPr>
            <p:ph idx="1"/>
          </p:nvPr>
        </p:nvSpPr>
        <p:spPr>
          <a:xfrm>
            <a:off x="457200" y="2514600"/>
            <a:ext cx="8534400" cy="5105400"/>
          </a:xfrm>
        </p:spPr>
        <p:txBody>
          <a:bodyPr/>
          <a:lstStyle/>
          <a:p>
            <a:pPr marL="0" indent="0">
              <a:buNone/>
            </a:pPr>
            <a:r>
              <a:rPr lang="en-US" sz="4000" dirty="0" smtClean="0"/>
              <a:t>Questions, Observations, Concerns…</a:t>
            </a:r>
            <a:endParaRPr lang="en-US" sz="4000" dirty="0"/>
          </a:p>
        </p:txBody>
      </p:sp>
      <p:sp>
        <p:nvSpPr>
          <p:cNvPr id="4" name="TextBox 3"/>
          <p:cNvSpPr txBox="1"/>
          <p:nvPr/>
        </p:nvSpPr>
        <p:spPr>
          <a:xfrm>
            <a:off x="1912572" y="3657600"/>
            <a:ext cx="5623655" cy="1200329"/>
          </a:xfrm>
          <a:prstGeom prst="rect">
            <a:avLst/>
          </a:prstGeom>
          <a:noFill/>
        </p:spPr>
        <p:txBody>
          <a:bodyPr wrap="none" rtlCol="0">
            <a:spAutoFit/>
          </a:bodyPr>
          <a:lstStyle/>
          <a:p>
            <a:pPr algn="ctr"/>
            <a:r>
              <a:rPr lang="en-US" sz="3600" b="1" i="1" dirty="0" smtClean="0">
                <a:latin typeface="Segoe Script" panose="020B0504020000000003" pitchFamily="34" charset="0"/>
              </a:rPr>
              <a:t>Thank you!!  </a:t>
            </a:r>
          </a:p>
          <a:p>
            <a:pPr algn="ctr"/>
            <a:r>
              <a:rPr lang="en-US" sz="3600" b="1" i="1" dirty="0" smtClean="0">
                <a:latin typeface="Segoe Script" panose="020B0504020000000003" pitchFamily="34" charset="0"/>
              </a:rPr>
              <a:t>Onward and upward!</a:t>
            </a:r>
            <a:endParaRPr lang="en-US" sz="3600" b="1" i="1" dirty="0">
              <a:latin typeface="Segoe Script" panose="020B0504020000000003" pitchFamily="34" charset="0"/>
            </a:endParaRPr>
          </a:p>
        </p:txBody>
      </p:sp>
    </p:spTree>
    <p:extLst>
      <p:ext uri="{BB962C8B-B14F-4D97-AF65-F5344CB8AC3E}">
        <p14:creationId xmlns:p14="http://schemas.microsoft.com/office/powerpoint/2010/main" val="3277430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152400" y="1981200"/>
            <a:ext cx="8839200" cy="5105400"/>
          </a:xfrm>
        </p:spPr>
        <p:txBody>
          <a:bodyPr/>
          <a:lstStyle/>
          <a:p>
            <a:pPr marL="0" indent="0">
              <a:buNone/>
            </a:pPr>
            <a:r>
              <a:rPr lang="en-US" i="1" dirty="0" smtClean="0"/>
              <a:t>“Not </a:t>
            </a:r>
            <a:r>
              <a:rPr lang="en-US" i="1" dirty="0"/>
              <a:t>finance. Not strategy. </a:t>
            </a:r>
            <a:r>
              <a:rPr lang="en-US" i="1" dirty="0" smtClean="0"/>
              <a:t>Not technology</a:t>
            </a:r>
            <a:r>
              <a:rPr lang="en-US" i="1" dirty="0"/>
              <a:t>. It is teamwork that </a:t>
            </a:r>
            <a:r>
              <a:rPr lang="en-US" i="1" dirty="0" smtClean="0"/>
              <a:t>remains the </a:t>
            </a:r>
            <a:r>
              <a:rPr lang="en-US" i="1" dirty="0"/>
              <a:t>ultimate competitive advantage, </a:t>
            </a:r>
            <a:r>
              <a:rPr lang="en-US" i="1" dirty="0" smtClean="0"/>
              <a:t>both because </a:t>
            </a:r>
            <a:r>
              <a:rPr lang="en-US" i="1" dirty="0"/>
              <a:t>it is so powerful and so rare</a:t>
            </a:r>
            <a:r>
              <a:rPr lang="en-US" i="1" dirty="0" smtClean="0"/>
              <a:t>.”</a:t>
            </a:r>
          </a:p>
          <a:p>
            <a:pPr marL="0" indent="0">
              <a:buNone/>
            </a:pPr>
            <a:endParaRPr lang="en-US" dirty="0"/>
          </a:p>
          <a:p>
            <a:pPr marL="0" indent="0" algn="r">
              <a:buNone/>
            </a:pPr>
            <a:r>
              <a:rPr lang="en-US" sz="2400" dirty="0" smtClean="0"/>
              <a:t>Patrick </a:t>
            </a:r>
            <a:r>
              <a:rPr lang="en-US" sz="2400" dirty="0" err="1" smtClean="0"/>
              <a:t>Lencioni</a:t>
            </a:r>
            <a:r>
              <a:rPr lang="en-US" sz="2400" dirty="0" smtClean="0"/>
              <a:t>, </a:t>
            </a:r>
            <a:r>
              <a:rPr lang="en-US" sz="2400" i="1" dirty="0" smtClean="0"/>
              <a:t>The Five Dysfunctions of a Team</a:t>
            </a:r>
            <a:r>
              <a:rPr lang="en-US" sz="2400" dirty="0" smtClean="0"/>
              <a:t>, “Introduction,” p. vii.  (First lines of the book.)</a:t>
            </a:r>
            <a:endParaRPr lang="en-US" sz="2400" dirty="0"/>
          </a:p>
        </p:txBody>
      </p:sp>
    </p:spTree>
    <p:extLst>
      <p:ext uri="{BB962C8B-B14F-4D97-AF65-F5344CB8AC3E}">
        <p14:creationId xmlns:p14="http://schemas.microsoft.com/office/powerpoint/2010/main" val="35139192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p:spPr>
        <p:txBody>
          <a:bodyPr/>
          <a:lstStyle/>
          <a:p>
            <a:r>
              <a:rPr lang="en-US"/>
              <a:t>Katzenbach &amp; Smith Definition of Teams</a:t>
            </a:r>
          </a:p>
        </p:txBody>
      </p:sp>
      <p:sp>
        <p:nvSpPr>
          <p:cNvPr id="14339" name="Rectangle 3"/>
          <p:cNvSpPr>
            <a:spLocks noGrp="1" noChangeArrowheads="1"/>
          </p:cNvSpPr>
          <p:nvPr>
            <p:ph type="body" idx="1"/>
          </p:nvPr>
        </p:nvSpPr>
        <p:spPr>
          <a:xfrm>
            <a:off x="685800" y="2043113"/>
            <a:ext cx="7772400" cy="4124325"/>
          </a:xfrm>
          <a:noFill/>
          <a:ln/>
        </p:spPr>
        <p:txBody>
          <a:bodyPr/>
          <a:lstStyle/>
          <a:p>
            <a:pPr algn="ctr">
              <a:buFont typeface="Monotype Sorts" pitchFamily="2" charset="2"/>
              <a:buNone/>
            </a:pPr>
            <a:r>
              <a:rPr lang="en-US" sz="3600" dirty="0"/>
              <a:t>“A team is a small number of people with complementary skills who are committed to a common purpose, performance goals, and approach for which they hold themselves mutually accountable.”</a:t>
            </a:r>
          </a:p>
        </p:txBody>
      </p:sp>
    </p:spTree>
    <p:extLst>
      <p:ext uri="{BB962C8B-B14F-4D97-AF65-F5344CB8AC3E}">
        <p14:creationId xmlns:p14="http://schemas.microsoft.com/office/powerpoint/2010/main" val="57739778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Ideas for “Finding Each Other”</a:t>
            </a:r>
            <a:endParaRPr lang="en-US" sz="4000" dirty="0"/>
          </a:p>
        </p:txBody>
      </p:sp>
      <p:sp>
        <p:nvSpPr>
          <p:cNvPr id="3" name="Content Placeholder 2"/>
          <p:cNvSpPr>
            <a:spLocks noGrp="1"/>
          </p:cNvSpPr>
          <p:nvPr>
            <p:ph idx="1"/>
          </p:nvPr>
        </p:nvSpPr>
        <p:spPr/>
        <p:txBody>
          <a:bodyPr/>
          <a:lstStyle/>
          <a:p>
            <a:pPr marL="0" indent="0">
              <a:buNone/>
            </a:pPr>
            <a:r>
              <a:rPr lang="en-US" dirty="0" smtClean="0"/>
              <a:t>With openness to potential partners outside your own discipline, read, listen, watch for publications, podcasts, seminars…</a:t>
            </a:r>
          </a:p>
          <a:p>
            <a:r>
              <a:rPr lang="en-US" sz="2800" dirty="0" smtClean="0"/>
              <a:t>Papers and articles published within areas of interest</a:t>
            </a:r>
          </a:p>
          <a:p>
            <a:r>
              <a:rPr lang="en-US" sz="2800" dirty="0" smtClean="0"/>
              <a:t>Conferences, webinars, etc. </a:t>
            </a:r>
          </a:p>
          <a:p>
            <a:r>
              <a:rPr lang="en-US" sz="2800" dirty="0" smtClean="0"/>
              <a:t>Search for faculty in Coordinating Centers for Aging Research</a:t>
            </a:r>
          </a:p>
          <a:p>
            <a:r>
              <a:rPr lang="en-US" sz="2800" dirty="0" smtClean="0"/>
              <a:t>RCCN website—contact numbers for coordinating centers</a:t>
            </a:r>
          </a:p>
        </p:txBody>
      </p:sp>
    </p:spTree>
    <p:extLst>
      <p:ext uri="{BB962C8B-B14F-4D97-AF65-F5344CB8AC3E}">
        <p14:creationId xmlns:p14="http://schemas.microsoft.com/office/powerpoint/2010/main" val="1406062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p:txBody>
          <a:bodyPr/>
          <a:lstStyle/>
          <a:p>
            <a:pPr algn="r"/>
            <a:r>
              <a:rPr lang="en-US" dirty="0" smtClean="0"/>
              <a:t>Tuckman’s Stages of Group Development</a:t>
            </a:r>
            <a:endParaRPr lang="en-US" dirty="0"/>
          </a:p>
        </p:txBody>
      </p:sp>
      <p:sp>
        <p:nvSpPr>
          <p:cNvPr id="605187" name="AutoShape 3"/>
          <p:cNvSpPr>
            <a:spLocks noChangeArrowheads="1"/>
          </p:cNvSpPr>
          <p:nvPr/>
        </p:nvSpPr>
        <p:spPr bwMode="auto">
          <a:xfrm>
            <a:off x="2286000" y="2286000"/>
            <a:ext cx="1371600" cy="1143000"/>
          </a:xfrm>
          <a:prstGeom prst="roundRect">
            <a:avLst>
              <a:gd name="adj" fmla="val 16667"/>
            </a:avLst>
          </a:prstGeom>
          <a:solidFill>
            <a:srgbClr val="000066"/>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a:r>
              <a:rPr lang="en-US" sz="1800" dirty="0">
                <a:solidFill>
                  <a:srgbClr val="F8F8F8"/>
                </a:solidFill>
                <a:latin typeface="+mj-lt"/>
              </a:rPr>
              <a:t>Forming</a:t>
            </a:r>
          </a:p>
        </p:txBody>
      </p:sp>
      <p:sp>
        <p:nvSpPr>
          <p:cNvPr id="605188" name="AutoShape 4"/>
          <p:cNvSpPr>
            <a:spLocks noChangeArrowheads="1"/>
          </p:cNvSpPr>
          <p:nvPr/>
        </p:nvSpPr>
        <p:spPr bwMode="auto">
          <a:xfrm>
            <a:off x="3733800" y="2286000"/>
            <a:ext cx="1371600" cy="1143000"/>
          </a:xfrm>
          <a:prstGeom prst="roundRect">
            <a:avLst>
              <a:gd name="adj" fmla="val 16667"/>
            </a:avLst>
          </a:prstGeom>
          <a:solidFill>
            <a:srgbClr val="000066"/>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a:r>
              <a:rPr lang="en-US" sz="1800" dirty="0">
                <a:solidFill>
                  <a:srgbClr val="F8F8F8"/>
                </a:solidFill>
                <a:latin typeface="+mj-lt"/>
              </a:rPr>
              <a:t>Storming</a:t>
            </a:r>
          </a:p>
        </p:txBody>
      </p:sp>
      <p:sp>
        <p:nvSpPr>
          <p:cNvPr id="605189" name="AutoShape 5"/>
          <p:cNvSpPr>
            <a:spLocks noChangeArrowheads="1"/>
          </p:cNvSpPr>
          <p:nvPr/>
        </p:nvSpPr>
        <p:spPr bwMode="auto">
          <a:xfrm>
            <a:off x="5181600" y="2286000"/>
            <a:ext cx="1295400" cy="1143000"/>
          </a:xfrm>
          <a:prstGeom prst="roundRect">
            <a:avLst>
              <a:gd name="adj" fmla="val 16667"/>
            </a:avLst>
          </a:prstGeom>
          <a:solidFill>
            <a:srgbClr val="000066"/>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a:r>
              <a:rPr lang="en-US" sz="1800" dirty="0">
                <a:solidFill>
                  <a:srgbClr val="F8F8F8"/>
                </a:solidFill>
                <a:latin typeface="+mj-lt"/>
              </a:rPr>
              <a:t>Norming</a:t>
            </a:r>
          </a:p>
        </p:txBody>
      </p:sp>
      <p:sp>
        <p:nvSpPr>
          <p:cNvPr id="605190" name="AutoShape 6"/>
          <p:cNvSpPr>
            <a:spLocks noChangeArrowheads="1"/>
          </p:cNvSpPr>
          <p:nvPr/>
        </p:nvSpPr>
        <p:spPr bwMode="auto">
          <a:xfrm>
            <a:off x="6553200" y="2286000"/>
            <a:ext cx="1371600" cy="1143000"/>
          </a:xfrm>
          <a:prstGeom prst="roundRect">
            <a:avLst>
              <a:gd name="adj" fmla="val 16667"/>
            </a:avLst>
          </a:prstGeom>
          <a:solidFill>
            <a:srgbClr val="000066"/>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a:r>
              <a:rPr lang="en-US" sz="1800" dirty="0">
                <a:solidFill>
                  <a:srgbClr val="F8F8F8"/>
                </a:solidFill>
                <a:latin typeface="+mj-lt"/>
              </a:rPr>
              <a:t>Performing</a:t>
            </a:r>
          </a:p>
        </p:txBody>
      </p:sp>
      <p:sp>
        <p:nvSpPr>
          <p:cNvPr id="605193" name="Text Box 9"/>
          <p:cNvSpPr txBox="1">
            <a:spLocks noChangeArrowheads="1"/>
          </p:cNvSpPr>
          <p:nvPr/>
        </p:nvSpPr>
        <p:spPr bwMode="auto">
          <a:xfrm>
            <a:off x="1295977" y="3820180"/>
            <a:ext cx="1219200" cy="523220"/>
          </a:xfrm>
          <a:prstGeom prst="rect">
            <a:avLst/>
          </a:prstGeom>
          <a:noFill/>
          <a:ln w="9525">
            <a:noFill/>
            <a:miter lim="800000"/>
            <a:headEnd/>
            <a:tailEnd/>
          </a:ln>
          <a:effectLst/>
        </p:spPr>
        <p:txBody>
          <a:bodyPr>
            <a:spAutoFit/>
          </a:bodyPr>
          <a:lstStyle/>
          <a:p>
            <a:pPr>
              <a:spcBef>
                <a:spcPct val="50000"/>
              </a:spcBef>
            </a:pPr>
            <a:r>
              <a:rPr lang="en-US" sz="1400" dirty="0">
                <a:solidFill>
                  <a:srgbClr val="333333"/>
                </a:solidFill>
                <a:latin typeface="+mj-lt"/>
              </a:rPr>
              <a:t>Individual Issues</a:t>
            </a:r>
          </a:p>
        </p:txBody>
      </p:sp>
      <p:sp>
        <p:nvSpPr>
          <p:cNvPr id="605194" name="Text Box 10"/>
          <p:cNvSpPr txBox="1">
            <a:spLocks noChangeArrowheads="1"/>
          </p:cNvSpPr>
          <p:nvPr/>
        </p:nvSpPr>
        <p:spPr bwMode="auto">
          <a:xfrm>
            <a:off x="1295400" y="4963180"/>
            <a:ext cx="914400" cy="523220"/>
          </a:xfrm>
          <a:prstGeom prst="rect">
            <a:avLst/>
          </a:prstGeom>
          <a:noFill/>
          <a:ln w="9525">
            <a:noFill/>
            <a:miter lim="800000"/>
            <a:headEnd/>
            <a:tailEnd/>
          </a:ln>
          <a:effectLst/>
        </p:spPr>
        <p:txBody>
          <a:bodyPr>
            <a:spAutoFit/>
          </a:bodyPr>
          <a:lstStyle/>
          <a:p>
            <a:pPr algn="r">
              <a:spcBef>
                <a:spcPct val="50000"/>
              </a:spcBef>
            </a:pPr>
            <a:r>
              <a:rPr lang="en-US" sz="1400" dirty="0">
                <a:solidFill>
                  <a:srgbClr val="333333"/>
                </a:solidFill>
                <a:latin typeface="+mj-lt"/>
              </a:rPr>
              <a:t>Group Issues</a:t>
            </a:r>
          </a:p>
        </p:txBody>
      </p:sp>
      <p:sp>
        <p:nvSpPr>
          <p:cNvPr id="605195" name="AutoShape 11"/>
          <p:cNvSpPr>
            <a:spLocks noChangeArrowheads="1"/>
          </p:cNvSpPr>
          <p:nvPr/>
        </p:nvSpPr>
        <p:spPr bwMode="auto">
          <a:xfrm>
            <a:off x="2286000" y="3581400"/>
            <a:ext cx="1371600" cy="1219200"/>
          </a:xfrm>
          <a:prstGeom prst="roundRect">
            <a:avLst>
              <a:gd name="adj" fmla="val 16667"/>
            </a:avLst>
          </a:prstGeom>
          <a:noFill/>
          <a:ln w="9525">
            <a:solidFill>
              <a:schemeClr val="bg2"/>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pPr algn="ctr"/>
            <a:r>
              <a:rPr lang="en-US" sz="1400" dirty="0">
                <a:solidFill>
                  <a:srgbClr val="002142"/>
                </a:solidFill>
                <a:latin typeface="+mj-lt"/>
              </a:rPr>
              <a:t>“How do I fit </a:t>
            </a:r>
            <a:br>
              <a:rPr lang="en-US" sz="1400" dirty="0">
                <a:solidFill>
                  <a:srgbClr val="002142"/>
                </a:solidFill>
                <a:latin typeface="+mj-lt"/>
              </a:rPr>
            </a:br>
            <a:r>
              <a:rPr lang="en-US" sz="1400" dirty="0">
                <a:solidFill>
                  <a:srgbClr val="002142"/>
                </a:solidFill>
                <a:latin typeface="+mj-lt"/>
              </a:rPr>
              <a:t>in?”</a:t>
            </a:r>
          </a:p>
        </p:txBody>
      </p:sp>
      <p:sp>
        <p:nvSpPr>
          <p:cNvPr id="605196" name="AutoShape 12"/>
          <p:cNvSpPr>
            <a:spLocks noChangeArrowheads="1"/>
          </p:cNvSpPr>
          <p:nvPr/>
        </p:nvSpPr>
        <p:spPr bwMode="auto">
          <a:xfrm>
            <a:off x="3733800" y="3581400"/>
            <a:ext cx="1371600" cy="1219200"/>
          </a:xfrm>
          <a:prstGeom prst="roundRect">
            <a:avLst>
              <a:gd name="adj" fmla="val 16667"/>
            </a:avLst>
          </a:prstGeom>
          <a:noFill/>
          <a:ln w="9525">
            <a:solidFill>
              <a:schemeClr val="bg2"/>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lIns="18288" rIns="18288" anchor="ctr"/>
          <a:lstStyle/>
          <a:p>
            <a:pPr algn="ctr"/>
            <a:r>
              <a:rPr lang="en-US" sz="1400" dirty="0">
                <a:solidFill>
                  <a:srgbClr val="002142"/>
                </a:solidFill>
                <a:latin typeface="+mj-lt"/>
              </a:rPr>
              <a:t>“How do I best reconcile my ideas with the group?”</a:t>
            </a:r>
          </a:p>
        </p:txBody>
      </p:sp>
      <p:sp>
        <p:nvSpPr>
          <p:cNvPr id="605197" name="AutoShape 13"/>
          <p:cNvSpPr>
            <a:spLocks noChangeArrowheads="1"/>
          </p:cNvSpPr>
          <p:nvPr/>
        </p:nvSpPr>
        <p:spPr bwMode="auto">
          <a:xfrm>
            <a:off x="5181600" y="3581400"/>
            <a:ext cx="1371600" cy="1219200"/>
          </a:xfrm>
          <a:prstGeom prst="roundRect">
            <a:avLst>
              <a:gd name="adj" fmla="val 16667"/>
            </a:avLst>
          </a:prstGeom>
          <a:noFill/>
          <a:ln w="9525">
            <a:solidFill>
              <a:schemeClr val="bg2"/>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pPr algn="ctr"/>
            <a:r>
              <a:rPr lang="en-US" sz="1400" dirty="0">
                <a:solidFill>
                  <a:srgbClr val="002142"/>
                </a:solidFill>
                <a:latin typeface="+mj-lt"/>
              </a:rPr>
              <a:t>“How can I </a:t>
            </a:r>
          </a:p>
          <a:p>
            <a:pPr algn="ctr"/>
            <a:r>
              <a:rPr lang="en-US" sz="1400" dirty="0">
                <a:solidFill>
                  <a:srgbClr val="002142"/>
                </a:solidFill>
                <a:latin typeface="+mj-lt"/>
              </a:rPr>
              <a:t>deliver what </a:t>
            </a:r>
          </a:p>
          <a:p>
            <a:pPr algn="ctr"/>
            <a:r>
              <a:rPr lang="en-US" sz="1400" dirty="0">
                <a:solidFill>
                  <a:srgbClr val="002142"/>
                </a:solidFill>
                <a:latin typeface="+mj-lt"/>
              </a:rPr>
              <a:t>is expected?”</a:t>
            </a:r>
          </a:p>
        </p:txBody>
      </p:sp>
      <p:sp>
        <p:nvSpPr>
          <p:cNvPr id="605198" name="AutoShape 14"/>
          <p:cNvSpPr>
            <a:spLocks noChangeArrowheads="1"/>
          </p:cNvSpPr>
          <p:nvPr/>
        </p:nvSpPr>
        <p:spPr bwMode="auto">
          <a:xfrm>
            <a:off x="6629400" y="3581400"/>
            <a:ext cx="1371600" cy="1219200"/>
          </a:xfrm>
          <a:prstGeom prst="roundRect">
            <a:avLst>
              <a:gd name="adj" fmla="val 16667"/>
            </a:avLst>
          </a:prstGeom>
          <a:noFill/>
          <a:ln w="9525">
            <a:solidFill>
              <a:schemeClr val="bg2"/>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pPr algn="ctr"/>
            <a:r>
              <a:rPr lang="en-US" sz="1400" dirty="0">
                <a:solidFill>
                  <a:srgbClr val="002142"/>
                </a:solidFill>
                <a:latin typeface="+mj-lt"/>
              </a:rPr>
              <a:t>“How can I sustain this level of success?”</a:t>
            </a:r>
          </a:p>
        </p:txBody>
      </p:sp>
      <p:sp>
        <p:nvSpPr>
          <p:cNvPr id="605200" name="AutoShape 16"/>
          <p:cNvSpPr>
            <a:spLocks noChangeArrowheads="1"/>
          </p:cNvSpPr>
          <p:nvPr/>
        </p:nvSpPr>
        <p:spPr bwMode="auto">
          <a:xfrm>
            <a:off x="2286000" y="4953000"/>
            <a:ext cx="1371600" cy="1219200"/>
          </a:xfrm>
          <a:prstGeom prst="roundRect">
            <a:avLst>
              <a:gd name="adj" fmla="val 16667"/>
            </a:avLst>
          </a:prstGeom>
          <a:noFill/>
          <a:ln w="9525">
            <a:solidFill>
              <a:schemeClr val="bg2"/>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pPr algn="ctr"/>
            <a:r>
              <a:rPr lang="en-US" sz="1400" dirty="0">
                <a:solidFill>
                  <a:srgbClr val="002142"/>
                </a:solidFill>
                <a:latin typeface="+mj-lt"/>
              </a:rPr>
              <a:t>“Why are we </a:t>
            </a:r>
            <a:br>
              <a:rPr lang="en-US" sz="1400" dirty="0">
                <a:solidFill>
                  <a:srgbClr val="002142"/>
                </a:solidFill>
                <a:latin typeface="+mj-lt"/>
              </a:rPr>
            </a:br>
            <a:r>
              <a:rPr lang="en-US" sz="1400" dirty="0">
                <a:solidFill>
                  <a:srgbClr val="002142"/>
                </a:solidFill>
                <a:latin typeface="+mj-lt"/>
              </a:rPr>
              <a:t>here?”</a:t>
            </a:r>
          </a:p>
        </p:txBody>
      </p:sp>
      <p:sp>
        <p:nvSpPr>
          <p:cNvPr id="605201" name="AutoShape 17"/>
          <p:cNvSpPr>
            <a:spLocks noChangeArrowheads="1"/>
          </p:cNvSpPr>
          <p:nvPr/>
        </p:nvSpPr>
        <p:spPr bwMode="auto">
          <a:xfrm>
            <a:off x="3733800" y="4953000"/>
            <a:ext cx="1371600" cy="1219200"/>
          </a:xfrm>
          <a:prstGeom prst="roundRect">
            <a:avLst>
              <a:gd name="adj" fmla="val 16667"/>
            </a:avLst>
          </a:prstGeom>
          <a:noFill/>
          <a:ln w="9525">
            <a:solidFill>
              <a:schemeClr val="bg2"/>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lIns="45720" rIns="45720" anchor="ctr"/>
          <a:lstStyle/>
          <a:p>
            <a:pPr algn="ctr"/>
            <a:r>
              <a:rPr lang="en-US" sz="1400" dirty="0">
                <a:solidFill>
                  <a:srgbClr val="002142"/>
                </a:solidFill>
                <a:latin typeface="+mj-lt"/>
              </a:rPr>
              <a:t>“How </a:t>
            </a:r>
          </a:p>
          <a:p>
            <a:pPr algn="ctr"/>
            <a:r>
              <a:rPr lang="en-US" sz="1400" dirty="0">
                <a:solidFill>
                  <a:srgbClr val="002142"/>
                </a:solidFill>
                <a:latin typeface="+mj-lt"/>
              </a:rPr>
              <a:t>do we identify the best ideas without fighting?”</a:t>
            </a:r>
          </a:p>
        </p:txBody>
      </p:sp>
      <p:sp>
        <p:nvSpPr>
          <p:cNvPr id="605202" name="AutoShape 18"/>
          <p:cNvSpPr>
            <a:spLocks noChangeArrowheads="1"/>
          </p:cNvSpPr>
          <p:nvPr/>
        </p:nvSpPr>
        <p:spPr bwMode="auto">
          <a:xfrm>
            <a:off x="5181600" y="4953000"/>
            <a:ext cx="1371600" cy="1219200"/>
          </a:xfrm>
          <a:prstGeom prst="roundRect">
            <a:avLst>
              <a:gd name="adj" fmla="val 16667"/>
            </a:avLst>
          </a:prstGeom>
          <a:noFill/>
          <a:ln w="9525">
            <a:solidFill>
              <a:schemeClr val="bg2"/>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pPr algn="ctr"/>
            <a:r>
              <a:rPr lang="en-US" sz="1400" dirty="0">
                <a:solidFill>
                  <a:srgbClr val="002142"/>
                </a:solidFill>
                <a:latin typeface="+mj-lt"/>
              </a:rPr>
              <a:t>“How can we </a:t>
            </a:r>
            <a:br>
              <a:rPr lang="en-US" sz="1400" dirty="0">
                <a:solidFill>
                  <a:srgbClr val="002142"/>
                </a:solidFill>
                <a:latin typeface="+mj-lt"/>
              </a:rPr>
            </a:br>
            <a:r>
              <a:rPr lang="en-US" sz="1400" dirty="0">
                <a:solidFill>
                  <a:srgbClr val="002142"/>
                </a:solidFill>
                <a:latin typeface="+mj-lt"/>
              </a:rPr>
              <a:t>work as a </a:t>
            </a:r>
          </a:p>
          <a:p>
            <a:pPr algn="ctr"/>
            <a:r>
              <a:rPr lang="en-US" sz="1400" dirty="0">
                <a:solidFill>
                  <a:srgbClr val="002142"/>
                </a:solidFill>
                <a:latin typeface="+mj-lt"/>
              </a:rPr>
              <a:t>cohesive</a:t>
            </a:r>
          </a:p>
          <a:p>
            <a:pPr algn="ctr"/>
            <a:r>
              <a:rPr lang="en-US" sz="1400" dirty="0">
                <a:solidFill>
                  <a:srgbClr val="002142"/>
                </a:solidFill>
                <a:latin typeface="+mj-lt"/>
              </a:rPr>
              <a:t>team?”</a:t>
            </a:r>
          </a:p>
        </p:txBody>
      </p:sp>
      <p:sp>
        <p:nvSpPr>
          <p:cNvPr id="605203" name="AutoShape 19"/>
          <p:cNvSpPr>
            <a:spLocks noChangeArrowheads="1"/>
          </p:cNvSpPr>
          <p:nvPr/>
        </p:nvSpPr>
        <p:spPr bwMode="auto">
          <a:xfrm>
            <a:off x="6629400" y="4953000"/>
            <a:ext cx="1371600" cy="1219200"/>
          </a:xfrm>
          <a:prstGeom prst="roundRect">
            <a:avLst>
              <a:gd name="adj" fmla="val 16667"/>
            </a:avLst>
          </a:prstGeom>
          <a:noFill/>
          <a:ln w="9525">
            <a:solidFill>
              <a:schemeClr val="bg2"/>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pPr algn="ctr"/>
            <a:r>
              <a:rPr lang="en-US" sz="1400" dirty="0">
                <a:solidFill>
                  <a:srgbClr val="002142"/>
                </a:solidFill>
                <a:latin typeface="+mj-lt"/>
              </a:rPr>
              <a:t>“How de we keep everyone motivated?”</a:t>
            </a:r>
          </a:p>
        </p:txBody>
      </p:sp>
      <p:sp>
        <p:nvSpPr>
          <p:cNvPr id="605209" name="Line 25"/>
          <p:cNvSpPr>
            <a:spLocks noChangeShapeType="1"/>
          </p:cNvSpPr>
          <p:nvPr/>
        </p:nvSpPr>
        <p:spPr bwMode="auto">
          <a:xfrm>
            <a:off x="1752600" y="3581400"/>
            <a:ext cx="0" cy="0"/>
          </a:xfrm>
          <a:prstGeom prst="line">
            <a:avLst/>
          </a:prstGeom>
          <a:noFill/>
          <a:ln w="9525">
            <a:solidFill>
              <a:schemeClr val="tx1"/>
            </a:solidFill>
            <a:round/>
            <a:headEnd/>
            <a:tailEnd/>
          </a:ln>
          <a:effectLst/>
        </p:spPr>
        <p:txBody>
          <a:bodyPr/>
          <a:lstStyle/>
          <a:p>
            <a:endParaRPr lang="en-US" dirty="0">
              <a:latin typeface="+mj-lt"/>
            </a:endParaRPr>
          </a:p>
        </p:txBody>
      </p:sp>
      <p:sp>
        <p:nvSpPr>
          <p:cNvPr id="605213" name="Rectangle 29"/>
          <p:cNvSpPr>
            <a:spLocks noChangeArrowheads="1"/>
          </p:cNvSpPr>
          <p:nvPr/>
        </p:nvSpPr>
        <p:spPr bwMode="auto">
          <a:xfrm>
            <a:off x="2057400" y="3505200"/>
            <a:ext cx="914400" cy="609600"/>
          </a:xfrm>
          <a:prstGeom prst="rect">
            <a:avLst/>
          </a:prstGeom>
          <a:noFill/>
          <a:ln w="9525">
            <a:noFill/>
            <a:miter lim="800000"/>
            <a:headEnd/>
            <a:tailEnd/>
          </a:ln>
          <a:effectLst/>
        </p:spPr>
        <p:txBody>
          <a:bodyPr wrap="none" anchor="ctr"/>
          <a:lstStyle/>
          <a:p>
            <a:endParaRPr lang="en-US" dirty="0">
              <a:latin typeface="+mj-lt"/>
            </a:endParaRPr>
          </a:p>
        </p:txBody>
      </p:sp>
      <p:sp>
        <p:nvSpPr>
          <p:cNvPr id="65" name="Freeform 16"/>
          <p:cNvSpPr>
            <a:spLocks/>
          </p:cNvSpPr>
          <p:nvPr/>
        </p:nvSpPr>
        <p:spPr bwMode="auto">
          <a:xfrm>
            <a:off x="855662" y="3595255"/>
            <a:ext cx="492125" cy="710045"/>
          </a:xfrm>
          <a:custGeom>
            <a:avLst/>
            <a:gdLst>
              <a:gd name="T0" fmla="*/ 134 w 180"/>
              <a:gd name="T1" fmla="*/ 164 h 280"/>
              <a:gd name="T2" fmla="*/ 120 w 180"/>
              <a:gd name="T3" fmla="*/ 148 h 280"/>
              <a:gd name="T4" fmla="*/ 116 w 180"/>
              <a:gd name="T5" fmla="*/ 130 h 280"/>
              <a:gd name="T6" fmla="*/ 122 w 180"/>
              <a:gd name="T7" fmla="*/ 108 h 280"/>
              <a:gd name="T8" fmla="*/ 128 w 180"/>
              <a:gd name="T9" fmla="*/ 94 h 280"/>
              <a:gd name="T10" fmla="*/ 140 w 180"/>
              <a:gd name="T11" fmla="*/ 76 h 280"/>
              <a:gd name="T12" fmla="*/ 146 w 180"/>
              <a:gd name="T13" fmla="*/ 54 h 280"/>
              <a:gd name="T14" fmla="*/ 144 w 180"/>
              <a:gd name="T15" fmla="*/ 44 h 280"/>
              <a:gd name="T16" fmla="*/ 136 w 180"/>
              <a:gd name="T17" fmla="*/ 24 h 280"/>
              <a:gd name="T18" fmla="*/ 120 w 180"/>
              <a:gd name="T19" fmla="*/ 8 h 280"/>
              <a:gd name="T20" fmla="*/ 100 w 180"/>
              <a:gd name="T21" fmla="*/ 0 h 280"/>
              <a:gd name="T22" fmla="*/ 90 w 180"/>
              <a:gd name="T23" fmla="*/ 0 h 280"/>
              <a:gd name="T24" fmla="*/ 68 w 180"/>
              <a:gd name="T25" fmla="*/ 4 h 280"/>
              <a:gd name="T26" fmla="*/ 50 w 180"/>
              <a:gd name="T27" fmla="*/ 16 h 280"/>
              <a:gd name="T28" fmla="*/ 38 w 180"/>
              <a:gd name="T29" fmla="*/ 34 h 280"/>
              <a:gd name="T30" fmla="*/ 34 w 180"/>
              <a:gd name="T31" fmla="*/ 54 h 280"/>
              <a:gd name="T32" fmla="*/ 36 w 180"/>
              <a:gd name="T33" fmla="*/ 66 h 280"/>
              <a:gd name="T34" fmla="*/ 42 w 180"/>
              <a:gd name="T35" fmla="*/ 84 h 280"/>
              <a:gd name="T36" fmla="*/ 50 w 180"/>
              <a:gd name="T37" fmla="*/ 94 h 280"/>
              <a:gd name="T38" fmla="*/ 58 w 180"/>
              <a:gd name="T39" fmla="*/ 110 h 280"/>
              <a:gd name="T40" fmla="*/ 60 w 180"/>
              <a:gd name="T41" fmla="*/ 132 h 280"/>
              <a:gd name="T42" fmla="*/ 48 w 180"/>
              <a:gd name="T43" fmla="*/ 156 h 280"/>
              <a:gd name="T44" fmla="*/ 36 w 180"/>
              <a:gd name="T45" fmla="*/ 170 h 280"/>
              <a:gd name="T46" fmla="*/ 26 w 180"/>
              <a:gd name="T47" fmla="*/ 180 h 280"/>
              <a:gd name="T48" fmla="*/ 16 w 180"/>
              <a:gd name="T49" fmla="*/ 194 h 280"/>
              <a:gd name="T50" fmla="*/ 2 w 180"/>
              <a:gd name="T51" fmla="*/ 230 h 280"/>
              <a:gd name="T52" fmla="*/ 0 w 180"/>
              <a:gd name="T53" fmla="*/ 250 h 280"/>
              <a:gd name="T54" fmla="*/ 0 w 180"/>
              <a:gd name="T55" fmla="*/ 260 h 280"/>
              <a:gd name="T56" fmla="*/ 2 w 180"/>
              <a:gd name="T57" fmla="*/ 262 h 280"/>
              <a:gd name="T58" fmla="*/ 20 w 180"/>
              <a:gd name="T59" fmla="*/ 270 h 280"/>
              <a:gd name="T60" fmla="*/ 44 w 180"/>
              <a:gd name="T61" fmla="*/ 276 h 280"/>
              <a:gd name="T62" fmla="*/ 88 w 180"/>
              <a:gd name="T63" fmla="*/ 280 h 280"/>
              <a:gd name="T64" fmla="*/ 90 w 180"/>
              <a:gd name="T65" fmla="*/ 280 h 280"/>
              <a:gd name="T66" fmla="*/ 108 w 180"/>
              <a:gd name="T67" fmla="*/ 278 h 280"/>
              <a:gd name="T68" fmla="*/ 136 w 180"/>
              <a:gd name="T69" fmla="*/ 278 h 280"/>
              <a:gd name="T70" fmla="*/ 162 w 180"/>
              <a:gd name="T71" fmla="*/ 272 h 280"/>
              <a:gd name="T72" fmla="*/ 172 w 180"/>
              <a:gd name="T73" fmla="*/ 268 h 280"/>
              <a:gd name="T74" fmla="*/ 176 w 180"/>
              <a:gd name="T75" fmla="*/ 266 h 280"/>
              <a:gd name="T76" fmla="*/ 178 w 180"/>
              <a:gd name="T77" fmla="*/ 260 h 280"/>
              <a:gd name="T78" fmla="*/ 180 w 180"/>
              <a:gd name="T79" fmla="*/ 248 h 280"/>
              <a:gd name="T80" fmla="*/ 176 w 180"/>
              <a:gd name="T81" fmla="*/ 222 h 280"/>
              <a:gd name="T82" fmla="*/ 166 w 180"/>
              <a:gd name="T83" fmla="*/ 200 h 280"/>
              <a:gd name="T84" fmla="*/ 152 w 180"/>
              <a:gd name="T85" fmla="*/ 180 h 280"/>
              <a:gd name="T86" fmla="*/ 134 w 180"/>
              <a:gd name="T87" fmla="*/ 164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80" h="280">
                <a:moveTo>
                  <a:pt x="134" y="164"/>
                </a:moveTo>
                <a:lnTo>
                  <a:pt x="134" y="164"/>
                </a:lnTo>
                <a:lnTo>
                  <a:pt x="124" y="154"/>
                </a:lnTo>
                <a:lnTo>
                  <a:pt x="120" y="148"/>
                </a:lnTo>
                <a:lnTo>
                  <a:pt x="118" y="138"/>
                </a:lnTo>
                <a:lnTo>
                  <a:pt x="116" y="130"/>
                </a:lnTo>
                <a:lnTo>
                  <a:pt x="118" y="118"/>
                </a:lnTo>
                <a:lnTo>
                  <a:pt x="122" y="108"/>
                </a:lnTo>
                <a:lnTo>
                  <a:pt x="128" y="94"/>
                </a:lnTo>
                <a:lnTo>
                  <a:pt x="128" y="94"/>
                </a:lnTo>
                <a:lnTo>
                  <a:pt x="136" y="86"/>
                </a:lnTo>
                <a:lnTo>
                  <a:pt x="140" y="76"/>
                </a:lnTo>
                <a:lnTo>
                  <a:pt x="144" y="66"/>
                </a:lnTo>
                <a:lnTo>
                  <a:pt x="146" y="54"/>
                </a:lnTo>
                <a:lnTo>
                  <a:pt x="146" y="54"/>
                </a:lnTo>
                <a:lnTo>
                  <a:pt x="144" y="44"/>
                </a:lnTo>
                <a:lnTo>
                  <a:pt x="140" y="34"/>
                </a:lnTo>
                <a:lnTo>
                  <a:pt x="136" y="24"/>
                </a:lnTo>
                <a:lnTo>
                  <a:pt x="128" y="16"/>
                </a:lnTo>
                <a:lnTo>
                  <a:pt x="120" y="8"/>
                </a:lnTo>
                <a:lnTo>
                  <a:pt x="112" y="4"/>
                </a:lnTo>
                <a:lnTo>
                  <a:pt x="100" y="0"/>
                </a:lnTo>
                <a:lnTo>
                  <a:pt x="90" y="0"/>
                </a:lnTo>
                <a:lnTo>
                  <a:pt x="90" y="0"/>
                </a:lnTo>
                <a:lnTo>
                  <a:pt x="78" y="0"/>
                </a:lnTo>
                <a:lnTo>
                  <a:pt x="68" y="4"/>
                </a:lnTo>
                <a:lnTo>
                  <a:pt x="58" y="8"/>
                </a:lnTo>
                <a:lnTo>
                  <a:pt x="50" y="16"/>
                </a:lnTo>
                <a:lnTo>
                  <a:pt x="44" y="24"/>
                </a:lnTo>
                <a:lnTo>
                  <a:pt x="38" y="34"/>
                </a:lnTo>
                <a:lnTo>
                  <a:pt x="36" y="44"/>
                </a:lnTo>
                <a:lnTo>
                  <a:pt x="34" y="54"/>
                </a:lnTo>
                <a:lnTo>
                  <a:pt x="34" y="54"/>
                </a:lnTo>
                <a:lnTo>
                  <a:pt x="36" y="66"/>
                </a:lnTo>
                <a:lnTo>
                  <a:pt x="38" y="76"/>
                </a:lnTo>
                <a:lnTo>
                  <a:pt x="42" y="84"/>
                </a:lnTo>
                <a:lnTo>
                  <a:pt x="50" y="94"/>
                </a:lnTo>
                <a:lnTo>
                  <a:pt x="50" y="94"/>
                </a:lnTo>
                <a:lnTo>
                  <a:pt x="54" y="102"/>
                </a:lnTo>
                <a:lnTo>
                  <a:pt x="58" y="110"/>
                </a:lnTo>
                <a:lnTo>
                  <a:pt x="60" y="120"/>
                </a:lnTo>
                <a:lnTo>
                  <a:pt x="60" y="132"/>
                </a:lnTo>
                <a:lnTo>
                  <a:pt x="56" y="144"/>
                </a:lnTo>
                <a:lnTo>
                  <a:pt x="48" y="156"/>
                </a:lnTo>
                <a:lnTo>
                  <a:pt x="34" y="170"/>
                </a:lnTo>
                <a:lnTo>
                  <a:pt x="36" y="170"/>
                </a:lnTo>
                <a:lnTo>
                  <a:pt x="36" y="170"/>
                </a:lnTo>
                <a:lnTo>
                  <a:pt x="26" y="180"/>
                </a:lnTo>
                <a:lnTo>
                  <a:pt x="26" y="180"/>
                </a:lnTo>
                <a:lnTo>
                  <a:pt x="16" y="194"/>
                </a:lnTo>
                <a:lnTo>
                  <a:pt x="8" y="212"/>
                </a:lnTo>
                <a:lnTo>
                  <a:pt x="2" y="230"/>
                </a:lnTo>
                <a:lnTo>
                  <a:pt x="0" y="250"/>
                </a:lnTo>
                <a:lnTo>
                  <a:pt x="0" y="250"/>
                </a:lnTo>
                <a:lnTo>
                  <a:pt x="0" y="258"/>
                </a:lnTo>
                <a:lnTo>
                  <a:pt x="0" y="260"/>
                </a:lnTo>
                <a:lnTo>
                  <a:pt x="2" y="262"/>
                </a:lnTo>
                <a:lnTo>
                  <a:pt x="2" y="262"/>
                </a:lnTo>
                <a:lnTo>
                  <a:pt x="6" y="266"/>
                </a:lnTo>
                <a:lnTo>
                  <a:pt x="20" y="270"/>
                </a:lnTo>
                <a:lnTo>
                  <a:pt x="30" y="274"/>
                </a:lnTo>
                <a:lnTo>
                  <a:pt x="44" y="276"/>
                </a:lnTo>
                <a:lnTo>
                  <a:pt x="64" y="278"/>
                </a:lnTo>
                <a:lnTo>
                  <a:pt x="88" y="280"/>
                </a:lnTo>
                <a:lnTo>
                  <a:pt x="88" y="280"/>
                </a:lnTo>
                <a:lnTo>
                  <a:pt x="90" y="280"/>
                </a:lnTo>
                <a:lnTo>
                  <a:pt x="90" y="280"/>
                </a:lnTo>
                <a:lnTo>
                  <a:pt x="108" y="278"/>
                </a:lnTo>
                <a:lnTo>
                  <a:pt x="136" y="278"/>
                </a:lnTo>
                <a:lnTo>
                  <a:pt x="136" y="278"/>
                </a:lnTo>
                <a:lnTo>
                  <a:pt x="150" y="276"/>
                </a:lnTo>
                <a:lnTo>
                  <a:pt x="162" y="272"/>
                </a:lnTo>
                <a:lnTo>
                  <a:pt x="162" y="272"/>
                </a:lnTo>
                <a:lnTo>
                  <a:pt x="172" y="268"/>
                </a:lnTo>
                <a:lnTo>
                  <a:pt x="172" y="268"/>
                </a:lnTo>
                <a:lnTo>
                  <a:pt x="176" y="266"/>
                </a:lnTo>
                <a:lnTo>
                  <a:pt x="178" y="260"/>
                </a:lnTo>
                <a:lnTo>
                  <a:pt x="178" y="260"/>
                </a:lnTo>
                <a:lnTo>
                  <a:pt x="180" y="248"/>
                </a:lnTo>
                <a:lnTo>
                  <a:pt x="180" y="248"/>
                </a:lnTo>
                <a:lnTo>
                  <a:pt x="178" y="234"/>
                </a:lnTo>
                <a:lnTo>
                  <a:pt x="176" y="222"/>
                </a:lnTo>
                <a:lnTo>
                  <a:pt x="172" y="210"/>
                </a:lnTo>
                <a:lnTo>
                  <a:pt x="166" y="200"/>
                </a:lnTo>
                <a:lnTo>
                  <a:pt x="160" y="188"/>
                </a:lnTo>
                <a:lnTo>
                  <a:pt x="152" y="180"/>
                </a:lnTo>
                <a:lnTo>
                  <a:pt x="142" y="172"/>
                </a:lnTo>
                <a:lnTo>
                  <a:pt x="134" y="164"/>
                </a:lnTo>
                <a:lnTo>
                  <a:pt x="134" y="164"/>
                </a:lnTo>
                <a:close/>
              </a:path>
            </a:pathLst>
          </a:custGeom>
          <a:solidFill>
            <a:srgbClr val="59B8E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66" name="Freeform 16"/>
          <p:cNvSpPr>
            <a:spLocks/>
          </p:cNvSpPr>
          <p:nvPr/>
        </p:nvSpPr>
        <p:spPr bwMode="auto">
          <a:xfrm>
            <a:off x="838200" y="4852555"/>
            <a:ext cx="492125" cy="710045"/>
          </a:xfrm>
          <a:custGeom>
            <a:avLst/>
            <a:gdLst>
              <a:gd name="T0" fmla="*/ 134 w 180"/>
              <a:gd name="T1" fmla="*/ 164 h 280"/>
              <a:gd name="T2" fmla="*/ 120 w 180"/>
              <a:gd name="T3" fmla="*/ 148 h 280"/>
              <a:gd name="T4" fmla="*/ 116 w 180"/>
              <a:gd name="T5" fmla="*/ 130 h 280"/>
              <a:gd name="T6" fmla="*/ 122 w 180"/>
              <a:gd name="T7" fmla="*/ 108 h 280"/>
              <a:gd name="T8" fmla="*/ 128 w 180"/>
              <a:gd name="T9" fmla="*/ 94 h 280"/>
              <a:gd name="T10" fmla="*/ 140 w 180"/>
              <a:gd name="T11" fmla="*/ 76 h 280"/>
              <a:gd name="T12" fmla="*/ 146 w 180"/>
              <a:gd name="T13" fmla="*/ 54 h 280"/>
              <a:gd name="T14" fmla="*/ 144 w 180"/>
              <a:gd name="T15" fmla="*/ 44 h 280"/>
              <a:gd name="T16" fmla="*/ 136 w 180"/>
              <a:gd name="T17" fmla="*/ 24 h 280"/>
              <a:gd name="T18" fmla="*/ 120 w 180"/>
              <a:gd name="T19" fmla="*/ 8 h 280"/>
              <a:gd name="T20" fmla="*/ 100 w 180"/>
              <a:gd name="T21" fmla="*/ 0 h 280"/>
              <a:gd name="T22" fmla="*/ 90 w 180"/>
              <a:gd name="T23" fmla="*/ 0 h 280"/>
              <a:gd name="T24" fmla="*/ 68 w 180"/>
              <a:gd name="T25" fmla="*/ 4 h 280"/>
              <a:gd name="T26" fmla="*/ 50 w 180"/>
              <a:gd name="T27" fmla="*/ 16 h 280"/>
              <a:gd name="T28" fmla="*/ 38 w 180"/>
              <a:gd name="T29" fmla="*/ 34 h 280"/>
              <a:gd name="T30" fmla="*/ 34 w 180"/>
              <a:gd name="T31" fmla="*/ 54 h 280"/>
              <a:gd name="T32" fmla="*/ 36 w 180"/>
              <a:gd name="T33" fmla="*/ 66 h 280"/>
              <a:gd name="T34" fmla="*/ 42 w 180"/>
              <a:gd name="T35" fmla="*/ 84 h 280"/>
              <a:gd name="T36" fmla="*/ 50 w 180"/>
              <a:gd name="T37" fmla="*/ 94 h 280"/>
              <a:gd name="T38" fmla="*/ 58 w 180"/>
              <a:gd name="T39" fmla="*/ 110 h 280"/>
              <a:gd name="T40" fmla="*/ 60 w 180"/>
              <a:gd name="T41" fmla="*/ 132 h 280"/>
              <a:gd name="T42" fmla="*/ 48 w 180"/>
              <a:gd name="T43" fmla="*/ 156 h 280"/>
              <a:gd name="T44" fmla="*/ 36 w 180"/>
              <a:gd name="T45" fmla="*/ 170 h 280"/>
              <a:gd name="T46" fmla="*/ 26 w 180"/>
              <a:gd name="T47" fmla="*/ 180 h 280"/>
              <a:gd name="T48" fmla="*/ 16 w 180"/>
              <a:gd name="T49" fmla="*/ 194 h 280"/>
              <a:gd name="T50" fmla="*/ 2 w 180"/>
              <a:gd name="T51" fmla="*/ 230 h 280"/>
              <a:gd name="T52" fmla="*/ 0 w 180"/>
              <a:gd name="T53" fmla="*/ 250 h 280"/>
              <a:gd name="T54" fmla="*/ 0 w 180"/>
              <a:gd name="T55" fmla="*/ 260 h 280"/>
              <a:gd name="T56" fmla="*/ 2 w 180"/>
              <a:gd name="T57" fmla="*/ 262 h 280"/>
              <a:gd name="T58" fmla="*/ 20 w 180"/>
              <a:gd name="T59" fmla="*/ 270 h 280"/>
              <a:gd name="T60" fmla="*/ 44 w 180"/>
              <a:gd name="T61" fmla="*/ 276 h 280"/>
              <a:gd name="T62" fmla="*/ 88 w 180"/>
              <a:gd name="T63" fmla="*/ 280 h 280"/>
              <a:gd name="T64" fmla="*/ 90 w 180"/>
              <a:gd name="T65" fmla="*/ 280 h 280"/>
              <a:gd name="T66" fmla="*/ 108 w 180"/>
              <a:gd name="T67" fmla="*/ 278 h 280"/>
              <a:gd name="T68" fmla="*/ 136 w 180"/>
              <a:gd name="T69" fmla="*/ 278 h 280"/>
              <a:gd name="T70" fmla="*/ 162 w 180"/>
              <a:gd name="T71" fmla="*/ 272 h 280"/>
              <a:gd name="T72" fmla="*/ 172 w 180"/>
              <a:gd name="T73" fmla="*/ 268 h 280"/>
              <a:gd name="T74" fmla="*/ 176 w 180"/>
              <a:gd name="T75" fmla="*/ 266 h 280"/>
              <a:gd name="T76" fmla="*/ 178 w 180"/>
              <a:gd name="T77" fmla="*/ 260 h 280"/>
              <a:gd name="T78" fmla="*/ 180 w 180"/>
              <a:gd name="T79" fmla="*/ 248 h 280"/>
              <a:gd name="T80" fmla="*/ 176 w 180"/>
              <a:gd name="T81" fmla="*/ 222 h 280"/>
              <a:gd name="T82" fmla="*/ 166 w 180"/>
              <a:gd name="T83" fmla="*/ 200 h 280"/>
              <a:gd name="T84" fmla="*/ 152 w 180"/>
              <a:gd name="T85" fmla="*/ 180 h 280"/>
              <a:gd name="T86" fmla="*/ 134 w 180"/>
              <a:gd name="T87" fmla="*/ 164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80" h="280">
                <a:moveTo>
                  <a:pt x="134" y="164"/>
                </a:moveTo>
                <a:lnTo>
                  <a:pt x="134" y="164"/>
                </a:lnTo>
                <a:lnTo>
                  <a:pt x="124" y="154"/>
                </a:lnTo>
                <a:lnTo>
                  <a:pt x="120" y="148"/>
                </a:lnTo>
                <a:lnTo>
                  <a:pt x="118" y="138"/>
                </a:lnTo>
                <a:lnTo>
                  <a:pt x="116" y="130"/>
                </a:lnTo>
                <a:lnTo>
                  <a:pt x="118" y="118"/>
                </a:lnTo>
                <a:lnTo>
                  <a:pt x="122" y="108"/>
                </a:lnTo>
                <a:lnTo>
                  <a:pt x="128" y="94"/>
                </a:lnTo>
                <a:lnTo>
                  <a:pt x="128" y="94"/>
                </a:lnTo>
                <a:lnTo>
                  <a:pt x="136" y="86"/>
                </a:lnTo>
                <a:lnTo>
                  <a:pt x="140" y="76"/>
                </a:lnTo>
                <a:lnTo>
                  <a:pt x="144" y="66"/>
                </a:lnTo>
                <a:lnTo>
                  <a:pt x="146" y="54"/>
                </a:lnTo>
                <a:lnTo>
                  <a:pt x="146" y="54"/>
                </a:lnTo>
                <a:lnTo>
                  <a:pt x="144" y="44"/>
                </a:lnTo>
                <a:lnTo>
                  <a:pt x="140" y="34"/>
                </a:lnTo>
                <a:lnTo>
                  <a:pt x="136" y="24"/>
                </a:lnTo>
                <a:lnTo>
                  <a:pt x="128" y="16"/>
                </a:lnTo>
                <a:lnTo>
                  <a:pt x="120" y="8"/>
                </a:lnTo>
                <a:lnTo>
                  <a:pt x="112" y="4"/>
                </a:lnTo>
                <a:lnTo>
                  <a:pt x="100" y="0"/>
                </a:lnTo>
                <a:lnTo>
                  <a:pt x="90" y="0"/>
                </a:lnTo>
                <a:lnTo>
                  <a:pt x="90" y="0"/>
                </a:lnTo>
                <a:lnTo>
                  <a:pt x="78" y="0"/>
                </a:lnTo>
                <a:lnTo>
                  <a:pt x="68" y="4"/>
                </a:lnTo>
                <a:lnTo>
                  <a:pt x="58" y="8"/>
                </a:lnTo>
                <a:lnTo>
                  <a:pt x="50" y="16"/>
                </a:lnTo>
                <a:lnTo>
                  <a:pt x="44" y="24"/>
                </a:lnTo>
                <a:lnTo>
                  <a:pt x="38" y="34"/>
                </a:lnTo>
                <a:lnTo>
                  <a:pt x="36" y="44"/>
                </a:lnTo>
                <a:lnTo>
                  <a:pt x="34" y="54"/>
                </a:lnTo>
                <a:lnTo>
                  <a:pt x="34" y="54"/>
                </a:lnTo>
                <a:lnTo>
                  <a:pt x="36" y="66"/>
                </a:lnTo>
                <a:lnTo>
                  <a:pt x="38" y="76"/>
                </a:lnTo>
                <a:lnTo>
                  <a:pt x="42" y="84"/>
                </a:lnTo>
                <a:lnTo>
                  <a:pt x="50" y="94"/>
                </a:lnTo>
                <a:lnTo>
                  <a:pt x="50" y="94"/>
                </a:lnTo>
                <a:lnTo>
                  <a:pt x="54" y="102"/>
                </a:lnTo>
                <a:lnTo>
                  <a:pt x="58" y="110"/>
                </a:lnTo>
                <a:lnTo>
                  <a:pt x="60" y="120"/>
                </a:lnTo>
                <a:lnTo>
                  <a:pt x="60" y="132"/>
                </a:lnTo>
                <a:lnTo>
                  <a:pt x="56" y="144"/>
                </a:lnTo>
                <a:lnTo>
                  <a:pt x="48" y="156"/>
                </a:lnTo>
                <a:lnTo>
                  <a:pt x="34" y="170"/>
                </a:lnTo>
                <a:lnTo>
                  <a:pt x="36" y="170"/>
                </a:lnTo>
                <a:lnTo>
                  <a:pt x="36" y="170"/>
                </a:lnTo>
                <a:lnTo>
                  <a:pt x="26" y="180"/>
                </a:lnTo>
                <a:lnTo>
                  <a:pt x="26" y="180"/>
                </a:lnTo>
                <a:lnTo>
                  <a:pt x="16" y="194"/>
                </a:lnTo>
                <a:lnTo>
                  <a:pt x="8" y="212"/>
                </a:lnTo>
                <a:lnTo>
                  <a:pt x="2" y="230"/>
                </a:lnTo>
                <a:lnTo>
                  <a:pt x="0" y="250"/>
                </a:lnTo>
                <a:lnTo>
                  <a:pt x="0" y="250"/>
                </a:lnTo>
                <a:lnTo>
                  <a:pt x="0" y="258"/>
                </a:lnTo>
                <a:lnTo>
                  <a:pt x="0" y="260"/>
                </a:lnTo>
                <a:lnTo>
                  <a:pt x="2" y="262"/>
                </a:lnTo>
                <a:lnTo>
                  <a:pt x="2" y="262"/>
                </a:lnTo>
                <a:lnTo>
                  <a:pt x="6" y="266"/>
                </a:lnTo>
                <a:lnTo>
                  <a:pt x="20" y="270"/>
                </a:lnTo>
                <a:lnTo>
                  <a:pt x="30" y="274"/>
                </a:lnTo>
                <a:lnTo>
                  <a:pt x="44" y="276"/>
                </a:lnTo>
                <a:lnTo>
                  <a:pt x="64" y="278"/>
                </a:lnTo>
                <a:lnTo>
                  <a:pt x="88" y="280"/>
                </a:lnTo>
                <a:lnTo>
                  <a:pt x="88" y="280"/>
                </a:lnTo>
                <a:lnTo>
                  <a:pt x="90" y="280"/>
                </a:lnTo>
                <a:lnTo>
                  <a:pt x="90" y="280"/>
                </a:lnTo>
                <a:lnTo>
                  <a:pt x="108" y="278"/>
                </a:lnTo>
                <a:lnTo>
                  <a:pt x="136" y="278"/>
                </a:lnTo>
                <a:lnTo>
                  <a:pt x="136" y="278"/>
                </a:lnTo>
                <a:lnTo>
                  <a:pt x="150" y="276"/>
                </a:lnTo>
                <a:lnTo>
                  <a:pt x="162" y="272"/>
                </a:lnTo>
                <a:lnTo>
                  <a:pt x="162" y="272"/>
                </a:lnTo>
                <a:lnTo>
                  <a:pt x="172" y="268"/>
                </a:lnTo>
                <a:lnTo>
                  <a:pt x="172" y="268"/>
                </a:lnTo>
                <a:lnTo>
                  <a:pt x="176" y="266"/>
                </a:lnTo>
                <a:lnTo>
                  <a:pt x="178" y="260"/>
                </a:lnTo>
                <a:lnTo>
                  <a:pt x="178" y="260"/>
                </a:lnTo>
                <a:lnTo>
                  <a:pt x="180" y="248"/>
                </a:lnTo>
                <a:lnTo>
                  <a:pt x="180" y="248"/>
                </a:lnTo>
                <a:lnTo>
                  <a:pt x="178" y="234"/>
                </a:lnTo>
                <a:lnTo>
                  <a:pt x="176" y="222"/>
                </a:lnTo>
                <a:lnTo>
                  <a:pt x="172" y="210"/>
                </a:lnTo>
                <a:lnTo>
                  <a:pt x="166" y="200"/>
                </a:lnTo>
                <a:lnTo>
                  <a:pt x="160" y="188"/>
                </a:lnTo>
                <a:lnTo>
                  <a:pt x="152" y="180"/>
                </a:lnTo>
                <a:lnTo>
                  <a:pt x="142" y="172"/>
                </a:lnTo>
                <a:lnTo>
                  <a:pt x="134" y="164"/>
                </a:lnTo>
                <a:lnTo>
                  <a:pt x="134" y="164"/>
                </a:lnTo>
                <a:close/>
              </a:path>
            </a:pathLst>
          </a:cu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67" name="Freeform 16"/>
          <p:cNvSpPr>
            <a:spLocks/>
          </p:cNvSpPr>
          <p:nvPr/>
        </p:nvSpPr>
        <p:spPr bwMode="auto">
          <a:xfrm>
            <a:off x="990600" y="5004955"/>
            <a:ext cx="492125" cy="710045"/>
          </a:xfrm>
          <a:custGeom>
            <a:avLst/>
            <a:gdLst>
              <a:gd name="T0" fmla="*/ 134 w 180"/>
              <a:gd name="T1" fmla="*/ 164 h 280"/>
              <a:gd name="T2" fmla="*/ 120 w 180"/>
              <a:gd name="T3" fmla="*/ 148 h 280"/>
              <a:gd name="T4" fmla="*/ 116 w 180"/>
              <a:gd name="T5" fmla="*/ 130 h 280"/>
              <a:gd name="T6" fmla="*/ 122 w 180"/>
              <a:gd name="T7" fmla="*/ 108 h 280"/>
              <a:gd name="T8" fmla="*/ 128 w 180"/>
              <a:gd name="T9" fmla="*/ 94 h 280"/>
              <a:gd name="T10" fmla="*/ 140 w 180"/>
              <a:gd name="T11" fmla="*/ 76 h 280"/>
              <a:gd name="T12" fmla="*/ 146 w 180"/>
              <a:gd name="T13" fmla="*/ 54 h 280"/>
              <a:gd name="T14" fmla="*/ 144 w 180"/>
              <a:gd name="T15" fmla="*/ 44 h 280"/>
              <a:gd name="T16" fmla="*/ 136 w 180"/>
              <a:gd name="T17" fmla="*/ 24 h 280"/>
              <a:gd name="T18" fmla="*/ 120 w 180"/>
              <a:gd name="T19" fmla="*/ 8 h 280"/>
              <a:gd name="T20" fmla="*/ 100 w 180"/>
              <a:gd name="T21" fmla="*/ 0 h 280"/>
              <a:gd name="T22" fmla="*/ 90 w 180"/>
              <a:gd name="T23" fmla="*/ 0 h 280"/>
              <a:gd name="T24" fmla="*/ 68 w 180"/>
              <a:gd name="T25" fmla="*/ 4 h 280"/>
              <a:gd name="T26" fmla="*/ 50 w 180"/>
              <a:gd name="T27" fmla="*/ 16 h 280"/>
              <a:gd name="T28" fmla="*/ 38 w 180"/>
              <a:gd name="T29" fmla="*/ 34 h 280"/>
              <a:gd name="T30" fmla="*/ 34 w 180"/>
              <a:gd name="T31" fmla="*/ 54 h 280"/>
              <a:gd name="T32" fmla="*/ 36 w 180"/>
              <a:gd name="T33" fmla="*/ 66 h 280"/>
              <a:gd name="T34" fmla="*/ 42 w 180"/>
              <a:gd name="T35" fmla="*/ 84 h 280"/>
              <a:gd name="T36" fmla="*/ 50 w 180"/>
              <a:gd name="T37" fmla="*/ 94 h 280"/>
              <a:gd name="T38" fmla="*/ 58 w 180"/>
              <a:gd name="T39" fmla="*/ 110 h 280"/>
              <a:gd name="T40" fmla="*/ 60 w 180"/>
              <a:gd name="T41" fmla="*/ 132 h 280"/>
              <a:gd name="T42" fmla="*/ 48 w 180"/>
              <a:gd name="T43" fmla="*/ 156 h 280"/>
              <a:gd name="T44" fmla="*/ 36 w 180"/>
              <a:gd name="T45" fmla="*/ 170 h 280"/>
              <a:gd name="T46" fmla="*/ 26 w 180"/>
              <a:gd name="T47" fmla="*/ 180 h 280"/>
              <a:gd name="T48" fmla="*/ 16 w 180"/>
              <a:gd name="T49" fmla="*/ 194 h 280"/>
              <a:gd name="T50" fmla="*/ 2 w 180"/>
              <a:gd name="T51" fmla="*/ 230 h 280"/>
              <a:gd name="T52" fmla="*/ 0 w 180"/>
              <a:gd name="T53" fmla="*/ 250 h 280"/>
              <a:gd name="T54" fmla="*/ 0 w 180"/>
              <a:gd name="T55" fmla="*/ 260 h 280"/>
              <a:gd name="T56" fmla="*/ 2 w 180"/>
              <a:gd name="T57" fmla="*/ 262 h 280"/>
              <a:gd name="T58" fmla="*/ 20 w 180"/>
              <a:gd name="T59" fmla="*/ 270 h 280"/>
              <a:gd name="T60" fmla="*/ 44 w 180"/>
              <a:gd name="T61" fmla="*/ 276 h 280"/>
              <a:gd name="T62" fmla="*/ 88 w 180"/>
              <a:gd name="T63" fmla="*/ 280 h 280"/>
              <a:gd name="T64" fmla="*/ 90 w 180"/>
              <a:gd name="T65" fmla="*/ 280 h 280"/>
              <a:gd name="T66" fmla="*/ 108 w 180"/>
              <a:gd name="T67" fmla="*/ 278 h 280"/>
              <a:gd name="T68" fmla="*/ 136 w 180"/>
              <a:gd name="T69" fmla="*/ 278 h 280"/>
              <a:gd name="T70" fmla="*/ 162 w 180"/>
              <a:gd name="T71" fmla="*/ 272 h 280"/>
              <a:gd name="T72" fmla="*/ 172 w 180"/>
              <a:gd name="T73" fmla="*/ 268 h 280"/>
              <a:gd name="T74" fmla="*/ 176 w 180"/>
              <a:gd name="T75" fmla="*/ 266 h 280"/>
              <a:gd name="T76" fmla="*/ 178 w 180"/>
              <a:gd name="T77" fmla="*/ 260 h 280"/>
              <a:gd name="T78" fmla="*/ 180 w 180"/>
              <a:gd name="T79" fmla="*/ 248 h 280"/>
              <a:gd name="T80" fmla="*/ 176 w 180"/>
              <a:gd name="T81" fmla="*/ 222 h 280"/>
              <a:gd name="T82" fmla="*/ 166 w 180"/>
              <a:gd name="T83" fmla="*/ 200 h 280"/>
              <a:gd name="T84" fmla="*/ 152 w 180"/>
              <a:gd name="T85" fmla="*/ 180 h 280"/>
              <a:gd name="T86" fmla="*/ 134 w 180"/>
              <a:gd name="T87" fmla="*/ 164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80" h="280">
                <a:moveTo>
                  <a:pt x="134" y="164"/>
                </a:moveTo>
                <a:lnTo>
                  <a:pt x="134" y="164"/>
                </a:lnTo>
                <a:lnTo>
                  <a:pt x="124" y="154"/>
                </a:lnTo>
                <a:lnTo>
                  <a:pt x="120" y="148"/>
                </a:lnTo>
                <a:lnTo>
                  <a:pt x="118" y="138"/>
                </a:lnTo>
                <a:lnTo>
                  <a:pt x="116" y="130"/>
                </a:lnTo>
                <a:lnTo>
                  <a:pt x="118" y="118"/>
                </a:lnTo>
                <a:lnTo>
                  <a:pt x="122" y="108"/>
                </a:lnTo>
                <a:lnTo>
                  <a:pt x="128" y="94"/>
                </a:lnTo>
                <a:lnTo>
                  <a:pt x="128" y="94"/>
                </a:lnTo>
                <a:lnTo>
                  <a:pt x="136" y="86"/>
                </a:lnTo>
                <a:lnTo>
                  <a:pt x="140" y="76"/>
                </a:lnTo>
                <a:lnTo>
                  <a:pt x="144" y="66"/>
                </a:lnTo>
                <a:lnTo>
                  <a:pt x="146" y="54"/>
                </a:lnTo>
                <a:lnTo>
                  <a:pt x="146" y="54"/>
                </a:lnTo>
                <a:lnTo>
                  <a:pt x="144" y="44"/>
                </a:lnTo>
                <a:lnTo>
                  <a:pt x="140" y="34"/>
                </a:lnTo>
                <a:lnTo>
                  <a:pt x="136" y="24"/>
                </a:lnTo>
                <a:lnTo>
                  <a:pt x="128" y="16"/>
                </a:lnTo>
                <a:lnTo>
                  <a:pt x="120" y="8"/>
                </a:lnTo>
                <a:lnTo>
                  <a:pt x="112" y="4"/>
                </a:lnTo>
                <a:lnTo>
                  <a:pt x="100" y="0"/>
                </a:lnTo>
                <a:lnTo>
                  <a:pt x="90" y="0"/>
                </a:lnTo>
                <a:lnTo>
                  <a:pt x="90" y="0"/>
                </a:lnTo>
                <a:lnTo>
                  <a:pt x="78" y="0"/>
                </a:lnTo>
                <a:lnTo>
                  <a:pt x="68" y="4"/>
                </a:lnTo>
                <a:lnTo>
                  <a:pt x="58" y="8"/>
                </a:lnTo>
                <a:lnTo>
                  <a:pt x="50" y="16"/>
                </a:lnTo>
                <a:lnTo>
                  <a:pt x="44" y="24"/>
                </a:lnTo>
                <a:lnTo>
                  <a:pt x="38" y="34"/>
                </a:lnTo>
                <a:lnTo>
                  <a:pt x="36" y="44"/>
                </a:lnTo>
                <a:lnTo>
                  <a:pt x="34" y="54"/>
                </a:lnTo>
                <a:lnTo>
                  <a:pt x="34" y="54"/>
                </a:lnTo>
                <a:lnTo>
                  <a:pt x="36" y="66"/>
                </a:lnTo>
                <a:lnTo>
                  <a:pt x="38" y="76"/>
                </a:lnTo>
                <a:lnTo>
                  <a:pt x="42" y="84"/>
                </a:lnTo>
                <a:lnTo>
                  <a:pt x="50" y="94"/>
                </a:lnTo>
                <a:lnTo>
                  <a:pt x="50" y="94"/>
                </a:lnTo>
                <a:lnTo>
                  <a:pt x="54" y="102"/>
                </a:lnTo>
                <a:lnTo>
                  <a:pt x="58" y="110"/>
                </a:lnTo>
                <a:lnTo>
                  <a:pt x="60" y="120"/>
                </a:lnTo>
                <a:lnTo>
                  <a:pt x="60" y="132"/>
                </a:lnTo>
                <a:lnTo>
                  <a:pt x="56" y="144"/>
                </a:lnTo>
                <a:lnTo>
                  <a:pt x="48" y="156"/>
                </a:lnTo>
                <a:lnTo>
                  <a:pt x="34" y="170"/>
                </a:lnTo>
                <a:lnTo>
                  <a:pt x="36" y="170"/>
                </a:lnTo>
                <a:lnTo>
                  <a:pt x="36" y="170"/>
                </a:lnTo>
                <a:lnTo>
                  <a:pt x="26" y="180"/>
                </a:lnTo>
                <a:lnTo>
                  <a:pt x="26" y="180"/>
                </a:lnTo>
                <a:lnTo>
                  <a:pt x="16" y="194"/>
                </a:lnTo>
                <a:lnTo>
                  <a:pt x="8" y="212"/>
                </a:lnTo>
                <a:lnTo>
                  <a:pt x="2" y="230"/>
                </a:lnTo>
                <a:lnTo>
                  <a:pt x="0" y="250"/>
                </a:lnTo>
                <a:lnTo>
                  <a:pt x="0" y="250"/>
                </a:lnTo>
                <a:lnTo>
                  <a:pt x="0" y="258"/>
                </a:lnTo>
                <a:lnTo>
                  <a:pt x="0" y="260"/>
                </a:lnTo>
                <a:lnTo>
                  <a:pt x="2" y="262"/>
                </a:lnTo>
                <a:lnTo>
                  <a:pt x="2" y="262"/>
                </a:lnTo>
                <a:lnTo>
                  <a:pt x="6" y="266"/>
                </a:lnTo>
                <a:lnTo>
                  <a:pt x="20" y="270"/>
                </a:lnTo>
                <a:lnTo>
                  <a:pt x="30" y="274"/>
                </a:lnTo>
                <a:lnTo>
                  <a:pt x="44" y="276"/>
                </a:lnTo>
                <a:lnTo>
                  <a:pt x="64" y="278"/>
                </a:lnTo>
                <a:lnTo>
                  <a:pt x="88" y="280"/>
                </a:lnTo>
                <a:lnTo>
                  <a:pt x="88" y="280"/>
                </a:lnTo>
                <a:lnTo>
                  <a:pt x="90" y="280"/>
                </a:lnTo>
                <a:lnTo>
                  <a:pt x="90" y="280"/>
                </a:lnTo>
                <a:lnTo>
                  <a:pt x="108" y="278"/>
                </a:lnTo>
                <a:lnTo>
                  <a:pt x="136" y="278"/>
                </a:lnTo>
                <a:lnTo>
                  <a:pt x="136" y="278"/>
                </a:lnTo>
                <a:lnTo>
                  <a:pt x="150" y="276"/>
                </a:lnTo>
                <a:lnTo>
                  <a:pt x="162" y="272"/>
                </a:lnTo>
                <a:lnTo>
                  <a:pt x="162" y="272"/>
                </a:lnTo>
                <a:lnTo>
                  <a:pt x="172" y="268"/>
                </a:lnTo>
                <a:lnTo>
                  <a:pt x="172" y="268"/>
                </a:lnTo>
                <a:lnTo>
                  <a:pt x="176" y="266"/>
                </a:lnTo>
                <a:lnTo>
                  <a:pt x="178" y="260"/>
                </a:lnTo>
                <a:lnTo>
                  <a:pt x="178" y="260"/>
                </a:lnTo>
                <a:lnTo>
                  <a:pt x="180" y="248"/>
                </a:lnTo>
                <a:lnTo>
                  <a:pt x="180" y="248"/>
                </a:lnTo>
                <a:lnTo>
                  <a:pt x="178" y="234"/>
                </a:lnTo>
                <a:lnTo>
                  <a:pt x="176" y="222"/>
                </a:lnTo>
                <a:lnTo>
                  <a:pt x="172" y="210"/>
                </a:lnTo>
                <a:lnTo>
                  <a:pt x="166" y="200"/>
                </a:lnTo>
                <a:lnTo>
                  <a:pt x="160" y="188"/>
                </a:lnTo>
                <a:lnTo>
                  <a:pt x="152" y="180"/>
                </a:lnTo>
                <a:lnTo>
                  <a:pt x="142" y="172"/>
                </a:lnTo>
                <a:lnTo>
                  <a:pt x="134" y="164"/>
                </a:lnTo>
                <a:lnTo>
                  <a:pt x="134" y="164"/>
                </a:lnTo>
                <a:close/>
              </a:path>
            </a:pathLst>
          </a:custGeom>
          <a:solidFill>
            <a:schemeClr val="accent1">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68" name="Freeform 16"/>
          <p:cNvSpPr>
            <a:spLocks/>
          </p:cNvSpPr>
          <p:nvPr/>
        </p:nvSpPr>
        <p:spPr bwMode="auto">
          <a:xfrm>
            <a:off x="1143000" y="5157355"/>
            <a:ext cx="492125" cy="710045"/>
          </a:xfrm>
          <a:custGeom>
            <a:avLst/>
            <a:gdLst>
              <a:gd name="T0" fmla="*/ 134 w 180"/>
              <a:gd name="T1" fmla="*/ 164 h 280"/>
              <a:gd name="T2" fmla="*/ 120 w 180"/>
              <a:gd name="T3" fmla="*/ 148 h 280"/>
              <a:gd name="T4" fmla="*/ 116 w 180"/>
              <a:gd name="T5" fmla="*/ 130 h 280"/>
              <a:gd name="T6" fmla="*/ 122 w 180"/>
              <a:gd name="T7" fmla="*/ 108 h 280"/>
              <a:gd name="T8" fmla="*/ 128 w 180"/>
              <a:gd name="T9" fmla="*/ 94 h 280"/>
              <a:gd name="T10" fmla="*/ 140 w 180"/>
              <a:gd name="T11" fmla="*/ 76 h 280"/>
              <a:gd name="T12" fmla="*/ 146 w 180"/>
              <a:gd name="T13" fmla="*/ 54 h 280"/>
              <a:gd name="T14" fmla="*/ 144 w 180"/>
              <a:gd name="T15" fmla="*/ 44 h 280"/>
              <a:gd name="T16" fmla="*/ 136 w 180"/>
              <a:gd name="T17" fmla="*/ 24 h 280"/>
              <a:gd name="T18" fmla="*/ 120 w 180"/>
              <a:gd name="T19" fmla="*/ 8 h 280"/>
              <a:gd name="T20" fmla="*/ 100 w 180"/>
              <a:gd name="T21" fmla="*/ 0 h 280"/>
              <a:gd name="T22" fmla="*/ 90 w 180"/>
              <a:gd name="T23" fmla="*/ 0 h 280"/>
              <a:gd name="T24" fmla="*/ 68 w 180"/>
              <a:gd name="T25" fmla="*/ 4 h 280"/>
              <a:gd name="T26" fmla="*/ 50 w 180"/>
              <a:gd name="T27" fmla="*/ 16 h 280"/>
              <a:gd name="T28" fmla="*/ 38 w 180"/>
              <a:gd name="T29" fmla="*/ 34 h 280"/>
              <a:gd name="T30" fmla="*/ 34 w 180"/>
              <a:gd name="T31" fmla="*/ 54 h 280"/>
              <a:gd name="T32" fmla="*/ 36 w 180"/>
              <a:gd name="T33" fmla="*/ 66 h 280"/>
              <a:gd name="T34" fmla="*/ 42 w 180"/>
              <a:gd name="T35" fmla="*/ 84 h 280"/>
              <a:gd name="T36" fmla="*/ 50 w 180"/>
              <a:gd name="T37" fmla="*/ 94 h 280"/>
              <a:gd name="T38" fmla="*/ 58 w 180"/>
              <a:gd name="T39" fmla="*/ 110 h 280"/>
              <a:gd name="T40" fmla="*/ 60 w 180"/>
              <a:gd name="T41" fmla="*/ 132 h 280"/>
              <a:gd name="T42" fmla="*/ 48 w 180"/>
              <a:gd name="T43" fmla="*/ 156 h 280"/>
              <a:gd name="T44" fmla="*/ 36 w 180"/>
              <a:gd name="T45" fmla="*/ 170 h 280"/>
              <a:gd name="T46" fmla="*/ 26 w 180"/>
              <a:gd name="T47" fmla="*/ 180 h 280"/>
              <a:gd name="T48" fmla="*/ 16 w 180"/>
              <a:gd name="T49" fmla="*/ 194 h 280"/>
              <a:gd name="T50" fmla="*/ 2 w 180"/>
              <a:gd name="T51" fmla="*/ 230 h 280"/>
              <a:gd name="T52" fmla="*/ 0 w 180"/>
              <a:gd name="T53" fmla="*/ 250 h 280"/>
              <a:gd name="T54" fmla="*/ 0 w 180"/>
              <a:gd name="T55" fmla="*/ 260 h 280"/>
              <a:gd name="T56" fmla="*/ 2 w 180"/>
              <a:gd name="T57" fmla="*/ 262 h 280"/>
              <a:gd name="T58" fmla="*/ 20 w 180"/>
              <a:gd name="T59" fmla="*/ 270 h 280"/>
              <a:gd name="T60" fmla="*/ 44 w 180"/>
              <a:gd name="T61" fmla="*/ 276 h 280"/>
              <a:gd name="T62" fmla="*/ 88 w 180"/>
              <a:gd name="T63" fmla="*/ 280 h 280"/>
              <a:gd name="T64" fmla="*/ 90 w 180"/>
              <a:gd name="T65" fmla="*/ 280 h 280"/>
              <a:gd name="T66" fmla="*/ 108 w 180"/>
              <a:gd name="T67" fmla="*/ 278 h 280"/>
              <a:gd name="T68" fmla="*/ 136 w 180"/>
              <a:gd name="T69" fmla="*/ 278 h 280"/>
              <a:gd name="T70" fmla="*/ 162 w 180"/>
              <a:gd name="T71" fmla="*/ 272 h 280"/>
              <a:gd name="T72" fmla="*/ 172 w 180"/>
              <a:gd name="T73" fmla="*/ 268 h 280"/>
              <a:gd name="T74" fmla="*/ 176 w 180"/>
              <a:gd name="T75" fmla="*/ 266 h 280"/>
              <a:gd name="T76" fmla="*/ 178 w 180"/>
              <a:gd name="T77" fmla="*/ 260 h 280"/>
              <a:gd name="T78" fmla="*/ 180 w 180"/>
              <a:gd name="T79" fmla="*/ 248 h 280"/>
              <a:gd name="T80" fmla="*/ 176 w 180"/>
              <a:gd name="T81" fmla="*/ 222 h 280"/>
              <a:gd name="T82" fmla="*/ 166 w 180"/>
              <a:gd name="T83" fmla="*/ 200 h 280"/>
              <a:gd name="T84" fmla="*/ 152 w 180"/>
              <a:gd name="T85" fmla="*/ 180 h 280"/>
              <a:gd name="T86" fmla="*/ 134 w 180"/>
              <a:gd name="T87" fmla="*/ 164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80" h="280">
                <a:moveTo>
                  <a:pt x="134" y="164"/>
                </a:moveTo>
                <a:lnTo>
                  <a:pt x="134" y="164"/>
                </a:lnTo>
                <a:lnTo>
                  <a:pt x="124" y="154"/>
                </a:lnTo>
                <a:lnTo>
                  <a:pt x="120" y="148"/>
                </a:lnTo>
                <a:lnTo>
                  <a:pt x="118" y="138"/>
                </a:lnTo>
                <a:lnTo>
                  <a:pt x="116" y="130"/>
                </a:lnTo>
                <a:lnTo>
                  <a:pt x="118" y="118"/>
                </a:lnTo>
                <a:lnTo>
                  <a:pt x="122" y="108"/>
                </a:lnTo>
                <a:lnTo>
                  <a:pt x="128" y="94"/>
                </a:lnTo>
                <a:lnTo>
                  <a:pt x="128" y="94"/>
                </a:lnTo>
                <a:lnTo>
                  <a:pt x="136" y="86"/>
                </a:lnTo>
                <a:lnTo>
                  <a:pt x="140" y="76"/>
                </a:lnTo>
                <a:lnTo>
                  <a:pt x="144" y="66"/>
                </a:lnTo>
                <a:lnTo>
                  <a:pt x="146" y="54"/>
                </a:lnTo>
                <a:lnTo>
                  <a:pt x="146" y="54"/>
                </a:lnTo>
                <a:lnTo>
                  <a:pt x="144" y="44"/>
                </a:lnTo>
                <a:lnTo>
                  <a:pt x="140" y="34"/>
                </a:lnTo>
                <a:lnTo>
                  <a:pt x="136" y="24"/>
                </a:lnTo>
                <a:lnTo>
                  <a:pt x="128" y="16"/>
                </a:lnTo>
                <a:lnTo>
                  <a:pt x="120" y="8"/>
                </a:lnTo>
                <a:lnTo>
                  <a:pt x="112" y="4"/>
                </a:lnTo>
                <a:lnTo>
                  <a:pt x="100" y="0"/>
                </a:lnTo>
                <a:lnTo>
                  <a:pt x="90" y="0"/>
                </a:lnTo>
                <a:lnTo>
                  <a:pt x="90" y="0"/>
                </a:lnTo>
                <a:lnTo>
                  <a:pt x="78" y="0"/>
                </a:lnTo>
                <a:lnTo>
                  <a:pt x="68" y="4"/>
                </a:lnTo>
                <a:lnTo>
                  <a:pt x="58" y="8"/>
                </a:lnTo>
                <a:lnTo>
                  <a:pt x="50" y="16"/>
                </a:lnTo>
                <a:lnTo>
                  <a:pt x="44" y="24"/>
                </a:lnTo>
                <a:lnTo>
                  <a:pt x="38" y="34"/>
                </a:lnTo>
                <a:lnTo>
                  <a:pt x="36" y="44"/>
                </a:lnTo>
                <a:lnTo>
                  <a:pt x="34" y="54"/>
                </a:lnTo>
                <a:lnTo>
                  <a:pt x="34" y="54"/>
                </a:lnTo>
                <a:lnTo>
                  <a:pt x="36" y="66"/>
                </a:lnTo>
                <a:lnTo>
                  <a:pt x="38" y="76"/>
                </a:lnTo>
                <a:lnTo>
                  <a:pt x="42" y="84"/>
                </a:lnTo>
                <a:lnTo>
                  <a:pt x="50" y="94"/>
                </a:lnTo>
                <a:lnTo>
                  <a:pt x="50" y="94"/>
                </a:lnTo>
                <a:lnTo>
                  <a:pt x="54" y="102"/>
                </a:lnTo>
                <a:lnTo>
                  <a:pt x="58" y="110"/>
                </a:lnTo>
                <a:lnTo>
                  <a:pt x="60" y="120"/>
                </a:lnTo>
                <a:lnTo>
                  <a:pt x="60" y="132"/>
                </a:lnTo>
                <a:lnTo>
                  <a:pt x="56" y="144"/>
                </a:lnTo>
                <a:lnTo>
                  <a:pt x="48" y="156"/>
                </a:lnTo>
                <a:lnTo>
                  <a:pt x="34" y="170"/>
                </a:lnTo>
                <a:lnTo>
                  <a:pt x="36" y="170"/>
                </a:lnTo>
                <a:lnTo>
                  <a:pt x="36" y="170"/>
                </a:lnTo>
                <a:lnTo>
                  <a:pt x="26" y="180"/>
                </a:lnTo>
                <a:lnTo>
                  <a:pt x="26" y="180"/>
                </a:lnTo>
                <a:lnTo>
                  <a:pt x="16" y="194"/>
                </a:lnTo>
                <a:lnTo>
                  <a:pt x="8" y="212"/>
                </a:lnTo>
                <a:lnTo>
                  <a:pt x="2" y="230"/>
                </a:lnTo>
                <a:lnTo>
                  <a:pt x="0" y="250"/>
                </a:lnTo>
                <a:lnTo>
                  <a:pt x="0" y="250"/>
                </a:lnTo>
                <a:lnTo>
                  <a:pt x="0" y="258"/>
                </a:lnTo>
                <a:lnTo>
                  <a:pt x="0" y="260"/>
                </a:lnTo>
                <a:lnTo>
                  <a:pt x="2" y="262"/>
                </a:lnTo>
                <a:lnTo>
                  <a:pt x="2" y="262"/>
                </a:lnTo>
                <a:lnTo>
                  <a:pt x="6" y="266"/>
                </a:lnTo>
                <a:lnTo>
                  <a:pt x="20" y="270"/>
                </a:lnTo>
                <a:lnTo>
                  <a:pt x="30" y="274"/>
                </a:lnTo>
                <a:lnTo>
                  <a:pt x="44" y="276"/>
                </a:lnTo>
                <a:lnTo>
                  <a:pt x="64" y="278"/>
                </a:lnTo>
                <a:lnTo>
                  <a:pt x="88" y="280"/>
                </a:lnTo>
                <a:lnTo>
                  <a:pt x="88" y="280"/>
                </a:lnTo>
                <a:lnTo>
                  <a:pt x="90" y="280"/>
                </a:lnTo>
                <a:lnTo>
                  <a:pt x="90" y="280"/>
                </a:lnTo>
                <a:lnTo>
                  <a:pt x="108" y="278"/>
                </a:lnTo>
                <a:lnTo>
                  <a:pt x="136" y="278"/>
                </a:lnTo>
                <a:lnTo>
                  <a:pt x="136" y="278"/>
                </a:lnTo>
                <a:lnTo>
                  <a:pt x="150" y="276"/>
                </a:lnTo>
                <a:lnTo>
                  <a:pt x="162" y="272"/>
                </a:lnTo>
                <a:lnTo>
                  <a:pt x="162" y="272"/>
                </a:lnTo>
                <a:lnTo>
                  <a:pt x="172" y="268"/>
                </a:lnTo>
                <a:lnTo>
                  <a:pt x="172" y="268"/>
                </a:lnTo>
                <a:lnTo>
                  <a:pt x="176" y="266"/>
                </a:lnTo>
                <a:lnTo>
                  <a:pt x="178" y="260"/>
                </a:lnTo>
                <a:lnTo>
                  <a:pt x="178" y="260"/>
                </a:lnTo>
                <a:lnTo>
                  <a:pt x="180" y="248"/>
                </a:lnTo>
                <a:lnTo>
                  <a:pt x="180" y="248"/>
                </a:lnTo>
                <a:lnTo>
                  <a:pt x="178" y="234"/>
                </a:lnTo>
                <a:lnTo>
                  <a:pt x="176" y="222"/>
                </a:lnTo>
                <a:lnTo>
                  <a:pt x="172" y="210"/>
                </a:lnTo>
                <a:lnTo>
                  <a:pt x="166" y="200"/>
                </a:lnTo>
                <a:lnTo>
                  <a:pt x="160" y="188"/>
                </a:lnTo>
                <a:lnTo>
                  <a:pt x="152" y="180"/>
                </a:lnTo>
                <a:lnTo>
                  <a:pt x="142" y="172"/>
                </a:lnTo>
                <a:lnTo>
                  <a:pt x="134" y="164"/>
                </a:lnTo>
                <a:lnTo>
                  <a:pt x="134" y="164"/>
                </a:lnTo>
                <a:close/>
              </a:path>
            </a:pathLst>
          </a:custGeom>
          <a:solidFill>
            <a:srgbClr val="59B8E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 name="Right Arrow 1"/>
          <p:cNvSpPr/>
          <p:nvPr/>
        </p:nvSpPr>
        <p:spPr bwMode="auto">
          <a:xfrm>
            <a:off x="3581400" y="2743200"/>
            <a:ext cx="304800" cy="228600"/>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charset="0"/>
            </a:endParaRPr>
          </a:p>
        </p:txBody>
      </p:sp>
      <p:sp>
        <p:nvSpPr>
          <p:cNvPr id="24" name="Right Arrow 23"/>
          <p:cNvSpPr/>
          <p:nvPr/>
        </p:nvSpPr>
        <p:spPr bwMode="auto">
          <a:xfrm>
            <a:off x="5029200" y="2743200"/>
            <a:ext cx="304800" cy="228600"/>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charset="0"/>
            </a:endParaRPr>
          </a:p>
        </p:txBody>
      </p:sp>
      <p:sp>
        <p:nvSpPr>
          <p:cNvPr id="25" name="Right Arrow 24"/>
          <p:cNvSpPr/>
          <p:nvPr/>
        </p:nvSpPr>
        <p:spPr bwMode="auto">
          <a:xfrm>
            <a:off x="6324600" y="2743200"/>
            <a:ext cx="304800" cy="228600"/>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charset="0"/>
            </a:endParaRPr>
          </a:p>
        </p:txBody>
      </p:sp>
    </p:spTree>
    <p:extLst>
      <p:ext uri="{BB962C8B-B14F-4D97-AF65-F5344CB8AC3E}">
        <p14:creationId xmlns:p14="http://schemas.microsoft.com/office/powerpoint/2010/main" val="3672472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38200" y="4191000"/>
            <a:ext cx="7543800" cy="947738"/>
          </a:xfrm>
        </p:spPr>
        <p:txBody>
          <a:bodyPr/>
          <a:lstStyle/>
          <a:p>
            <a:r>
              <a:rPr lang="en-US" dirty="0" smtClean="0"/>
              <a:t>The Five Dysfunctions of a </a:t>
            </a:r>
            <a:r>
              <a:rPr lang="en-US" dirty="0" smtClean="0"/>
              <a:t>Team—</a:t>
            </a:r>
            <a:r>
              <a:rPr lang="en-US" sz="3200" dirty="0" smtClean="0"/>
              <a:t>Patrick </a:t>
            </a:r>
            <a:r>
              <a:rPr lang="en-US" sz="3200" dirty="0" err="1" smtClean="0"/>
              <a:t>Lencioni</a:t>
            </a:r>
            <a:endParaRPr lang="en-US" sz="3200" dirty="0"/>
          </a:p>
        </p:txBody>
      </p:sp>
    </p:spTree>
    <p:extLst>
      <p:ext uri="{BB962C8B-B14F-4D97-AF65-F5344CB8AC3E}">
        <p14:creationId xmlns:p14="http://schemas.microsoft.com/office/powerpoint/2010/main" val="37406856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Lencioni’s</a:t>
            </a:r>
            <a:r>
              <a:rPr lang="en-US" dirty="0" smtClean="0"/>
              <a:t> Five Dysfunctions</a:t>
            </a:r>
            <a:endParaRPr lang="en-US" dirty="0"/>
          </a:p>
        </p:txBody>
      </p:sp>
      <p:pic>
        <p:nvPicPr>
          <p:cNvPr id="4" name="Picture 2" descr="http://www.24point0.com/ppt-shop/media/catalog/product/5/-/5-dysfunctions-patrick-lencioni-perspective-diagram-powerpoint-slide.jpg"/>
          <p:cNvPicPr>
            <a:picLocks noChangeAspect="1" noChangeArrowheads="1"/>
          </p:cNvPicPr>
          <p:nvPr/>
        </p:nvPicPr>
        <p:blipFill rotWithShape="1">
          <a:blip r:embed="rId3">
            <a:extLst>
              <a:ext uri="{28A0092B-C50C-407E-A947-70E740481C1C}">
                <a14:useLocalDpi xmlns:a14="http://schemas.microsoft.com/office/drawing/2010/main" val="0"/>
              </a:ext>
            </a:extLst>
          </a:blip>
          <a:srcRect l="8929" t="17044" b="9146"/>
          <a:stretch/>
        </p:blipFill>
        <p:spPr bwMode="auto">
          <a:xfrm>
            <a:off x="533400" y="1790699"/>
            <a:ext cx="7772400" cy="472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02889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mtClean="0"/>
              <a:t>Trust Defined</a:t>
            </a:r>
            <a:endParaRPr lang="en-US"/>
          </a:p>
        </p:txBody>
      </p:sp>
      <p:sp>
        <p:nvSpPr>
          <p:cNvPr id="34819" name="Rectangle 3"/>
          <p:cNvSpPr>
            <a:spLocks noGrp="1" noChangeArrowheads="1"/>
          </p:cNvSpPr>
          <p:nvPr>
            <p:ph type="body" idx="1"/>
          </p:nvPr>
        </p:nvSpPr>
        <p:spPr/>
        <p:txBody>
          <a:bodyPr/>
          <a:lstStyle/>
          <a:p>
            <a:pPr marL="0" indent="0" algn="ctr">
              <a:buNone/>
            </a:pPr>
            <a:r>
              <a:rPr lang="en-US" dirty="0" smtClean="0"/>
              <a:t>“Trust is reciprocal faith in others’ intentions and behavior</a:t>
            </a:r>
            <a:r>
              <a:rPr lang="en-US" dirty="0" smtClean="0"/>
              <a:t>.”</a:t>
            </a:r>
          </a:p>
          <a:p>
            <a:pPr algn="ctr"/>
            <a:r>
              <a:rPr lang="en-US" dirty="0" smtClean="0"/>
              <a:t>Positive expectations from past behavior</a:t>
            </a:r>
          </a:p>
          <a:p>
            <a:pPr algn="ctr"/>
            <a:r>
              <a:rPr lang="en-US" dirty="0" smtClean="0"/>
              <a:t>Positive expectations from clarity</a:t>
            </a:r>
            <a:endParaRPr lang="en-US" dirty="0" smtClean="0"/>
          </a:p>
        </p:txBody>
      </p:sp>
    </p:spTree>
    <p:extLst>
      <p:ext uri="{BB962C8B-B14F-4D97-AF65-F5344CB8AC3E}">
        <p14:creationId xmlns:p14="http://schemas.microsoft.com/office/powerpoint/2010/main" val="3406482913"/>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Teamwork puzzle design template">
  <a:themeElements>
    <a:clrScheme name="Default Design 1">
      <a:dk1>
        <a:srgbClr val="003366"/>
      </a:dk1>
      <a:lt1>
        <a:srgbClr val="0099CC"/>
      </a:lt1>
      <a:dk2>
        <a:srgbClr val="003366"/>
      </a:dk2>
      <a:lt2>
        <a:srgbClr val="003366"/>
      </a:lt2>
      <a:accent1>
        <a:srgbClr val="DAE7EE"/>
      </a:accent1>
      <a:accent2>
        <a:srgbClr val="9ED2F6"/>
      </a:accent2>
      <a:accent3>
        <a:srgbClr val="AACAE2"/>
      </a:accent3>
      <a:accent4>
        <a:srgbClr val="002A56"/>
      </a:accent4>
      <a:accent5>
        <a:srgbClr val="EAF1F5"/>
      </a:accent5>
      <a:accent6>
        <a:srgbClr val="8FBEDF"/>
      </a:accent6>
      <a:hlink>
        <a:srgbClr val="D1B681"/>
      </a:hlink>
      <a:folHlink>
        <a:srgbClr val="B2C45A"/>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Design 1">
        <a:dk1>
          <a:srgbClr val="003366"/>
        </a:dk1>
        <a:lt1>
          <a:srgbClr val="0099CC"/>
        </a:lt1>
        <a:dk2>
          <a:srgbClr val="003366"/>
        </a:dk2>
        <a:lt2>
          <a:srgbClr val="003366"/>
        </a:lt2>
        <a:accent1>
          <a:srgbClr val="DAE7EE"/>
        </a:accent1>
        <a:accent2>
          <a:srgbClr val="9ED2F6"/>
        </a:accent2>
        <a:accent3>
          <a:srgbClr val="AACAE2"/>
        </a:accent3>
        <a:accent4>
          <a:srgbClr val="002A56"/>
        </a:accent4>
        <a:accent5>
          <a:srgbClr val="EAF1F5"/>
        </a:accent5>
        <a:accent6>
          <a:srgbClr val="8FBEDF"/>
        </a:accent6>
        <a:hlink>
          <a:srgbClr val="D1B681"/>
        </a:hlink>
        <a:folHlink>
          <a:srgbClr val="B2C45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 puzzle design template</Template>
  <TotalTime>10852</TotalTime>
  <Words>1429</Words>
  <Application>Microsoft Office PowerPoint</Application>
  <PresentationFormat>On-screen Show (4:3)</PresentationFormat>
  <Paragraphs>181</Paragraphs>
  <Slides>23</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Calibri</vt:lpstr>
      <vt:lpstr>Monotype Sorts</vt:lpstr>
      <vt:lpstr>Segoe Script</vt:lpstr>
      <vt:lpstr>Tahoma</vt:lpstr>
      <vt:lpstr>Times New Roman</vt:lpstr>
      <vt:lpstr>Wingdings</vt:lpstr>
      <vt:lpstr>Teamwork puzzle design template</vt:lpstr>
      <vt:lpstr>Jump Start Your Research Team: Establishing Expectations and Norms to Ensure Success  Presented by Holly Brower, PhD Wake Forest University  School of Business</vt:lpstr>
      <vt:lpstr>Goals for Session:</vt:lpstr>
      <vt:lpstr>Introduction</vt:lpstr>
      <vt:lpstr>Katzenbach &amp; Smith Definition of Teams</vt:lpstr>
      <vt:lpstr>Ideas for “Finding Each Other”</vt:lpstr>
      <vt:lpstr>Tuckman’s Stages of Group Development</vt:lpstr>
      <vt:lpstr>The Five Dysfunctions of a Team—Patrick Lencioni</vt:lpstr>
      <vt:lpstr>Lencioni’s Five Dysfunctions</vt:lpstr>
      <vt:lpstr>Trust Defined</vt:lpstr>
      <vt:lpstr>Research on Trust in Teams</vt:lpstr>
      <vt:lpstr>What the Research Says about diverse teams…</vt:lpstr>
      <vt:lpstr>Three Types of Conflict</vt:lpstr>
      <vt:lpstr>Research on Team Conflict</vt:lpstr>
      <vt:lpstr>Achieving Commitment</vt:lpstr>
      <vt:lpstr>A team that fails to commit:</vt:lpstr>
      <vt:lpstr>A team that commits:</vt:lpstr>
      <vt:lpstr>How to build commitment</vt:lpstr>
      <vt:lpstr>Embracing Accountability</vt:lpstr>
      <vt:lpstr>Accountability: Hot Tip #1</vt:lpstr>
      <vt:lpstr>Accountability: Hot Tip #2</vt:lpstr>
      <vt:lpstr>Accountability: Hot Tip #2B</vt:lpstr>
      <vt:lpstr>A TEAM CHARTER  A Tool to Capitalize on the  Benefits of Diversity </vt:lpstr>
      <vt:lpstr>It’s a wrap…</vt:lpstr>
    </vt:vector>
  </TitlesOfParts>
  <Company>Wake Forest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Individual &amp; Team Development</dc:title>
  <dc:creator>Bill Davis</dc:creator>
  <cp:lastModifiedBy>Brower, Holly H.</cp:lastModifiedBy>
  <cp:revision>124</cp:revision>
  <cp:lastPrinted>2018-10-31T17:24:01Z</cp:lastPrinted>
  <dcterms:created xsi:type="dcterms:W3CDTF">2012-08-20T16:13:25Z</dcterms:created>
  <dcterms:modified xsi:type="dcterms:W3CDTF">2019-01-18T22:12:05Z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TC011408331033</vt:lpwstr>
  </property>
</Properties>
</file>