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300" r:id="rId2"/>
    <p:sldId id="459" r:id="rId3"/>
    <p:sldId id="329" r:id="rId4"/>
    <p:sldId id="466" r:id="rId5"/>
    <p:sldId id="445" r:id="rId6"/>
    <p:sldId id="471" r:id="rId7"/>
    <p:sldId id="465" r:id="rId8"/>
    <p:sldId id="424" r:id="rId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dadahb" initials="e" lastIdx="1" clrIdx="0"/>
  <p:cmAuthor id="1" name="Eldadah, Basil (NIH/NIA) [E]" initials="BE" lastIdx="7" clrIdx="1"/>
  <p:cmAuthor id="2" name="Joseph, Lyndon (NIH/NIA/ERP) [E]" initials="J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p:restoredTop sz="92639" autoAdjust="0"/>
  </p:normalViewPr>
  <p:slideViewPr>
    <p:cSldViewPr>
      <p:cViewPr varScale="1">
        <p:scale>
          <a:sx n="108" d="100"/>
          <a:sy n="108" d="100"/>
        </p:scale>
        <p:origin x="2418" y="7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4" d="100"/>
          <a:sy n="84" d="100"/>
        </p:scale>
        <p:origin x="2412" y="96"/>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6" tIns="46639" rIns="93276" bIns="46639"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76" tIns="46639" rIns="93276" bIns="46639" rtlCol="0"/>
          <a:lstStyle>
            <a:lvl1pPr algn="r">
              <a:defRPr sz="1200"/>
            </a:lvl1pPr>
          </a:lstStyle>
          <a:p>
            <a:fld id="{A4E6C678-9D30-4AA8-B02B-BB740B5F9DDC}" type="datetimeFigureOut">
              <a:rPr lang="en-US" smtClean="0"/>
              <a:pPr/>
              <a:t>1/7/2019</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76" tIns="46639" rIns="93276" bIns="46639"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6" tIns="46639" rIns="93276" bIns="46639" rtlCol="0" anchor="b"/>
          <a:lstStyle>
            <a:lvl1pPr algn="r">
              <a:defRPr sz="1200"/>
            </a:lvl1pPr>
          </a:lstStyle>
          <a:p>
            <a:fld id="{9EFA4DDC-9843-48C5-80C6-44669FC5A6AA}" type="slidenum">
              <a:rPr lang="en-US" smtClean="0"/>
              <a:pPr/>
              <a:t>‹#›</a:t>
            </a:fld>
            <a:endParaRPr lang="en-US"/>
          </a:p>
        </p:txBody>
      </p:sp>
    </p:spTree>
    <p:extLst>
      <p:ext uri="{BB962C8B-B14F-4D97-AF65-F5344CB8AC3E}">
        <p14:creationId xmlns:p14="http://schemas.microsoft.com/office/powerpoint/2010/main" val="1795865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6" tIns="46639" rIns="93276" bIns="46639"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76" tIns="46639" rIns="93276" bIns="46639" rtlCol="0"/>
          <a:lstStyle>
            <a:lvl1pPr algn="r">
              <a:defRPr sz="1200"/>
            </a:lvl1pPr>
          </a:lstStyle>
          <a:p>
            <a:fld id="{5B2A192A-2576-4E54-A450-446A7B188B7F}" type="datetimeFigureOut">
              <a:rPr lang="en-US" smtClean="0"/>
              <a:pPr/>
              <a:t>1/7/2019</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6" tIns="46639" rIns="93276" bIns="46639"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6" tIns="46639" rIns="93276" bIns="466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76" tIns="46639" rIns="93276" bIns="46639"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6" tIns="46639" rIns="93276" bIns="46639" rtlCol="0" anchor="b"/>
          <a:lstStyle>
            <a:lvl1pPr algn="r">
              <a:defRPr sz="1200"/>
            </a:lvl1pPr>
          </a:lstStyle>
          <a:p>
            <a:fld id="{6357995A-C3B3-44BE-B17C-60A5D3185887}" type="slidenum">
              <a:rPr lang="en-US" smtClean="0"/>
              <a:pPr/>
              <a:t>‹#›</a:t>
            </a:fld>
            <a:endParaRPr lang="en-US"/>
          </a:p>
        </p:txBody>
      </p:sp>
    </p:spTree>
    <p:extLst>
      <p:ext uri="{BB962C8B-B14F-4D97-AF65-F5344CB8AC3E}">
        <p14:creationId xmlns:p14="http://schemas.microsoft.com/office/powerpoint/2010/main" val="3731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DE1F38A-4A4E-40E6-8AFA-360B1D1B712F}" type="slidenum">
              <a:rPr lang="en-US"/>
              <a:pPr/>
              <a:t>1</a:t>
            </a:fld>
            <a:endParaRPr lang="en-US" dirty="0"/>
          </a:p>
        </p:txBody>
      </p:sp>
      <p:sp>
        <p:nvSpPr>
          <p:cNvPr id="523266" name="Rectangle 7"/>
          <p:cNvSpPr txBox="1">
            <a:spLocks noGrp="1" noChangeArrowheads="1"/>
          </p:cNvSpPr>
          <p:nvPr/>
        </p:nvSpPr>
        <p:spPr bwMode="auto">
          <a:xfrm>
            <a:off x="3977852" y="8841105"/>
            <a:ext cx="3042074" cy="464820"/>
          </a:xfrm>
          <a:prstGeom prst="rect">
            <a:avLst/>
          </a:prstGeom>
          <a:noFill/>
          <a:ln w="9525">
            <a:noFill/>
            <a:miter lim="800000"/>
            <a:headEnd/>
            <a:tailEnd/>
          </a:ln>
        </p:spPr>
        <p:txBody>
          <a:bodyPr lIns="93231" tIns="46616" rIns="93231" bIns="46616" anchor="b"/>
          <a:lstStyle/>
          <a:p>
            <a:pPr algn="r" defTabSz="932296"/>
            <a:fld id="{71805D9A-69C0-4176-A440-6C09E72DD7BA}" type="slidenum">
              <a:rPr lang="en-US" sz="1200">
                <a:latin typeface="Myriad Web" pitchFamily="34" charset="0"/>
              </a:rPr>
              <a:pPr algn="r" defTabSz="932296"/>
              <a:t>1</a:t>
            </a:fld>
            <a:endParaRPr lang="en-US" sz="1200" dirty="0">
              <a:latin typeface="Myriad Web" pitchFamily="34" charset="0"/>
            </a:endParaRPr>
          </a:p>
        </p:txBody>
      </p:sp>
      <p:sp>
        <p:nvSpPr>
          <p:cNvPr id="523267" name="Rectangle 2"/>
          <p:cNvSpPr>
            <a:spLocks noGrp="1" noRot="1" noChangeAspect="1" noChangeArrowheads="1" noTextEdit="1"/>
          </p:cNvSpPr>
          <p:nvPr>
            <p:ph type="sldImg"/>
          </p:nvPr>
        </p:nvSpPr>
        <p:spPr>
          <a:xfrm>
            <a:off x="1181100" y="696913"/>
            <a:ext cx="4654550" cy="3490912"/>
          </a:xfrm>
          <a:ln/>
        </p:spPr>
      </p:sp>
      <p:sp>
        <p:nvSpPr>
          <p:cNvPr id="523268" name="Rectangle 3"/>
          <p:cNvSpPr>
            <a:spLocks noGrp="1" noChangeArrowheads="1"/>
          </p:cNvSpPr>
          <p:nvPr>
            <p:ph type="body" idx="1"/>
          </p:nvPr>
        </p:nvSpPr>
        <p:spPr/>
        <p:txBody>
          <a:bodyPr lIns="93231" tIns="46616" rIns="93231" bIns="46616"/>
          <a:lstStyle/>
          <a:p>
            <a:pPr marL="288779" indent="-288779">
              <a:buFont typeface="Arial" panose="020B0604020202020204" pitchFamily="34" charset="0"/>
              <a:buChar char="•"/>
            </a:pPr>
            <a:endParaRPr lang="en-US" sz="1800" b="1" dirty="0"/>
          </a:p>
        </p:txBody>
      </p:sp>
    </p:spTree>
    <p:extLst>
      <p:ext uri="{BB962C8B-B14F-4D97-AF65-F5344CB8AC3E}">
        <p14:creationId xmlns:p14="http://schemas.microsoft.com/office/powerpoint/2010/main" val="1166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000" dirty="0">
                <a:solidFill>
                  <a:schemeClr val="tx2"/>
                </a:solidFill>
              </a:rPr>
              <a:t>And as we see…data from the NIA sponsored Rochester Epidemiology Project (REP) </a:t>
            </a:r>
            <a:r>
              <a:rPr lang="en-US" sz="2000" dirty="0"/>
              <a:t>Show that multimorbidity increases steeply with age. But varies by race/ethnicity over the lifespan</a:t>
            </a:r>
          </a:p>
          <a:p>
            <a:pPr marL="285750" indent="-285750">
              <a:buFont typeface="Arial" panose="020B0604020202020204" pitchFamily="34" charset="0"/>
              <a:buChar char="•"/>
            </a:pPr>
            <a:r>
              <a:rPr lang="en-US" sz="2000" dirty="0"/>
              <a:t>Because of the different dyad and triad patterns in men and women, need to develop algorithms and measurement tools to address both the burden and severity of chronic conditions</a:t>
            </a:r>
          </a:p>
          <a:p>
            <a:pPr marL="285750" indent="-285750">
              <a:buFont typeface="Arial" panose="020B0604020202020204" pitchFamily="34" charset="0"/>
              <a:buChar char="•"/>
            </a:pPr>
            <a:r>
              <a:rPr lang="en-US" sz="2000" dirty="0"/>
              <a:t>need to understand mechanisms underlying disparities; and stress may play a specific role here.</a:t>
            </a:r>
          </a:p>
          <a:p>
            <a:pPr marL="285750" indent="-285750">
              <a:buFont typeface="Arial" panose="020B0604020202020204" pitchFamily="34" charset="0"/>
              <a:buChar char="•"/>
            </a:pPr>
            <a:r>
              <a:rPr lang="en-US" sz="2000" dirty="0"/>
              <a:t>develop interventions that are appropriate, accessible, affordable, and effective in reducing the burden at the individual and population level</a:t>
            </a:r>
          </a:p>
          <a:p>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6357995A-C3B3-44BE-B17C-60A5D318588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2085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7162" y="4420315"/>
            <a:ext cx="6862763" cy="4187666"/>
          </a:xfrm>
        </p:spPr>
        <p:txBody>
          <a:bodyPr/>
          <a:lstStyle/>
          <a:p>
            <a:endParaRPr lang="en-US" dirty="0"/>
          </a:p>
        </p:txBody>
      </p:sp>
      <p:sp>
        <p:nvSpPr>
          <p:cNvPr id="4" name="Slide Number Placeholder 3"/>
          <p:cNvSpPr>
            <a:spLocks noGrp="1"/>
          </p:cNvSpPr>
          <p:nvPr>
            <p:ph type="sldNum" sz="quarter" idx="10"/>
          </p:nvPr>
        </p:nvSpPr>
        <p:spPr/>
        <p:txBody>
          <a:bodyPr/>
          <a:lstStyle/>
          <a:p>
            <a:fld id="{6357995A-C3B3-44BE-B17C-60A5D3185887}" type="slidenum">
              <a:rPr lang="en-US" smtClean="0"/>
              <a:pPr/>
              <a:t>3</a:t>
            </a:fld>
            <a:endParaRPr lang="en-US"/>
          </a:p>
        </p:txBody>
      </p:sp>
    </p:spTree>
    <p:extLst>
      <p:ext uri="{BB962C8B-B14F-4D97-AF65-F5344CB8AC3E}">
        <p14:creationId xmlns:p14="http://schemas.microsoft.com/office/powerpoint/2010/main" val="3334443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9992" y="4195294"/>
            <a:ext cx="5615940" cy="4187666"/>
          </a:xfrm>
        </p:spPr>
        <p:txBody>
          <a:bodyPr/>
          <a:lstStyle/>
          <a:p>
            <a:r>
              <a:rPr lang="en-US" sz="1600" dirty="0"/>
              <a:t>…well interestingly enough, there is a emerging (NOT NEW) science here at NIH that allows for a systematic, congressionally mandated… assessment of health differences by social class, race, ethnicity and geography…called health disparities research. Early findings indicate that: </a:t>
            </a:r>
          </a:p>
          <a:p>
            <a:endParaRPr lang="en-US" sz="1600" dirty="0"/>
          </a:p>
          <a:p>
            <a:pPr marL="346535" indent="-346535">
              <a:buFont typeface="Arial" panose="020B0604020202020204" pitchFamily="34" charset="0"/>
              <a:buChar char="•"/>
            </a:pPr>
            <a:r>
              <a:rPr lang="en-US" sz="1600" dirty="0"/>
              <a:t>Environmental</a:t>
            </a:r>
          </a:p>
          <a:p>
            <a:pPr marL="346535" indent="-346535">
              <a:buFont typeface="Arial" panose="020B0604020202020204" pitchFamily="34" charset="0"/>
              <a:buChar char="•"/>
            </a:pPr>
            <a:r>
              <a:rPr lang="en-US" sz="1600" dirty="0"/>
              <a:t>Sociocultural</a:t>
            </a:r>
          </a:p>
          <a:p>
            <a:pPr marL="346535" indent="-346535">
              <a:buFont typeface="Arial" panose="020B0604020202020204" pitchFamily="34" charset="0"/>
              <a:buChar char="•"/>
            </a:pPr>
            <a:r>
              <a:rPr lang="en-US" sz="1600" dirty="0"/>
              <a:t>Behavioral </a:t>
            </a:r>
          </a:p>
          <a:p>
            <a:pPr marL="346535" indent="-346535">
              <a:buFont typeface="Arial" panose="020B0604020202020204" pitchFamily="34" charset="0"/>
              <a:buChar char="•"/>
            </a:pPr>
            <a:r>
              <a:rPr lang="en-US" sz="1600" dirty="0"/>
              <a:t>…and biological factors are critical for understanding and addressing health disparities.</a:t>
            </a:r>
          </a:p>
          <a:p>
            <a:pPr marL="346535" indent="-346535">
              <a:buFont typeface="Wingdings" panose="05000000000000000000" pitchFamily="2" charset="2"/>
              <a:buChar char="v"/>
            </a:pPr>
            <a:r>
              <a:rPr lang="en-US" sz="1600" b="1" dirty="0"/>
              <a:t>However,  relationships between these factors are not as clearly understood. </a:t>
            </a:r>
          </a:p>
          <a:p>
            <a:pPr marL="346535" indent="-346535">
              <a:buFont typeface="Wingdings" panose="05000000000000000000" pitchFamily="2" charset="2"/>
              <a:buChar char="v"/>
            </a:pPr>
            <a:r>
              <a:rPr lang="en-US" sz="1600" b="1" dirty="0"/>
              <a:t>How do environmental, sociocultural, behavioral and biological factors link to sustain health disparities?</a:t>
            </a:r>
          </a:p>
          <a:p>
            <a:pPr marL="346535" indent="-346535">
              <a:buFont typeface="Wingdings" panose="05000000000000000000" pitchFamily="2" charset="2"/>
              <a:buChar char="v"/>
            </a:pPr>
            <a:r>
              <a:rPr lang="en-US" sz="1600" b="1" dirty="0"/>
              <a:t>What phenomena might help us make connections and theorize pathways?  </a:t>
            </a:r>
          </a:p>
        </p:txBody>
      </p:sp>
      <p:sp>
        <p:nvSpPr>
          <p:cNvPr id="4" name="Slide Number Placeholder 3"/>
          <p:cNvSpPr>
            <a:spLocks noGrp="1"/>
          </p:cNvSpPr>
          <p:nvPr>
            <p:ph type="sldNum" sz="quarter" idx="10"/>
          </p:nvPr>
        </p:nvSpPr>
        <p:spPr/>
        <p:txBody>
          <a:bodyPr/>
          <a:lstStyle/>
          <a:p>
            <a:fld id="{F965C94A-527F-46F5-BAF4-44BEE183E30B}" type="slidenum">
              <a:rPr lang="en-US" smtClean="0"/>
              <a:t>4</a:t>
            </a:fld>
            <a:endParaRPr lang="en-US" dirty="0"/>
          </a:p>
        </p:txBody>
      </p:sp>
    </p:spTree>
    <p:extLst>
      <p:ext uri="{BB962C8B-B14F-4D97-AF65-F5344CB8AC3E}">
        <p14:creationId xmlns:p14="http://schemas.microsoft.com/office/powerpoint/2010/main" val="150834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9992" y="4195294"/>
            <a:ext cx="5615940" cy="4187666"/>
          </a:xfrm>
        </p:spPr>
        <p:txBody>
          <a:bodyPr/>
          <a:lstStyle/>
          <a:p>
            <a:endParaRPr lang="en-US" sz="1600" b="1" dirty="0"/>
          </a:p>
        </p:txBody>
      </p:sp>
      <p:sp>
        <p:nvSpPr>
          <p:cNvPr id="4" name="Slide Number Placeholder 3"/>
          <p:cNvSpPr>
            <a:spLocks noGrp="1"/>
          </p:cNvSpPr>
          <p:nvPr>
            <p:ph type="sldNum" sz="quarter" idx="10"/>
          </p:nvPr>
        </p:nvSpPr>
        <p:spPr/>
        <p:txBody>
          <a:bodyPr/>
          <a:lstStyle/>
          <a:p>
            <a:fld id="{F965C94A-527F-46F5-BAF4-44BEE183E30B}" type="slidenum">
              <a:rPr lang="en-US" smtClean="0"/>
              <a:t>5</a:t>
            </a:fld>
            <a:endParaRPr lang="en-US" dirty="0"/>
          </a:p>
        </p:txBody>
      </p:sp>
    </p:spTree>
    <p:extLst>
      <p:ext uri="{BB962C8B-B14F-4D97-AF65-F5344CB8AC3E}">
        <p14:creationId xmlns:p14="http://schemas.microsoft.com/office/powerpoint/2010/main" val="234572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9992" y="4271572"/>
            <a:ext cx="5615940" cy="4567442"/>
          </a:xfrm>
        </p:spPr>
        <p:txBody>
          <a:bodyPr/>
          <a:lstStyle/>
          <a:p>
            <a:r>
              <a:rPr lang="en-US" sz="1600" b="1" dirty="0"/>
              <a:t>One tool that has helped shape our thinking in this area is the NIA Health Disparities Research Framework. Developed in 2015…the Framework </a:t>
            </a:r>
          </a:p>
          <a:p>
            <a:pPr marL="342900" indent="-342900">
              <a:buAutoNum type="arabicPeriod"/>
            </a:pPr>
            <a:r>
              <a:rPr lang="en-US" sz="1600" b="1" dirty="0"/>
              <a:t>Designates priority populations for this research that include minority racial/ethnic groups, Latinos, those that experience poverty, Sex/Gender minorities and rural populations</a:t>
            </a:r>
          </a:p>
          <a:p>
            <a:pPr marL="342900" indent="-342900">
              <a:buAutoNum type="arabicPeriod"/>
            </a:pPr>
            <a:r>
              <a:rPr lang="en-US" sz="1600" b="1" dirty="0"/>
              <a:t>The Framework has also helped us agree on levels of  analysis of HD research… that include contextual resources and risks that may be embedded in ENVIRONMENTS…SOCIOCULTURAL group norms/beliefs and responses… that shape BEHAVIORS such as substance abuse and poor nutrition…and this influences BIOLOGICAL factors. In this case…protein aggregates that form inside of nerve cells in the brain that ultimately cause ADRD </a:t>
            </a:r>
          </a:p>
          <a:p>
            <a:pPr marL="342900" indent="-342900">
              <a:buAutoNum type="arabicPeriod"/>
            </a:pPr>
            <a:endParaRPr lang="en-US" sz="1600" b="1" dirty="0"/>
          </a:p>
          <a:p>
            <a:r>
              <a:rPr lang="en-US" sz="1600" b="1" dirty="0"/>
              <a:t>In essence…we used the Framework to stimulate a call for research proposals that would explore pathways through one or more of these levels for understanding ADRD in our priority health disparities populations…</a:t>
            </a:r>
          </a:p>
        </p:txBody>
      </p:sp>
      <p:sp>
        <p:nvSpPr>
          <p:cNvPr id="4" name="Slide Number Placeholder 3"/>
          <p:cNvSpPr>
            <a:spLocks noGrp="1"/>
          </p:cNvSpPr>
          <p:nvPr>
            <p:ph type="sldNum" sz="quarter" idx="10"/>
          </p:nvPr>
        </p:nvSpPr>
        <p:spPr/>
        <p:txBody>
          <a:bodyPr/>
          <a:lstStyle/>
          <a:p>
            <a:fld id="{D49D5E61-613A-4D38-9DF9-8D9BFDE6FA0F}" type="slidenum">
              <a:rPr lang="en-US" smtClean="0"/>
              <a:t>6</a:t>
            </a:fld>
            <a:endParaRPr lang="en-US"/>
          </a:p>
        </p:txBody>
      </p:sp>
    </p:spTree>
    <p:extLst>
      <p:ext uri="{BB962C8B-B14F-4D97-AF65-F5344CB8AC3E}">
        <p14:creationId xmlns:p14="http://schemas.microsoft.com/office/powerpoint/2010/main" val="1068866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9992" y="4195294"/>
            <a:ext cx="5615940" cy="4187666"/>
          </a:xfrm>
        </p:spPr>
        <p:txBody>
          <a:bodyPr/>
          <a:lstStyle/>
          <a:p>
            <a:endParaRPr lang="en-US" sz="1600" b="1" dirty="0"/>
          </a:p>
        </p:txBody>
      </p:sp>
      <p:sp>
        <p:nvSpPr>
          <p:cNvPr id="4" name="Slide Number Placeholder 3"/>
          <p:cNvSpPr>
            <a:spLocks noGrp="1"/>
          </p:cNvSpPr>
          <p:nvPr>
            <p:ph type="sldNum" sz="quarter" idx="10"/>
          </p:nvPr>
        </p:nvSpPr>
        <p:spPr/>
        <p:txBody>
          <a:bodyPr/>
          <a:lstStyle/>
          <a:p>
            <a:fld id="{F965C94A-527F-46F5-BAF4-44BEE183E30B}" type="slidenum">
              <a:rPr lang="en-US" smtClean="0"/>
              <a:t>7</a:t>
            </a:fld>
            <a:endParaRPr lang="en-US" dirty="0"/>
          </a:p>
        </p:txBody>
      </p:sp>
    </p:spTree>
    <p:extLst>
      <p:ext uri="{BB962C8B-B14F-4D97-AF65-F5344CB8AC3E}">
        <p14:creationId xmlns:p14="http://schemas.microsoft.com/office/powerpoint/2010/main" val="3566513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51C3D7C4-C91C-2C42-A788-BCD89C08311A}" type="slidenum">
              <a:rPr lang="en-US">
                <a:latin typeface="Calibri" charset="0"/>
                <a:ea typeface="ＭＳ Ｐゴシック" charset="-128"/>
                <a:cs typeface="ＭＳ Ｐゴシック" charset="-128"/>
              </a:rPr>
              <a:pPr/>
              <a:t>8</a:t>
            </a:fld>
            <a:endParaRPr lang="en-US" dirty="0">
              <a:latin typeface="Calibri"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681195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 For Content">
    <p:spTree>
      <p:nvGrpSpPr>
        <p:cNvPr id="1" name=""/>
        <p:cNvGrpSpPr/>
        <p:nvPr/>
      </p:nvGrpSpPr>
      <p:grpSpPr>
        <a:xfrm>
          <a:off x="0" y="0"/>
          <a:ext cx="0" cy="0"/>
          <a:chOff x="0" y="0"/>
          <a:chExt cx="0" cy="0"/>
        </a:xfrm>
      </p:grpSpPr>
      <p:sp>
        <p:nvSpPr>
          <p:cNvPr id="18" name="Title 1"/>
          <p:cNvSpPr>
            <a:spLocks noGrp="1"/>
          </p:cNvSpPr>
          <p:nvPr>
            <p:ph type="title"/>
          </p:nvPr>
        </p:nvSpPr>
        <p:spPr>
          <a:xfrm>
            <a:off x="1752600" y="353219"/>
            <a:ext cx="6705600" cy="868362"/>
          </a:xfrm>
        </p:spPr>
        <p:txBody>
          <a:bodyPr>
            <a:normAutofit/>
          </a:bodyPr>
          <a:lstStyle>
            <a:lvl1pPr algn="l">
              <a:defRPr sz="3200" b="1">
                <a:solidFill>
                  <a:schemeClr val="tx1">
                    <a:lumMod val="65000"/>
                    <a:lumOff val="35000"/>
                  </a:schemeClr>
                </a:solidFill>
              </a:defRPr>
            </a:lvl1pPr>
          </a:lstStyle>
          <a:p>
            <a:r>
              <a:rPr lang="en-US" dirty="0"/>
              <a:t>Click to edit Master title style</a:t>
            </a:r>
          </a:p>
        </p:txBody>
      </p:sp>
      <p:sp>
        <p:nvSpPr>
          <p:cNvPr id="19" name="Content Placeholder 2"/>
          <p:cNvSpPr>
            <a:spLocks noGrp="1"/>
          </p:cNvSpPr>
          <p:nvPr>
            <p:ph idx="1"/>
          </p:nvPr>
        </p:nvSpPr>
        <p:spPr>
          <a:xfrm>
            <a:off x="457200" y="1600200"/>
            <a:ext cx="8229600" cy="4525963"/>
          </a:xfrm>
        </p:spPr>
        <p:txBody>
          <a:bodyPr/>
          <a:lstStyle>
            <a:lvl1pPr>
              <a:defRPr sz="2800"/>
            </a:lvl1pPr>
            <a:lvl2pPr marL="742950" indent="-285750">
              <a:buFont typeface="Arial" panose="020B0604020202020204" pitchFamily="34" charset="0"/>
              <a:buChar cha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p:cNvSpPr>
            <a:spLocks noGrp="1"/>
          </p:cNvSpPr>
          <p:nvPr>
            <p:ph type="ftr" sz="quarter" idx="11"/>
          </p:nvPr>
        </p:nvSpPr>
        <p:spPr>
          <a:xfrm>
            <a:off x="3124200" y="6356350"/>
            <a:ext cx="2895600" cy="365125"/>
          </a:xfrm>
        </p:spPr>
        <p:txBody>
          <a:bodyPr/>
          <a:lstStyle/>
          <a:p>
            <a:r>
              <a:rPr lang="en-US" smtClean="0"/>
              <a:t>Carl Hill, "Achieving and Sustaining Behavior Change to Benefit Older Adults" Dec 6-7, 2018</a:t>
            </a:r>
            <a:endParaRPr lang="en-US" dirty="0"/>
          </a:p>
        </p:txBody>
      </p:sp>
      <p:sp>
        <p:nvSpPr>
          <p:cNvPr id="21" name="Slide Number Placeholder 5"/>
          <p:cNvSpPr txBox="1">
            <a:spLocks/>
          </p:cNvSpPr>
          <p:nvPr userDrawn="1"/>
        </p:nvSpPr>
        <p:spPr>
          <a:xfrm>
            <a:off x="8420100" y="6400800"/>
            <a:ext cx="381000" cy="381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95CB13-DDF5-4CD6-A0E3-C7490454CE3F}" type="slidenum">
              <a:rPr lang="en-US" smtClean="0"/>
              <a:pPr/>
              <a:t>‹#›</a:t>
            </a:fld>
            <a:endParaRPr lang="en-US" dirty="0"/>
          </a:p>
        </p:txBody>
      </p:sp>
      <p:pic>
        <p:nvPicPr>
          <p:cNvPr id="22" name="Picture 2"/>
          <p:cNvPicPr>
            <a:picLocks noChangeAspect="1" noChangeArrowheads="1"/>
          </p:cNvPicPr>
          <p:nvPr userDrawn="1"/>
        </p:nvPicPr>
        <p:blipFill rotWithShape="1">
          <a:blip r:embed="rId2" cstate="print"/>
          <a:srcRect l="5208" r="76041"/>
          <a:stretch/>
        </p:blipFill>
        <p:spPr bwMode="auto">
          <a:xfrm>
            <a:off x="916781" y="259080"/>
            <a:ext cx="457200" cy="452120"/>
          </a:xfrm>
          <a:prstGeom prst="rect">
            <a:avLst/>
          </a:prstGeom>
          <a:noFill/>
          <a:ln w="9525">
            <a:noFill/>
            <a:miter lim="800000"/>
            <a:headEnd/>
            <a:tailEnd/>
          </a:ln>
        </p:spPr>
      </p:pic>
      <p:pic>
        <p:nvPicPr>
          <p:cNvPr id="23" name="Picture 2"/>
          <p:cNvPicPr>
            <a:picLocks noChangeAspect="1" noChangeArrowheads="1"/>
          </p:cNvPicPr>
          <p:nvPr userDrawn="1"/>
        </p:nvPicPr>
        <p:blipFill rotWithShape="1">
          <a:blip r:embed="rId2" cstate="print"/>
          <a:srcRect l="25684" r="55762"/>
          <a:stretch/>
        </p:blipFill>
        <p:spPr bwMode="auto">
          <a:xfrm>
            <a:off x="427037" y="259080"/>
            <a:ext cx="452438" cy="452120"/>
          </a:xfrm>
          <a:prstGeom prst="rect">
            <a:avLst/>
          </a:prstGeom>
          <a:noFill/>
          <a:ln w="9525">
            <a:noFill/>
            <a:miter lim="800000"/>
            <a:headEnd/>
            <a:tailEnd/>
          </a:ln>
        </p:spPr>
      </p:pic>
      <p:pic>
        <p:nvPicPr>
          <p:cNvPr id="24" name="Picture 2"/>
          <p:cNvPicPr>
            <a:picLocks noChangeAspect="1" noChangeArrowheads="1"/>
          </p:cNvPicPr>
          <p:nvPr userDrawn="1"/>
        </p:nvPicPr>
        <p:blipFill rotWithShape="1">
          <a:blip r:embed="rId2" cstate="print"/>
          <a:srcRect l="62891" r="18359"/>
          <a:stretch/>
        </p:blipFill>
        <p:spPr bwMode="auto">
          <a:xfrm>
            <a:off x="916781" y="753745"/>
            <a:ext cx="457200" cy="452120"/>
          </a:xfrm>
          <a:prstGeom prst="rect">
            <a:avLst/>
          </a:prstGeom>
          <a:noFill/>
          <a:ln w="9525">
            <a:noFill/>
            <a:miter lim="800000"/>
            <a:headEnd/>
            <a:tailEnd/>
          </a:ln>
        </p:spPr>
      </p:pic>
      <p:pic>
        <p:nvPicPr>
          <p:cNvPr id="25" name="Picture 2"/>
          <p:cNvPicPr>
            <a:picLocks noChangeAspect="1" noChangeArrowheads="1"/>
          </p:cNvPicPr>
          <p:nvPr userDrawn="1"/>
        </p:nvPicPr>
        <p:blipFill rotWithShape="1">
          <a:blip r:embed="rId2" cstate="print"/>
          <a:srcRect l="81543"/>
          <a:stretch/>
        </p:blipFill>
        <p:spPr bwMode="auto">
          <a:xfrm>
            <a:off x="424656" y="753745"/>
            <a:ext cx="452438" cy="452120"/>
          </a:xfrm>
          <a:prstGeom prst="rect">
            <a:avLst/>
          </a:prstGeom>
          <a:noFill/>
          <a:ln w="9525">
            <a:noFill/>
            <a:miter lim="800000"/>
            <a:headEnd/>
            <a:tailEnd/>
          </a:ln>
        </p:spPr>
      </p:pic>
      <p:sp>
        <p:nvSpPr>
          <p:cNvPr id="26" name="Rectangle 25"/>
          <p:cNvSpPr/>
          <p:nvPr userDrawn="1"/>
        </p:nvSpPr>
        <p:spPr>
          <a:xfrm>
            <a:off x="1447800" y="259080"/>
            <a:ext cx="152400" cy="9467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1676400" y="259080"/>
            <a:ext cx="76200" cy="9467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Line 4"/>
          <p:cNvSpPr>
            <a:spLocks noChangeShapeType="1"/>
          </p:cNvSpPr>
          <p:nvPr userDrawn="1"/>
        </p:nvSpPr>
        <p:spPr bwMode="auto">
          <a:xfrm>
            <a:off x="424656" y="1304925"/>
            <a:ext cx="8262144" cy="0"/>
          </a:xfrm>
          <a:prstGeom prst="line">
            <a:avLst/>
          </a:prstGeom>
          <a:noFill/>
          <a:ln w="38100">
            <a:solidFill>
              <a:schemeClr val="bg2">
                <a:lumMod val="50000"/>
              </a:schemeClr>
            </a:solidFill>
            <a:round/>
            <a:headEnd/>
            <a:tailEnd/>
          </a:ln>
          <a:effectLst/>
        </p:spPr>
        <p:txBody>
          <a:bodyPr/>
          <a:lstStyle/>
          <a:p>
            <a:pPr>
              <a:defRPr/>
            </a:pPr>
            <a:endParaRPr lang="en-US" dirty="0">
              <a:solidFill>
                <a:prstClr val="black"/>
              </a:solidFill>
              <a:effectLst>
                <a:outerShdw blurRad="38100" dist="38100" dir="2700000" algn="tl">
                  <a:srgbClr val="000000">
                    <a:alpha val="43137"/>
                  </a:srgbClr>
                </a:outerShdw>
              </a:effectLst>
            </a:endParaRPr>
          </a:p>
        </p:txBody>
      </p:sp>
      <p:sp>
        <p:nvSpPr>
          <p:cNvPr id="30" name="Rectangle 29"/>
          <p:cNvSpPr/>
          <p:nvPr userDrawn="1"/>
        </p:nvSpPr>
        <p:spPr>
          <a:xfrm>
            <a:off x="8610600" y="6384607"/>
            <a:ext cx="304800" cy="4733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5"/>
          <p:cNvSpPr>
            <a:spLocks noGrp="1"/>
          </p:cNvSpPr>
          <p:nvPr>
            <p:ph type="sldNum" sz="quarter" idx="12"/>
          </p:nvPr>
        </p:nvSpPr>
        <p:spPr>
          <a:xfrm>
            <a:off x="8572500" y="6400800"/>
            <a:ext cx="381000" cy="381000"/>
          </a:xfrm>
        </p:spPr>
        <p:txBody>
          <a:bodyPr/>
          <a:lstStyle>
            <a:lvl1pPr>
              <a:defRPr>
                <a:solidFill>
                  <a:schemeClr val="bg1"/>
                </a:solidFill>
              </a:defRPr>
            </a:lvl1pPr>
          </a:lstStyle>
          <a:p>
            <a:fld id="{F495CB13-DDF5-4CD6-A0E3-C7490454CE3F}" type="slidenum">
              <a:rPr lang="en-US" smtClean="0"/>
              <a:pPr/>
              <a:t>‹#›</a:t>
            </a:fld>
            <a:endParaRPr lang="en-US" dirty="0"/>
          </a:p>
        </p:txBody>
      </p:sp>
    </p:spTree>
    <p:extLst>
      <p:ext uri="{BB962C8B-B14F-4D97-AF65-F5344CB8AC3E}">
        <p14:creationId xmlns:p14="http://schemas.microsoft.com/office/powerpoint/2010/main" val="237413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Carl Hill, "Achieving and Sustaining Behavior Change to Benefit Older Adults" Dec 6-7, 2018</a:t>
            </a:r>
            <a:endParaRPr lang="en-US"/>
          </a:p>
        </p:txBody>
      </p:sp>
      <p:sp>
        <p:nvSpPr>
          <p:cNvPr id="6" name="Slide Number Placeholder 5"/>
          <p:cNvSpPr>
            <a:spLocks noGrp="1"/>
          </p:cNvSpPr>
          <p:nvPr>
            <p:ph type="sldNum" sz="quarter" idx="12"/>
          </p:nvPr>
        </p:nvSpPr>
        <p:spPr/>
        <p:txBody>
          <a:bodyPr/>
          <a:lstStyle/>
          <a:p>
            <a:fld id="{FB9F2D43-845D-42E0-8637-3DFAF504AAA5}" type="slidenum">
              <a:rPr lang="en-US" smtClean="0"/>
              <a:pPr/>
              <a:t>‹#›</a:t>
            </a:fld>
            <a:endParaRPr lang="en-US"/>
          </a:p>
        </p:txBody>
      </p:sp>
    </p:spTree>
    <p:extLst>
      <p:ext uri="{BB962C8B-B14F-4D97-AF65-F5344CB8AC3E}">
        <p14:creationId xmlns:p14="http://schemas.microsoft.com/office/powerpoint/2010/main" val="51837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Carl Hill, "Achieving and Sustaining Behavior Change to Benefit Older Adults" Dec 6-7, 2018</a:t>
            </a:r>
            <a:endParaRPr lang="en-US"/>
          </a:p>
        </p:txBody>
      </p:sp>
      <p:sp>
        <p:nvSpPr>
          <p:cNvPr id="6" name="Slide Number Placeholder 5"/>
          <p:cNvSpPr>
            <a:spLocks noGrp="1"/>
          </p:cNvSpPr>
          <p:nvPr>
            <p:ph type="sldNum" sz="quarter" idx="12"/>
          </p:nvPr>
        </p:nvSpPr>
        <p:spPr/>
        <p:txBody>
          <a:bodyPr/>
          <a:lstStyle/>
          <a:p>
            <a:fld id="{FB9F2D43-845D-42E0-8637-3DFAF504AAA5}" type="slidenum">
              <a:rPr lang="en-US" smtClean="0"/>
              <a:pPr/>
              <a:t>‹#›</a:t>
            </a:fld>
            <a:endParaRPr lang="en-US"/>
          </a:p>
        </p:txBody>
      </p:sp>
    </p:spTree>
    <p:extLst>
      <p:ext uri="{BB962C8B-B14F-4D97-AF65-F5344CB8AC3E}">
        <p14:creationId xmlns:p14="http://schemas.microsoft.com/office/powerpoint/2010/main" val="2356749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9" name="Title 1"/>
          <p:cNvSpPr>
            <a:spLocks noGrp="1"/>
          </p:cNvSpPr>
          <p:nvPr>
            <p:ph type="title"/>
          </p:nvPr>
        </p:nvSpPr>
        <p:spPr>
          <a:xfrm>
            <a:off x="1752600" y="353219"/>
            <a:ext cx="6705600" cy="868362"/>
          </a:xfrm>
        </p:spPr>
        <p:txBody>
          <a:bodyPr>
            <a:normAutofit/>
          </a:bodyPr>
          <a:lstStyle>
            <a:lvl1pPr algn="l">
              <a:defRPr sz="3200" b="1">
                <a:solidFill>
                  <a:schemeClr val="tx1">
                    <a:lumMod val="65000"/>
                    <a:lumOff val="35000"/>
                  </a:schemeClr>
                </a:solidFill>
              </a:defRPr>
            </a:lvl1pPr>
          </a:lstStyle>
          <a:p>
            <a:r>
              <a:rPr lang="en-US" dirty="0"/>
              <a:t>Click to edit Master title style</a:t>
            </a:r>
          </a:p>
        </p:txBody>
      </p:sp>
      <p:pic>
        <p:nvPicPr>
          <p:cNvPr id="20" name="Picture 2"/>
          <p:cNvPicPr>
            <a:picLocks noChangeAspect="1" noChangeArrowheads="1"/>
          </p:cNvPicPr>
          <p:nvPr userDrawn="1"/>
        </p:nvPicPr>
        <p:blipFill rotWithShape="1">
          <a:blip r:embed="rId2" cstate="print"/>
          <a:srcRect l="5208" r="76041"/>
          <a:stretch/>
        </p:blipFill>
        <p:spPr bwMode="auto">
          <a:xfrm>
            <a:off x="916781" y="259080"/>
            <a:ext cx="457200" cy="452120"/>
          </a:xfrm>
          <a:prstGeom prst="rect">
            <a:avLst/>
          </a:prstGeom>
          <a:noFill/>
          <a:ln w="9525">
            <a:noFill/>
            <a:miter lim="800000"/>
            <a:headEnd/>
            <a:tailEnd/>
          </a:ln>
        </p:spPr>
      </p:pic>
      <p:pic>
        <p:nvPicPr>
          <p:cNvPr id="21" name="Picture 2"/>
          <p:cNvPicPr>
            <a:picLocks noChangeAspect="1" noChangeArrowheads="1"/>
          </p:cNvPicPr>
          <p:nvPr userDrawn="1"/>
        </p:nvPicPr>
        <p:blipFill rotWithShape="1">
          <a:blip r:embed="rId2" cstate="print"/>
          <a:srcRect l="25684" r="55762"/>
          <a:stretch/>
        </p:blipFill>
        <p:spPr bwMode="auto">
          <a:xfrm>
            <a:off x="427037" y="259080"/>
            <a:ext cx="452438" cy="452120"/>
          </a:xfrm>
          <a:prstGeom prst="rect">
            <a:avLst/>
          </a:prstGeom>
          <a:noFill/>
          <a:ln w="9525">
            <a:noFill/>
            <a:miter lim="800000"/>
            <a:headEnd/>
            <a:tailEnd/>
          </a:ln>
        </p:spPr>
      </p:pic>
      <p:pic>
        <p:nvPicPr>
          <p:cNvPr id="22" name="Picture 2"/>
          <p:cNvPicPr>
            <a:picLocks noChangeAspect="1" noChangeArrowheads="1"/>
          </p:cNvPicPr>
          <p:nvPr userDrawn="1"/>
        </p:nvPicPr>
        <p:blipFill rotWithShape="1">
          <a:blip r:embed="rId2" cstate="print"/>
          <a:srcRect l="62891" r="18359"/>
          <a:stretch/>
        </p:blipFill>
        <p:spPr bwMode="auto">
          <a:xfrm>
            <a:off x="916781" y="753745"/>
            <a:ext cx="457200" cy="452120"/>
          </a:xfrm>
          <a:prstGeom prst="rect">
            <a:avLst/>
          </a:prstGeom>
          <a:noFill/>
          <a:ln w="9525">
            <a:noFill/>
            <a:miter lim="800000"/>
            <a:headEnd/>
            <a:tailEnd/>
          </a:ln>
        </p:spPr>
      </p:pic>
      <p:pic>
        <p:nvPicPr>
          <p:cNvPr id="23" name="Picture 2"/>
          <p:cNvPicPr>
            <a:picLocks noChangeAspect="1" noChangeArrowheads="1"/>
          </p:cNvPicPr>
          <p:nvPr userDrawn="1"/>
        </p:nvPicPr>
        <p:blipFill rotWithShape="1">
          <a:blip r:embed="rId2" cstate="print"/>
          <a:srcRect l="81543"/>
          <a:stretch/>
        </p:blipFill>
        <p:spPr bwMode="auto">
          <a:xfrm>
            <a:off x="424656" y="753745"/>
            <a:ext cx="452438" cy="452120"/>
          </a:xfrm>
          <a:prstGeom prst="rect">
            <a:avLst/>
          </a:prstGeom>
          <a:noFill/>
          <a:ln w="9525">
            <a:noFill/>
            <a:miter lim="800000"/>
            <a:headEnd/>
            <a:tailEnd/>
          </a:ln>
        </p:spPr>
      </p:pic>
      <p:sp>
        <p:nvSpPr>
          <p:cNvPr id="24" name="Rectangle 23"/>
          <p:cNvSpPr/>
          <p:nvPr userDrawn="1"/>
        </p:nvSpPr>
        <p:spPr>
          <a:xfrm>
            <a:off x="1447800" y="259080"/>
            <a:ext cx="152400" cy="9467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1676400" y="259080"/>
            <a:ext cx="76200" cy="9467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Line 4"/>
          <p:cNvSpPr>
            <a:spLocks noChangeShapeType="1"/>
          </p:cNvSpPr>
          <p:nvPr userDrawn="1"/>
        </p:nvSpPr>
        <p:spPr bwMode="auto">
          <a:xfrm>
            <a:off x="381000" y="1304925"/>
            <a:ext cx="8382000" cy="0"/>
          </a:xfrm>
          <a:prstGeom prst="line">
            <a:avLst/>
          </a:prstGeom>
          <a:noFill/>
          <a:ln w="38100">
            <a:solidFill>
              <a:schemeClr val="bg2">
                <a:lumMod val="50000"/>
              </a:schemeClr>
            </a:solidFill>
            <a:round/>
            <a:headEnd/>
            <a:tailEnd/>
          </a:ln>
          <a:effectLst/>
        </p:spPr>
        <p:txBody>
          <a:bodyPr/>
          <a:lstStyle/>
          <a:p>
            <a:pPr>
              <a:defRPr/>
            </a:pPr>
            <a:endParaRPr lang="en-US" dirty="0">
              <a:solidFill>
                <a:prstClr val="black"/>
              </a:solidFill>
              <a:effectLst>
                <a:outerShdw blurRad="38100" dist="38100" dir="2700000" algn="tl">
                  <a:srgbClr val="000000">
                    <a:alpha val="43137"/>
                  </a:srgbClr>
                </a:outerShdw>
              </a:effectLst>
            </a:endParaRPr>
          </a:p>
        </p:txBody>
      </p:sp>
      <p:sp>
        <p:nvSpPr>
          <p:cNvPr id="27" name="Rectangle 26"/>
          <p:cNvSpPr/>
          <p:nvPr userDrawn="1"/>
        </p:nvSpPr>
        <p:spPr>
          <a:xfrm>
            <a:off x="8458200" y="6400800"/>
            <a:ext cx="304800" cy="4733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lide Number Placeholder 5"/>
          <p:cNvSpPr>
            <a:spLocks noGrp="1"/>
          </p:cNvSpPr>
          <p:nvPr>
            <p:ph type="sldNum" sz="quarter" idx="12"/>
          </p:nvPr>
        </p:nvSpPr>
        <p:spPr>
          <a:xfrm>
            <a:off x="8420100" y="6400800"/>
            <a:ext cx="381000" cy="381000"/>
          </a:xfrm>
        </p:spPr>
        <p:txBody>
          <a:bodyPr/>
          <a:lstStyle>
            <a:lvl1pPr>
              <a:defRPr>
                <a:solidFill>
                  <a:schemeClr val="bg1"/>
                </a:solidFill>
              </a:defRPr>
            </a:lvl1pPr>
          </a:lstStyle>
          <a:p>
            <a:fld id="{F495CB13-DDF5-4CD6-A0E3-C7490454CE3F}" type="slidenum">
              <a:rPr lang="en-US" smtClean="0"/>
              <a:pPr/>
              <a:t>‹#›</a:t>
            </a:fld>
            <a:endParaRPr lang="en-US" dirty="0"/>
          </a:p>
        </p:txBody>
      </p:sp>
    </p:spTree>
    <p:extLst>
      <p:ext uri="{BB962C8B-B14F-4D97-AF65-F5344CB8AC3E}">
        <p14:creationId xmlns:p14="http://schemas.microsoft.com/office/powerpoint/2010/main" val="2496983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Carl Hill, "Achieving and Sustaining Behavior Change to Benefit Older Adults" Dec 6-7, 2018</a:t>
            </a:r>
            <a:endParaRPr lang="en-US"/>
          </a:p>
        </p:txBody>
      </p:sp>
      <p:sp>
        <p:nvSpPr>
          <p:cNvPr id="6" name="Slide Number Placeholder 5"/>
          <p:cNvSpPr>
            <a:spLocks noGrp="1"/>
          </p:cNvSpPr>
          <p:nvPr>
            <p:ph type="sldNum" sz="quarter" idx="12"/>
          </p:nvPr>
        </p:nvSpPr>
        <p:spPr/>
        <p:txBody>
          <a:bodyPr/>
          <a:lstStyle/>
          <a:p>
            <a:fld id="{FB9F2D43-845D-42E0-8637-3DFAF504AAA5}" type="slidenum">
              <a:rPr lang="en-US" smtClean="0"/>
              <a:pPr/>
              <a:t>‹#›</a:t>
            </a:fld>
            <a:endParaRPr lang="en-US"/>
          </a:p>
        </p:txBody>
      </p:sp>
    </p:spTree>
    <p:extLst>
      <p:ext uri="{BB962C8B-B14F-4D97-AF65-F5344CB8AC3E}">
        <p14:creationId xmlns:p14="http://schemas.microsoft.com/office/powerpoint/2010/main" val="2921054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9" name="Title 1"/>
          <p:cNvSpPr>
            <a:spLocks noGrp="1"/>
          </p:cNvSpPr>
          <p:nvPr>
            <p:ph type="title"/>
          </p:nvPr>
        </p:nvSpPr>
        <p:spPr>
          <a:xfrm>
            <a:off x="1752600" y="353219"/>
            <a:ext cx="6705600" cy="868362"/>
          </a:xfrm>
        </p:spPr>
        <p:txBody>
          <a:bodyPr>
            <a:normAutofit/>
          </a:bodyPr>
          <a:lstStyle>
            <a:lvl1pPr algn="l">
              <a:defRPr sz="3200" b="1">
                <a:solidFill>
                  <a:schemeClr val="tx1">
                    <a:lumMod val="65000"/>
                    <a:lumOff val="35000"/>
                  </a:schemeClr>
                </a:solidFill>
              </a:defRPr>
            </a:lvl1pPr>
          </a:lstStyle>
          <a:p>
            <a:r>
              <a:rPr lang="en-US" dirty="0"/>
              <a:t>Click to edit Master title style</a:t>
            </a:r>
          </a:p>
        </p:txBody>
      </p:sp>
      <p:pic>
        <p:nvPicPr>
          <p:cNvPr id="20" name="Picture 2"/>
          <p:cNvPicPr>
            <a:picLocks noChangeAspect="1" noChangeArrowheads="1"/>
          </p:cNvPicPr>
          <p:nvPr userDrawn="1"/>
        </p:nvPicPr>
        <p:blipFill rotWithShape="1">
          <a:blip r:embed="rId2" cstate="print"/>
          <a:srcRect l="5208" r="76041"/>
          <a:stretch/>
        </p:blipFill>
        <p:spPr bwMode="auto">
          <a:xfrm>
            <a:off x="916781" y="259080"/>
            <a:ext cx="457200" cy="452120"/>
          </a:xfrm>
          <a:prstGeom prst="rect">
            <a:avLst/>
          </a:prstGeom>
          <a:noFill/>
          <a:ln w="9525">
            <a:noFill/>
            <a:miter lim="800000"/>
            <a:headEnd/>
            <a:tailEnd/>
          </a:ln>
        </p:spPr>
      </p:pic>
      <p:pic>
        <p:nvPicPr>
          <p:cNvPr id="21" name="Picture 2"/>
          <p:cNvPicPr>
            <a:picLocks noChangeAspect="1" noChangeArrowheads="1"/>
          </p:cNvPicPr>
          <p:nvPr userDrawn="1"/>
        </p:nvPicPr>
        <p:blipFill rotWithShape="1">
          <a:blip r:embed="rId2" cstate="print"/>
          <a:srcRect l="25684" r="55762"/>
          <a:stretch/>
        </p:blipFill>
        <p:spPr bwMode="auto">
          <a:xfrm>
            <a:off x="427037" y="259080"/>
            <a:ext cx="452438" cy="452120"/>
          </a:xfrm>
          <a:prstGeom prst="rect">
            <a:avLst/>
          </a:prstGeom>
          <a:noFill/>
          <a:ln w="9525">
            <a:noFill/>
            <a:miter lim="800000"/>
            <a:headEnd/>
            <a:tailEnd/>
          </a:ln>
        </p:spPr>
      </p:pic>
      <p:pic>
        <p:nvPicPr>
          <p:cNvPr id="22" name="Picture 2"/>
          <p:cNvPicPr>
            <a:picLocks noChangeAspect="1" noChangeArrowheads="1"/>
          </p:cNvPicPr>
          <p:nvPr userDrawn="1"/>
        </p:nvPicPr>
        <p:blipFill rotWithShape="1">
          <a:blip r:embed="rId2" cstate="print"/>
          <a:srcRect l="62891" r="18359"/>
          <a:stretch/>
        </p:blipFill>
        <p:spPr bwMode="auto">
          <a:xfrm>
            <a:off x="916781" y="753745"/>
            <a:ext cx="457200" cy="452120"/>
          </a:xfrm>
          <a:prstGeom prst="rect">
            <a:avLst/>
          </a:prstGeom>
          <a:noFill/>
          <a:ln w="9525">
            <a:noFill/>
            <a:miter lim="800000"/>
            <a:headEnd/>
            <a:tailEnd/>
          </a:ln>
        </p:spPr>
      </p:pic>
      <p:pic>
        <p:nvPicPr>
          <p:cNvPr id="23" name="Picture 2"/>
          <p:cNvPicPr>
            <a:picLocks noChangeAspect="1" noChangeArrowheads="1"/>
          </p:cNvPicPr>
          <p:nvPr userDrawn="1"/>
        </p:nvPicPr>
        <p:blipFill rotWithShape="1">
          <a:blip r:embed="rId2" cstate="print"/>
          <a:srcRect l="81543"/>
          <a:stretch/>
        </p:blipFill>
        <p:spPr bwMode="auto">
          <a:xfrm>
            <a:off x="424656" y="753745"/>
            <a:ext cx="452438" cy="452120"/>
          </a:xfrm>
          <a:prstGeom prst="rect">
            <a:avLst/>
          </a:prstGeom>
          <a:noFill/>
          <a:ln w="9525">
            <a:noFill/>
            <a:miter lim="800000"/>
            <a:headEnd/>
            <a:tailEnd/>
          </a:ln>
        </p:spPr>
      </p:pic>
      <p:sp>
        <p:nvSpPr>
          <p:cNvPr id="24" name="Rectangle 23"/>
          <p:cNvSpPr/>
          <p:nvPr userDrawn="1"/>
        </p:nvSpPr>
        <p:spPr>
          <a:xfrm>
            <a:off x="1447800" y="259080"/>
            <a:ext cx="152400" cy="9467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1676400" y="259080"/>
            <a:ext cx="76200" cy="9467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Line 4"/>
          <p:cNvSpPr>
            <a:spLocks noChangeShapeType="1"/>
          </p:cNvSpPr>
          <p:nvPr userDrawn="1"/>
        </p:nvSpPr>
        <p:spPr bwMode="auto">
          <a:xfrm>
            <a:off x="381000" y="1304925"/>
            <a:ext cx="8382000" cy="0"/>
          </a:xfrm>
          <a:prstGeom prst="line">
            <a:avLst/>
          </a:prstGeom>
          <a:noFill/>
          <a:ln w="38100">
            <a:solidFill>
              <a:schemeClr val="bg2">
                <a:lumMod val="50000"/>
              </a:schemeClr>
            </a:solidFill>
            <a:round/>
            <a:headEnd/>
            <a:tailEnd/>
          </a:ln>
          <a:effectLst/>
        </p:spPr>
        <p:txBody>
          <a:bodyPr/>
          <a:lstStyle/>
          <a:p>
            <a:pPr>
              <a:defRPr/>
            </a:pPr>
            <a:endParaRPr lang="en-US" dirty="0">
              <a:solidFill>
                <a:prstClr val="black"/>
              </a:solidFill>
              <a:effectLst>
                <a:outerShdw blurRad="38100" dist="38100" dir="2700000" algn="tl">
                  <a:srgbClr val="000000">
                    <a:alpha val="43137"/>
                  </a:srgbClr>
                </a:outerShdw>
              </a:effectLst>
            </a:endParaRPr>
          </a:p>
        </p:txBody>
      </p:sp>
      <p:sp>
        <p:nvSpPr>
          <p:cNvPr id="27" name="Rectangle 26"/>
          <p:cNvSpPr/>
          <p:nvPr userDrawn="1"/>
        </p:nvSpPr>
        <p:spPr>
          <a:xfrm>
            <a:off x="8458200" y="6400800"/>
            <a:ext cx="304800" cy="4733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lide Number Placeholder 5"/>
          <p:cNvSpPr>
            <a:spLocks noGrp="1"/>
          </p:cNvSpPr>
          <p:nvPr>
            <p:ph type="sldNum" sz="quarter" idx="12"/>
          </p:nvPr>
        </p:nvSpPr>
        <p:spPr>
          <a:xfrm>
            <a:off x="8420100" y="6400800"/>
            <a:ext cx="381000" cy="381000"/>
          </a:xfrm>
        </p:spPr>
        <p:txBody>
          <a:bodyPr/>
          <a:lstStyle>
            <a:lvl1pPr>
              <a:defRPr>
                <a:solidFill>
                  <a:schemeClr val="bg1"/>
                </a:solidFill>
              </a:defRPr>
            </a:lvl1pPr>
          </a:lstStyle>
          <a:p>
            <a:fld id="{F495CB13-DDF5-4CD6-A0E3-C7490454CE3F}" type="slidenum">
              <a:rPr lang="en-US" smtClean="0"/>
              <a:pPr/>
              <a:t>‹#›</a:t>
            </a:fld>
            <a:endParaRPr lang="en-US" dirty="0"/>
          </a:p>
        </p:txBody>
      </p:sp>
    </p:spTree>
    <p:extLst>
      <p:ext uri="{BB962C8B-B14F-4D97-AF65-F5344CB8AC3E}">
        <p14:creationId xmlns:p14="http://schemas.microsoft.com/office/powerpoint/2010/main" val="318804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 Graphic/Chart">
    <p:spTree>
      <p:nvGrpSpPr>
        <p:cNvPr id="1" name=""/>
        <p:cNvGrpSpPr/>
        <p:nvPr/>
      </p:nvGrpSpPr>
      <p:grpSpPr>
        <a:xfrm>
          <a:off x="0" y="0"/>
          <a:ext cx="0" cy="0"/>
          <a:chOff x="0" y="0"/>
          <a:chExt cx="0" cy="0"/>
        </a:xfrm>
      </p:grpSpPr>
      <p:sp>
        <p:nvSpPr>
          <p:cNvPr id="17" name="Rectangle 16"/>
          <p:cNvSpPr/>
          <p:nvPr userDrawn="1"/>
        </p:nvSpPr>
        <p:spPr>
          <a:xfrm>
            <a:off x="8648700" y="6411433"/>
            <a:ext cx="304800" cy="4733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1752600" y="353219"/>
            <a:ext cx="6705600" cy="868362"/>
          </a:xfrm>
        </p:spPr>
        <p:txBody>
          <a:bodyPr>
            <a:normAutofit/>
          </a:bodyPr>
          <a:lstStyle>
            <a:lvl1pPr algn="l">
              <a:defRPr sz="3200" b="1">
                <a:solidFill>
                  <a:schemeClr val="tx1">
                    <a:lumMod val="65000"/>
                    <a:lumOff val="35000"/>
                  </a:schemeClr>
                </a:solidFill>
              </a:defRPr>
            </a:lvl1pPr>
          </a:lstStyle>
          <a:p>
            <a:r>
              <a:rPr lang="en-US" dirty="0"/>
              <a:t>Click to edit Master title style</a:t>
            </a:r>
          </a:p>
        </p:txBody>
      </p:sp>
      <p:pic>
        <p:nvPicPr>
          <p:cNvPr id="8" name="Picture 2"/>
          <p:cNvPicPr>
            <a:picLocks noChangeAspect="1" noChangeArrowheads="1"/>
          </p:cNvPicPr>
          <p:nvPr userDrawn="1"/>
        </p:nvPicPr>
        <p:blipFill rotWithShape="1">
          <a:blip r:embed="rId2" cstate="print"/>
          <a:srcRect l="5208" r="76041"/>
          <a:stretch/>
        </p:blipFill>
        <p:spPr bwMode="auto">
          <a:xfrm>
            <a:off x="916781" y="259080"/>
            <a:ext cx="457200" cy="452120"/>
          </a:xfrm>
          <a:prstGeom prst="rect">
            <a:avLst/>
          </a:prstGeom>
          <a:noFill/>
          <a:ln w="9525">
            <a:noFill/>
            <a:miter lim="800000"/>
            <a:headEnd/>
            <a:tailEnd/>
          </a:ln>
        </p:spPr>
      </p:pic>
      <p:pic>
        <p:nvPicPr>
          <p:cNvPr id="9" name="Picture 2"/>
          <p:cNvPicPr>
            <a:picLocks noChangeAspect="1" noChangeArrowheads="1"/>
          </p:cNvPicPr>
          <p:nvPr userDrawn="1"/>
        </p:nvPicPr>
        <p:blipFill rotWithShape="1">
          <a:blip r:embed="rId2" cstate="print"/>
          <a:srcRect l="25684" r="55762"/>
          <a:stretch/>
        </p:blipFill>
        <p:spPr bwMode="auto">
          <a:xfrm>
            <a:off x="427037" y="259080"/>
            <a:ext cx="452438" cy="452120"/>
          </a:xfrm>
          <a:prstGeom prst="rect">
            <a:avLst/>
          </a:prstGeom>
          <a:noFill/>
          <a:ln w="9525">
            <a:noFill/>
            <a:miter lim="800000"/>
            <a:headEnd/>
            <a:tailEnd/>
          </a:ln>
        </p:spPr>
      </p:pic>
      <p:pic>
        <p:nvPicPr>
          <p:cNvPr id="10" name="Picture 2"/>
          <p:cNvPicPr>
            <a:picLocks noChangeAspect="1" noChangeArrowheads="1"/>
          </p:cNvPicPr>
          <p:nvPr userDrawn="1"/>
        </p:nvPicPr>
        <p:blipFill rotWithShape="1">
          <a:blip r:embed="rId2" cstate="print"/>
          <a:srcRect l="62891" r="18359"/>
          <a:stretch/>
        </p:blipFill>
        <p:spPr bwMode="auto">
          <a:xfrm>
            <a:off x="916781" y="753745"/>
            <a:ext cx="457200" cy="452120"/>
          </a:xfrm>
          <a:prstGeom prst="rect">
            <a:avLst/>
          </a:prstGeom>
          <a:noFill/>
          <a:ln w="9525">
            <a:noFill/>
            <a:miter lim="800000"/>
            <a:headEnd/>
            <a:tailEnd/>
          </a:ln>
        </p:spPr>
      </p:pic>
      <p:pic>
        <p:nvPicPr>
          <p:cNvPr id="11" name="Picture 2"/>
          <p:cNvPicPr>
            <a:picLocks noChangeAspect="1" noChangeArrowheads="1"/>
          </p:cNvPicPr>
          <p:nvPr userDrawn="1"/>
        </p:nvPicPr>
        <p:blipFill rotWithShape="1">
          <a:blip r:embed="rId2" cstate="print"/>
          <a:srcRect l="81543"/>
          <a:stretch/>
        </p:blipFill>
        <p:spPr bwMode="auto">
          <a:xfrm>
            <a:off x="424656" y="753745"/>
            <a:ext cx="452438" cy="452120"/>
          </a:xfrm>
          <a:prstGeom prst="rect">
            <a:avLst/>
          </a:prstGeom>
          <a:noFill/>
          <a:ln w="9525">
            <a:noFill/>
            <a:miter lim="800000"/>
            <a:headEnd/>
            <a:tailEnd/>
          </a:ln>
        </p:spPr>
      </p:pic>
      <p:sp>
        <p:nvSpPr>
          <p:cNvPr id="12" name="Rectangle 11"/>
          <p:cNvSpPr/>
          <p:nvPr userDrawn="1"/>
        </p:nvSpPr>
        <p:spPr>
          <a:xfrm>
            <a:off x="1447800" y="259080"/>
            <a:ext cx="152400" cy="9467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676400" y="259080"/>
            <a:ext cx="76200" cy="9467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ine 4"/>
          <p:cNvSpPr>
            <a:spLocks noChangeShapeType="1"/>
          </p:cNvSpPr>
          <p:nvPr userDrawn="1"/>
        </p:nvSpPr>
        <p:spPr bwMode="auto">
          <a:xfrm>
            <a:off x="381000" y="1304925"/>
            <a:ext cx="8382000" cy="0"/>
          </a:xfrm>
          <a:prstGeom prst="line">
            <a:avLst/>
          </a:prstGeom>
          <a:noFill/>
          <a:ln w="38100">
            <a:solidFill>
              <a:schemeClr val="bg2">
                <a:lumMod val="50000"/>
              </a:schemeClr>
            </a:solidFill>
            <a:round/>
            <a:headEnd/>
            <a:tailEnd/>
          </a:ln>
          <a:effectLst/>
        </p:spPr>
        <p:txBody>
          <a:bodyPr/>
          <a:lstStyle/>
          <a:p>
            <a:pPr>
              <a:defRPr/>
            </a:pPr>
            <a:endParaRPr lang="en-US" dirty="0">
              <a:solidFill>
                <a:prstClr val="black"/>
              </a:solidFill>
              <a:effectLst>
                <a:outerShdw blurRad="38100" dist="38100" dir="2700000" algn="tl">
                  <a:srgbClr val="000000">
                    <a:alpha val="43137"/>
                  </a:srgbClr>
                </a:outerShdw>
              </a:effectLst>
            </a:endParaRPr>
          </a:p>
        </p:txBody>
      </p:sp>
      <p:sp>
        <p:nvSpPr>
          <p:cNvPr id="16" name="Slide Number Placeholder 5"/>
          <p:cNvSpPr>
            <a:spLocks noGrp="1"/>
          </p:cNvSpPr>
          <p:nvPr>
            <p:ph type="sldNum" sz="quarter" idx="12"/>
          </p:nvPr>
        </p:nvSpPr>
        <p:spPr>
          <a:xfrm>
            <a:off x="8572500" y="6400800"/>
            <a:ext cx="381000" cy="381000"/>
          </a:xfrm>
        </p:spPr>
        <p:txBody>
          <a:bodyPr/>
          <a:lstStyle>
            <a:lvl1pPr>
              <a:defRPr>
                <a:solidFill>
                  <a:schemeClr val="bg1"/>
                </a:solidFill>
              </a:defRPr>
            </a:lvl1pPr>
          </a:lstStyle>
          <a:p>
            <a:fld id="{F495CB13-DDF5-4CD6-A0E3-C7490454CE3F}" type="slidenum">
              <a:rPr lang="en-US" smtClean="0"/>
              <a:pPr/>
              <a:t>‹#›</a:t>
            </a:fld>
            <a:endParaRPr lang="en-US" dirty="0"/>
          </a:p>
        </p:txBody>
      </p:sp>
    </p:spTree>
    <p:extLst>
      <p:ext uri="{BB962C8B-B14F-4D97-AF65-F5344CB8AC3E}">
        <p14:creationId xmlns:p14="http://schemas.microsoft.com/office/powerpoint/2010/main" val="392623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Carl Hill, "Achieving and Sustaining Behavior Change to Benefit Older Adults" Dec 6-7, 2018</a:t>
            </a:r>
            <a:endParaRPr lang="en-US"/>
          </a:p>
        </p:txBody>
      </p:sp>
      <p:sp>
        <p:nvSpPr>
          <p:cNvPr id="6" name="Slide Number Placeholder 5"/>
          <p:cNvSpPr>
            <a:spLocks noGrp="1"/>
          </p:cNvSpPr>
          <p:nvPr>
            <p:ph type="sldNum" sz="quarter" idx="12"/>
          </p:nvPr>
        </p:nvSpPr>
        <p:spPr/>
        <p:txBody>
          <a:bodyPr/>
          <a:lstStyle/>
          <a:p>
            <a:fld id="{FB9F2D43-845D-42E0-8637-3DFAF504AAA5}" type="slidenum">
              <a:rPr lang="en-US" smtClean="0"/>
              <a:pPr/>
              <a:t>‹#›</a:t>
            </a:fld>
            <a:endParaRPr lang="en-US"/>
          </a:p>
        </p:txBody>
      </p:sp>
    </p:spTree>
    <p:extLst>
      <p:ext uri="{BB962C8B-B14F-4D97-AF65-F5344CB8AC3E}">
        <p14:creationId xmlns:p14="http://schemas.microsoft.com/office/powerpoint/2010/main" val="2961618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Carl Hill, "Achieving and Sustaining Behavior Change to Benefit Older Adults" Dec 6-7, 2018</a:t>
            </a:r>
            <a:endParaRPr lang="en-US"/>
          </a:p>
        </p:txBody>
      </p:sp>
      <p:sp>
        <p:nvSpPr>
          <p:cNvPr id="7" name="Slide Number Placeholder 6"/>
          <p:cNvSpPr>
            <a:spLocks noGrp="1"/>
          </p:cNvSpPr>
          <p:nvPr>
            <p:ph type="sldNum" sz="quarter" idx="12"/>
          </p:nvPr>
        </p:nvSpPr>
        <p:spPr/>
        <p:txBody>
          <a:bodyPr/>
          <a:lstStyle/>
          <a:p>
            <a:fld id="{FB9F2D43-845D-42E0-8637-3DFAF504AAA5}" type="slidenum">
              <a:rPr lang="en-US" smtClean="0"/>
              <a:pPr/>
              <a:t>‹#›</a:t>
            </a:fld>
            <a:endParaRPr lang="en-US"/>
          </a:p>
        </p:txBody>
      </p:sp>
    </p:spTree>
    <p:extLst>
      <p:ext uri="{BB962C8B-B14F-4D97-AF65-F5344CB8AC3E}">
        <p14:creationId xmlns:p14="http://schemas.microsoft.com/office/powerpoint/2010/main" val="398999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Carl Hill, "Achieving and Sustaining Behavior Change to Benefit Older Adults" Dec 6-7, 2018</a:t>
            </a:r>
            <a:endParaRPr lang="en-US"/>
          </a:p>
        </p:txBody>
      </p:sp>
      <p:sp>
        <p:nvSpPr>
          <p:cNvPr id="9" name="Slide Number Placeholder 8"/>
          <p:cNvSpPr>
            <a:spLocks noGrp="1"/>
          </p:cNvSpPr>
          <p:nvPr>
            <p:ph type="sldNum" sz="quarter" idx="12"/>
          </p:nvPr>
        </p:nvSpPr>
        <p:spPr/>
        <p:txBody>
          <a:bodyPr/>
          <a:lstStyle/>
          <a:p>
            <a:fld id="{FB9F2D43-845D-42E0-8637-3DFAF504AAA5}" type="slidenum">
              <a:rPr lang="en-US" smtClean="0"/>
              <a:pPr/>
              <a:t>‹#›</a:t>
            </a:fld>
            <a:endParaRPr lang="en-US"/>
          </a:p>
        </p:txBody>
      </p:sp>
    </p:spTree>
    <p:extLst>
      <p:ext uri="{BB962C8B-B14F-4D97-AF65-F5344CB8AC3E}">
        <p14:creationId xmlns:p14="http://schemas.microsoft.com/office/powerpoint/2010/main" val="230042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Carl Hill, "Achieving and Sustaining Behavior Change to Benefit Older Adults" Dec 6-7, 2018</a:t>
            </a:r>
            <a:endParaRPr lang="en-US"/>
          </a:p>
        </p:txBody>
      </p:sp>
      <p:sp>
        <p:nvSpPr>
          <p:cNvPr id="5" name="Slide Number Placeholder 4"/>
          <p:cNvSpPr>
            <a:spLocks noGrp="1"/>
          </p:cNvSpPr>
          <p:nvPr>
            <p:ph type="sldNum" sz="quarter" idx="12"/>
          </p:nvPr>
        </p:nvSpPr>
        <p:spPr/>
        <p:txBody>
          <a:bodyPr/>
          <a:lstStyle/>
          <a:p>
            <a:fld id="{FB9F2D43-845D-42E0-8637-3DFAF504AAA5}" type="slidenum">
              <a:rPr lang="en-US" smtClean="0"/>
              <a:pPr/>
              <a:t>‹#›</a:t>
            </a:fld>
            <a:endParaRPr lang="en-US"/>
          </a:p>
        </p:txBody>
      </p:sp>
    </p:spTree>
    <p:extLst>
      <p:ext uri="{BB962C8B-B14F-4D97-AF65-F5344CB8AC3E}">
        <p14:creationId xmlns:p14="http://schemas.microsoft.com/office/powerpoint/2010/main" val="335239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Carl Hill, "Achieving and Sustaining Behavior Change to Benefit Older Adults" Dec 6-7, 2018</a:t>
            </a:r>
            <a:endParaRPr lang="en-US"/>
          </a:p>
        </p:txBody>
      </p:sp>
      <p:sp>
        <p:nvSpPr>
          <p:cNvPr id="4" name="Slide Number Placeholder 3"/>
          <p:cNvSpPr>
            <a:spLocks noGrp="1"/>
          </p:cNvSpPr>
          <p:nvPr>
            <p:ph type="sldNum" sz="quarter" idx="12"/>
          </p:nvPr>
        </p:nvSpPr>
        <p:spPr/>
        <p:txBody>
          <a:bodyPr/>
          <a:lstStyle/>
          <a:p>
            <a:fld id="{FB9F2D43-845D-42E0-8637-3DFAF504AAA5}" type="slidenum">
              <a:rPr lang="en-US" smtClean="0"/>
              <a:pPr/>
              <a:t>‹#›</a:t>
            </a:fld>
            <a:endParaRPr lang="en-US"/>
          </a:p>
        </p:txBody>
      </p:sp>
    </p:spTree>
    <p:extLst>
      <p:ext uri="{BB962C8B-B14F-4D97-AF65-F5344CB8AC3E}">
        <p14:creationId xmlns:p14="http://schemas.microsoft.com/office/powerpoint/2010/main" val="331682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Carl Hill, "Achieving and Sustaining Behavior Change to Benefit Older Adults" Dec 6-7, 2018</a:t>
            </a:r>
            <a:endParaRPr lang="en-US"/>
          </a:p>
        </p:txBody>
      </p:sp>
      <p:sp>
        <p:nvSpPr>
          <p:cNvPr id="7" name="Slide Number Placeholder 6"/>
          <p:cNvSpPr>
            <a:spLocks noGrp="1"/>
          </p:cNvSpPr>
          <p:nvPr>
            <p:ph type="sldNum" sz="quarter" idx="12"/>
          </p:nvPr>
        </p:nvSpPr>
        <p:spPr/>
        <p:txBody>
          <a:bodyPr/>
          <a:lstStyle/>
          <a:p>
            <a:fld id="{FB9F2D43-845D-42E0-8637-3DFAF504AAA5}" type="slidenum">
              <a:rPr lang="en-US" smtClean="0"/>
              <a:pPr/>
              <a:t>‹#›</a:t>
            </a:fld>
            <a:endParaRPr lang="en-US"/>
          </a:p>
        </p:txBody>
      </p:sp>
    </p:spTree>
    <p:extLst>
      <p:ext uri="{BB962C8B-B14F-4D97-AF65-F5344CB8AC3E}">
        <p14:creationId xmlns:p14="http://schemas.microsoft.com/office/powerpoint/2010/main" val="3121554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Carl Hill, "Achieving and Sustaining Behavior Change to Benefit Older Adults" Dec 6-7, 2018</a:t>
            </a:r>
            <a:endParaRPr lang="en-US"/>
          </a:p>
        </p:txBody>
      </p:sp>
      <p:sp>
        <p:nvSpPr>
          <p:cNvPr id="7" name="Slide Number Placeholder 6"/>
          <p:cNvSpPr>
            <a:spLocks noGrp="1"/>
          </p:cNvSpPr>
          <p:nvPr>
            <p:ph type="sldNum" sz="quarter" idx="12"/>
          </p:nvPr>
        </p:nvSpPr>
        <p:spPr/>
        <p:txBody>
          <a:bodyPr/>
          <a:lstStyle/>
          <a:p>
            <a:fld id="{FB9F2D43-845D-42E0-8637-3DFAF504AAA5}" type="slidenum">
              <a:rPr lang="en-US" smtClean="0"/>
              <a:pPr/>
              <a:t>‹#›</a:t>
            </a:fld>
            <a:endParaRPr lang="en-US"/>
          </a:p>
        </p:txBody>
      </p:sp>
    </p:spTree>
    <p:extLst>
      <p:ext uri="{BB962C8B-B14F-4D97-AF65-F5344CB8AC3E}">
        <p14:creationId xmlns:p14="http://schemas.microsoft.com/office/powerpoint/2010/main" val="3336885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Carl Hill, "Achieving and Sustaining Behavior Change to Benefit Older Adults" Dec 6-7, 2018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F2D43-845D-42E0-8637-3DFAF504AAA5}" type="slidenum">
              <a:rPr lang="en-US" smtClean="0"/>
              <a:pPr/>
              <a:t>‹#›</a:t>
            </a:fld>
            <a:endParaRPr lang="en-US"/>
          </a:p>
        </p:txBody>
      </p:sp>
    </p:spTree>
    <p:extLst>
      <p:ext uri="{BB962C8B-B14F-4D97-AF65-F5344CB8AC3E}">
        <p14:creationId xmlns:p14="http://schemas.microsoft.com/office/powerpoint/2010/main" val="4199524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8" r:id="rId13"/>
    <p:sldLayoutId id="2147483669"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mailto:hillcv@mail.nih.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943100" y="1628774"/>
            <a:ext cx="114300" cy="43605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243" name="Rectangle 3"/>
          <p:cNvSpPr>
            <a:spLocks noChangeArrowheads="1"/>
          </p:cNvSpPr>
          <p:nvPr/>
        </p:nvSpPr>
        <p:spPr bwMode="auto">
          <a:xfrm>
            <a:off x="687388" y="652463"/>
            <a:ext cx="184150" cy="457200"/>
          </a:xfrm>
          <a:prstGeom prst="rect">
            <a:avLst/>
          </a:prstGeom>
          <a:noFill/>
          <a:ln w="9525">
            <a:noFill/>
            <a:miter lim="800000"/>
            <a:headEnd/>
            <a:tailEnd/>
          </a:ln>
        </p:spPr>
        <p:txBody>
          <a:bodyPr wrap="none">
            <a:spAutoFit/>
          </a:bodyPr>
          <a:lstStyle/>
          <a:p>
            <a:pPr eaLnBrk="0" hangingPunct="0"/>
            <a:endParaRPr lang="en-US" dirty="0">
              <a:latin typeface="Times" pitchFamily="18" charset="0"/>
            </a:endParaRPr>
          </a:p>
        </p:txBody>
      </p:sp>
      <p:grpSp>
        <p:nvGrpSpPr>
          <p:cNvPr id="2" name="Group 21"/>
          <p:cNvGrpSpPr>
            <a:grpSpLocks/>
          </p:cNvGrpSpPr>
          <p:nvPr/>
        </p:nvGrpSpPr>
        <p:grpSpPr bwMode="auto">
          <a:xfrm>
            <a:off x="6665913" y="6200775"/>
            <a:ext cx="1095375" cy="496888"/>
            <a:chOff x="1238" y="4007"/>
            <a:chExt cx="690" cy="313"/>
          </a:xfrm>
        </p:grpSpPr>
        <p:pic>
          <p:nvPicPr>
            <p:cNvPr id="522247" name="Picture 19" descr="NIH Logo"/>
            <p:cNvPicPr>
              <a:picLocks noChangeAspect="1" noChangeArrowheads="1"/>
            </p:cNvPicPr>
            <p:nvPr/>
          </p:nvPicPr>
          <p:blipFill>
            <a:blip r:embed="rId3" cstate="print"/>
            <a:srcRect/>
            <a:stretch>
              <a:fillRect/>
            </a:stretch>
          </p:blipFill>
          <p:spPr bwMode="auto">
            <a:xfrm>
              <a:off x="1622" y="4009"/>
              <a:ext cx="306" cy="306"/>
            </a:xfrm>
            <a:prstGeom prst="rect">
              <a:avLst/>
            </a:prstGeom>
            <a:noFill/>
            <a:ln w="9525">
              <a:noFill/>
              <a:miter lim="800000"/>
              <a:headEnd/>
              <a:tailEnd/>
            </a:ln>
          </p:spPr>
        </p:pic>
        <p:pic>
          <p:nvPicPr>
            <p:cNvPr id="522248" name="Picture 20" descr="DHHS Logo"/>
            <p:cNvPicPr>
              <a:picLocks noChangeAspect="1" noChangeArrowheads="1"/>
            </p:cNvPicPr>
            <p:nvPr/>
          </p:nvPicPr>
          <p:blipFill>
            <a:blip r:embed="rId4" cstate="print"/>
            <a:srcRect/>
            <a:stretch>
              <a:fillRect/>
            </a:stretch>
          </p:blipFill>
          <p:spPr bwMode="auto">
            <a:xfrm>
              <a:off x="1238" y="4007"/>
              <a:ext cx="313" cy="313"/>
            </a:xfrm>
            <a:prstGeom prst="rect">
              <a:avLst/>
            </a:prstGeom>
            <a:noFill/>
            <a:ln w="9525">
              <a:noFill/>
              <a:miter lim="800000"/>
              <a:headEnd/>
              <a:tailEnd/>
            </a:ln>
          </p:spPr>
        </p:pic>
      </p:grpSp>
      <p:sp>
        <p:nvSpPr>
          <p:cNvPr id="104473" name="Rectangle 25"/>
          <p:cNvSpPr>
            <a:spLocks noChangeArrowheads="1"/>
          </p:cNvSpPr>
          <p:nvPr/>
        </p:nvSpPr>
        <p:spPr bwMode="auto">
          <a:xfrm>
            <a:off x="2092452" y="4961471"/>
            <a:ext cx="6831159" cy="923330"/>
          </a:xfrm>
          <a:prstGeom prst="rect">
            <a:avLst/>
          </a:prstGeom>
          <a:noFill/>
          <a:ln w="9525">
            <a:noFill/>
            <a:miter lim="800000"/>
            <a:headEnd/>
            <a:tailEnd/>
          </a:ln>
          <a:effectLst/>
        </p:spPr>
        <p:txBody>
          <a:bodyPr wrap="square" lIns="0" tIns="0" rIns="0" bIns="0" anchor="ctr">
            <a:spAutoFit/>
          </a:bodyPr>
          <a:lstStyle/>
          <a:p>
            <a:r>
              <a:rPr lang="en-US" sz="2000" b="1" dirty="0">
                <a:solidFill>
                  <a:schemeClr val="tx1">
                    <a:lumMod val="65000"/>
                    <a:lumOff val="35000"/>
                  </a:schemeClr>
                </a:solidFill>
                <a:latin typeface="Myriad Web" pitchFamily="34" charset="0"/>
              </a:rPr>
              <a:t>Carl V. Hill, Ph.D., M.P.H.</a:t>
            </a:r>
          </a:p>
          <a:p>
            <a:r>
              <a:rPr lang="en-US" sz="2000" b="1" dirty="0">
                <a:solidFill>
                  <a:schemeClr val="tx1">
                    <a:lumMod val="65000"/>
                    <a:lumOff val="35000"/>
                  </a:schemeClr>
                </a:solidFill>
                <a:latin typeface="Myriad Web" pitchFamily="34" charset="0"/>
              </a:rPr>
              <a:t>Director, Office of Special Populations</a:t>
            </a:r>
          </a:p>
          <a:p>
            <a:r>
              <a:rPr lang="en-US" sz="2000" b="1" dirty="0">
                <a:solidFill>
                  <a:schemeClr val="tx1">
                    <a:lumMod val="65000"/>
                    <a:lumOff val="35000"/>
                  </a:schemeClr>
                </a:solidFill>
                <a:latin typeface="Myriad Web" pitchFamily="34" charset="0"/>
              </a:rPr>
              <a:t>National Institute on Aging</a:t>
            </a:r>
          </a:p>
        </p:txBody>
      </p:sp>
      <p:sp>
        <p:nvSpPr>
          <p:cNvPr id="11" name="Rectangle 6"/>
          <p:cNvSpPr txBox="1">
            <a:spLocks noChangeArrowheads="1"/>
          </p:cNvSpPr>
          <p:nvPr/>
        </p:nvSpPr>
        <p:spPr>
          <a:xfrm>
            <a:off x="2000250" y="3353272"/>
            <a:ext cx="6172200" cy="1295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t>Achieving and Sustaining Behavior Change to Benefit Older Adults:</a:t>
            </a:r>
          </a:p>
          <a:p>
            <a:pPr algn="l"/>
            <a:r>
              <a:rPr lang="en-US" sz="2800" b="1" dirty="0"/>
              <a:t>Race, Ethnicity and Health Behaviors</a:t>
            </a:r>
          </a:p>
          <a:p>
            <a:pPr algn="l"/>
            <a:endParaRPr lang="en-US" sz="3200" b="1" dirty="0"/>
          </a:p>
        </p:txBody>
      </p:sp>
      <p:pic>
        <p:nvPicPr>
          <p:cNvPr id="12" name="Picture 2"/>
          <p:cNvPicPr>
            <a:picLocks noChangeAspect="1" noChangeArrowheads="1"/>
          </p:cNvPicPr>
          <p:nvPr/>
        </p:nvPicPr>
        <p:blipFill rotWithShape="1">
          <a:blip r:embed="rId5" cstate="print"/>
          <a:srcRect l="1" r="-3"/>
          <a:stretch/>
        </p:blipFill>
        <p:spPr bwMode="auto">
          <a:xfrm>
            <a:off x="-1587" y="1981200"/>
            <a:ext cx="6707187" cy="1243624"/>
          </a:xfrm>
          <a:prstGeom prst="rect">
            <a:avLst/>
          </a:prstGeom>
          <a:noFill/>
          <a:ln w="9525">
            <a:noFill/>
            <a:miter lim="800000"/>
            <a:headEnd/>
            <a:tailEnd/>
          </a:ln>
        </p:spPr>
      </p:pic>
      <p:sp>
        <p:nvSpPr>
          <p:cNvPr id="14" name="Rectangle 13"/>
          <p:cNvSpPr/>
          <p:nvPr/>
        </p:nvSpPr>
        <p:spPr>
          <a:xfrm>
            <a:off x="0" y="1628775"/>
            <a:ext cx="1905000" cy="27622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743700" y="2948599"/>
            <a:ext cx="2400300" cy="27622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6002955"/>
            <a:ext cx="723106" cy="723106"/>
          </a:xfrm>
          <a:prstGeom prst="rect">
            <a:avLst/>
          </a:prstGeom>
        </p:spPr>
      </p:pic>
      <p:sp>
        <p:nvSpPr>
          <p:cNvPr id="4" name="Footer Placeholder 3"/>
          <p:cNvSpPr>
            <a:spLocks noGrp="1"/>
          </p:cNvSpPr>
          <p:nvPr>
            <p:ph type="ftr" sz="quarter" idx="11"/>
          </p:nvPr>
        </p:nvSpPr>
        <p:spPr/>
        <p:txBody>
          <a:bodyPr/>
          <a:lstStyle/>
          <a:p>
            <a:r>
              <a:rPr lang="en-US" dirty="0" smtClean="0"/>
              <a:t>Carl Hill, "Achieving and Sustaining Behavior Change to Benefit Older Adults" Dec 6-7, 2018</a:t>
            </a:r>
            <a:endParaRPr lang="en-US" dirty="0"/>
          </a:p>
        </p:txBody>
      </p:sp>
    </p:spTree>
    <p:extLst>
      <p:ext uri="{BB962C8B-B14F-4D97-AF65-F5344CB8AC3E}">
        <p14:creationId xmlns:p14="http://schemas.microsoft.com/office/powerpoint/2010/main" val="20982919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89770"/>
            <a:ext cx="6705600" cy="605630"/>
          </a:xfrm>
        </p:spPr>
        <p:txBody>
          <a:bodyPr>
            <a:noAutofit/>
          </a:bodyPr>
          <a:lstStyle/>
          <a:p>
            <a:pPr algn="l"/>
            <a:r>
              <a:rPr lang="en-US" sz="3200" dirty="0"/>
              <a:t/>
            </a:r>
            <a:br>
              <a:rPr lang="en-US" sz="3200" dirty="0"/>
            </a:br>
            <a:r>
              <a:rPr lang="en-US" sz="3200" b="1" dirty="0">
                <a:solidFill>
                  <a:schemeClr val="tx1"/>
                </a:solidFill>
              </a:rPr>
              <a:t>Prevalence of Multimorbidity: Age and Race/Ethnicity</a:t>
            </a:r>
            <a:r>
              <a:rPr lang="en-US" sz="3200" b="1" dirty="0">
                <a:solidFill>
                  <a:schemeClr val="tx2"/>
                </a:solidFill>
              </a:rPr>
              <a:t/>
            </a:r>
            <a:br>
              <a:rPr lang="en-US" sz="3200" b="1" dirty="0">
                <a:solidFill>
                  <a:schemeClr val="tx2"/>
                </a:solidFill>
              </a:rPr>
            </a:br>
            <a:r>
              <a:rPr lang="en-US" sz="3200" b="1" dirty="0"/>
              <a:t/>
            </a:r>
            <a:br>
              <a:rPr lang="en-US" sz="3200" b="1" dirty="0"/>
            </a:br>
            <a:endParaRPr lang="en-US" sz="3200" b="1" dirty="0">
              <a:solidFill>
                <a:schemeClr val="tx2"/>
              </a:solidFill>
            </a:endParaRPr>
          </a:p>
        </p:txBody>
      </p:sp>
      <p:sp>
        <p:nvSpPr>
          <p:cNvPr id="4" name="Content Placeholder 3"/>
          <p:cNvSpPr>
            <a:spLocks noGrp="1"/>
          </p:cNvSpPr>
          <p:nvPr>
            <p:ph sz="half" idx="4294967295"/>
          </p:nvPr>
        </p:nvSpPr>
        <p:spPr>
          <a:xfrm>
            <a:off x="4876800" y="1489612"/>
            <a:ext cx="4038600" cy="5592762"/>
          </a:xfrm>
          <a:prstGeom prst="rect">
            <a:avLst/>
          </a:prstGeom>
        </p:spPr>
        <p:txBody>
          <a:bodyPr>
            <a:noAutofit/>
          </a:bodyPr>
          <a:lstStyle/>
          <a:p>
            <a:pPr marL="0" indent="0">
              <a:buNone/>
            </a:pPr>
            <a:r>
              <a:rPr lang="en-US" sz="2400" b="1" dirty="0">
                <a:solidFill>
                  <a:schemeClr val="tx1">
                    <a:lumMod val="65000"/>
                    <a:lumOff val="35000"/>
                  </a:schemeClr>
                </a:solidFill>
                <a:effectLst>
                  <a:outerShdw blurRad="38100" dist="38100" dir="2700000" algn="tl">
                    <a:srgbClr val="FFFFFF"/>
                  </a:outerShdw>
                </a:effectLst>
                <a:latin typeface="+mj-lt"/>
                <a:ea typeface="+mj-ea"/>
                <a:cs typeface="+mj-cs"/>
              </a:rPr>
              <a:t>Implications:</a:t>
            </a:r>
          </a:p>
          <a:p>
            <a:pPr marL="342900" lvl="1" indent="-342900">
              <a:lnSpc>
                <a:spcPct val="80000"/>
              </a:lnSpc>
              <a:buClr>
                <a:srgbClr val="195597"/>
              </a:buClr>
              <a:buFont typeface="Arial" panose="020B0604020202020204" pitchFamily="34" charset="0"/>
              <a:buChar char="•"/>
            </a:pPr>
            <a:r>
              <a:rPr lang="en-US" sz="1800" dirty="0">
                <a:ea typeface="ＭＳ Ｐゴシック" charset="-128"/>
                <a:cs typeface="ＭＳ Ｐゴシック" charset="-128"/>
              </a:rPr>
              <a:t>need to develop measurement tools to address both the burden and severity of chronic conditions for racial/ethnic populations</a:t>
            </a:r>
          </a:p>
          <a:p>
            <a:pPr marL="342900" lvl="1" indent="-342900">
              <a:lnSpc>
                <a:spcPct val="80000"/>
              </a:lnSpc>
              <a:buClr>
                <a:srgbClr val="195597"/>
              </a:buClr>
              <a:buFont typeface="Arial" panose="020B0604020202020204" pitchFamily="34" charset="0"/>
              <a:buChar char="•"/>
            </a:pPr>
            <a:r>
              <a:rPr lang="en-US" sz="1800" dirty="0">
                <a:ea typeface="ＭＳ Ｐゴシック" charset="-128"/>
                <a:cs typeface="ＭＳ Ｐゴシック" charset="-128"/>
              </a:rPr>
              <a:t>need to consider the co-occurrence of conditions at all ages (life-course issue) and not just as a geriatrics issue because causes and consequences may differ for populations</a:t>
            </a:r>
          </a:p>
          <a:p>
            <a:pPr marL="342900" lvl="1" indent="-342900">
              <a:lnSpc>
                <a:spcPct val="80000"/>
              </a:lnSpc>
              <a:buClr>
                <a:srgbClr val="195597"/>
              </a:buClr>
              <a:buFont typeface="Arial" panose="020B0604020202020204" pitchFamily="34" charset="0"/>
              <a:buChar char="•"/>
            </a:pPr>
            <a:r>
              <a:rPr lang="en-US" sz="1800" dirty="0">
                <a:ea typeface="ＭＳ Ｐゴシック" charset="-128"/>
                <a:cs typeface="ＭＳ Ｐゴシック" charset="-128"/>
              </a:rPr>
              <a:t>Focus on developing behavioral interventions that are appropriate, accessible, affordable, and effective in reducing the burden at the individual and population level</a:t>
            </a:r>
          </a:p>
          <a:p>
            <a:r>
              <a:rPr lang="en-US" sz="1800" b="1" dirty="0">
                <a:ea typeface="ＭＳ Ｐゴシック" charset="-128"/>
                <a:cs typeface="ＭＳ Ｐゴシック" charset="-128"/>
              </a:rPr>
              <a:t>Need to understand pathways for disparities that undergird health behavior; e.g., social and cultural factors, access to quality medical care, etc.</a:t>
            </a:r>
          </a:p>
          <a:p>
            <a:endParaRPr lang="en-US" sz="1600" dirty="0"/>
          </a:p>
        </p:txBody>
      </p:sp>
      <p:pic>
        <p:nvPicPr>
          <p:cNvPr id="5" name="Picture 6"/>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573087" y="1600200"/>
            <a:ext cx="3998913" cy="36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3429000"/>
            <a:ext cx="93821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5275" y="2133600"/>
            <a:ext cx="9747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1637" y="3733800"/>
            <a:ext cx="9445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5887" y="6457890"/>
            <a:ext cx="2302233" cy="400110"/>
          </a:xfrm>
          <a:prstGeom prst="rect">
            <a:avLst/>
          </a:prstGeom>
          <a:noFill/>
        </p:spPr>
        <p:txBody>
          <a:bodyPr wrap="none" rtlCol="0">
            <a:spAutoFit/>
          </a:bodyPr>
          <a:lstStyle/>
          <a:p>
            <a:r>
              <a:rPr lang="en-US" sz="1000" dirty="0">
                <a:solidFill>
                  <a:prstClr val="black"/>
                </a:solidFill>
              </a:rPr>
              <a:t>Rocca et al Mayo Clin Proc 2014;</a:t>
            </a:r>
          </a:p>
          <a:p>
            <a:r>
              <a:rPr lang="en-US" sz="1000" dirty="0">
                <a:solidFill>
                  <a:prstClr val="black"/>
                </a:solidFill>
              </a:rPr>
              <a:t>Posner &amp; Goodman Mayo Clin Proc 2014</a:t>
            </a:r>
          </a:p>
        </p:txBody>
      </p:sp>
      <p:sp>
        <p:nvSpPr>
          <p:cNvPr id="6" name="TextBox 5"/>
          <p:cNvSpPr txBox="1"/>
          <p:nvPr/>
        </p:nvSpPr>
        <p:spPr>
          <a:xfrm>
            <a:off x="871216" y="5477470"/>
            <a:ext cx="4005584" cy="867930"/>
          </a:xfrm>
          <a:prstGeom prst="rect">
            <a:avLst/>
          </a:prstGeom>
          <a:noFill/>
        </p:spPr>
        <p:txBody>
          <a:bodyPr wrap="none" rtlCol="0">
            <a:spAutoFit/>
          </a:bodyPr>
          <a:lstStyle/>
          <a:p>
            <a:pPr marL="342900" lvl="1" indent="-342900">
              <a:lnSpc>
                <a:spcPct val="80000"/>
              </a:lnSpc>
              <a:spcBef>
                <a:spcPct val="20000"/>
              </a:spcBef>
              <a:buClr>
                <a:srgbClr val="195597"/>
              </a:buClr>
              <a:buFont typeface="Arial" panose="020B0604020202020204" pitchFamily="34" charset="0"/>
              <a:buChar char="•"/>
            </a:pPr>
            <a:r>
              <a:rPr lang="en-US" dirty="0">
                <a:ea typeface="ＭＳ Ｐゴシック" charset="-128"/>
                <a:cs typeface="ＭＳ Ｐゴシック" charset="-128"/>
              </a:rPr>
              <a:t>Increase with age</a:t>
            </a:r>
          </a:p>
          <a:p>
            <a:pPr marL="342900" lvl="1" indent="-342900">
              <a:lnSpc>
                <a:spcPct val="80000"/>
              </a:lnSpc>
              <a:spcBef>
                <a:spcPct val="20000"/>
              </a:spcBef>
              <a:buClr>
                <a:srgbClr val="195597"/>
              </a:buClr>
              <a:buFont typeface="Arial" panose="020B0604020202020204" pitchFamily="34" charset="0"/>
              <a:buChar char="•"/>
            </a:pPr>
            <a:r>
              <a:rPr lang="en-US" dirty="0">
                <a:ea typeface="ＭＳ Ｐゴシック" charset="-128"/>
                <a:cs typeface="ＭＳ Ｐゴシック" charset="-128"/>
              </a:rPr>
              <a:t>Not just geriatric but life course issue</a:t>
            </a:r>
          </a:p>
          <a:p>
            <a:pPr marL="342900" lvl="1" indent="-342900">
              <a:lnSpc>
                <a:spcPct val="80000"/>
              </a:lnSpc>
              <a:spcBef>
                <a:spcPct val="20000"/>
              </a:spcBef>
              <a:buClr>
                <a:srgbClr val="195597"/>
              </a:buClr>
              <a:buFont typeface="Arial" panose="020B0604020202020204" pitchFamily="34" charset="0"/>
              <a:buChar char="•"/>
            </a:pPr>
            <a:r>
              <a:rPr lang="en-US" dirty="0">
                <a:ea typeface="ＭＳ Ｐゴシック" charset="-128"/>
                <a:cs typeface="ＭＳ Ｐゴシック" charset="-128"/>
              </a:rPr>
              <a:t>Varies by sex, race/ethnicity</a:t>
            </a:r>
          </a:p>
        </p:txBody>
      </p:sp>
      <p:sp>
        <p:nvSpPr>
          <p:cNvPr id="7" name="TextBox 6"/>
          <p:cNvSpPr txBox="1"/>
          <p:nvPr/>
        </p:nvSpPr>
        <p:spPr>
          <a:xfrm>
            <a:off x="2501953" y="5117068"/>
            <a:ext cx="546047" cy="369332"/>
          </a:xfrm>
          <a:prstGeom prst="rect">
            <a:avLst/>
          </a:prstGeom>
          <a:noFill/>
        </p:spPr>
        <p:txBody>
          <a:bodyPr wrap="none" rtlCol="0">
            <a:spAutoFit/>
          </a:bodyPr>
          <a:lstStyle/>
          <a:p>
            <a:r>
              <a:rPr lang="en-US" b="1" dirty="0">
                <a:solidFill>
                  <a:prstClr val="black"/>
                </a:solidFill>
              </a:rPr>
              <a:t>Age</a:t>
            </a:r>
          </a:p>
        </p:txBody>
      </p:sp>
      <p:sp>
        <p:nvSpPr>
          <p:cNvPr id="12" name="TextBox 11"/>
          <p:cNvSpPr txBox="1"/>
          <p:nvPr/>
        </p:nvSpPr>
        <p:spPr>
          <a:xfrm rot="16200000">
            <a:off x="-646172" y="3080140"/>
            <a:ext cx="2057400" cy="369332"/>
          </a:xfrm>
          <a:prstGeom prst="rect">
            <a:avLst/>
          </a:prstGeom>
          <a:noFill/>
        </p:spPr>
        <p:txBody>
          <a:bodyPr wrap="square" rtlCol="0">
            <a:spAutoFit/>
          </a:bodyPr>
          <a:lstStyle/>
          <a:p>
            <a:r>
              <a:rPr lang="en-US" b="1" dirty="0">
                <a:solidFill>
                  <a:prstClr val="black"/>
                </a:solidFill>
              </a:rPr>
              <a:t>Prevalence, %</a:t>
            </a:r>
          </a:p>
        </p:txBody>
      </p:sp>
      <p:sp>
        <p:nvSpPr>
          <p:cNvPr id="9" name="Rectangle 8"/>
          <p:cNvSpPr/>
          <p:nvPr/>
        </p:nvSpPr>
        <p:spPr>
          <a:xfrm>
            <a:off x="4610100" y="1079956"/>
            <a:ext cx="4572000" cy="215444"/>
          </a:xfrm>
          <a:prstGeom prst="rect">
            <a:avLst/>
          </a:prstGeom>
        </p:spPr>
        <p:txBody>
          <a:bodyPr>
            <a:spAutoFit/>
          </a:bodyPr>
          <a:lstStyle/>
          <a:p>
            <a:pPr lvl="0" algn="ctr"/>
            <a:r>
              <a:rPr lang="en-US" sz="800" dirty="0">
                <a:solidFill>
                  <a:prstClr val="black">
                    <a:tint val="75000"/>
                  </a:prstClr>
                </a:solidFill>
              </a:rPr>
              <a:t>Carl Hill, "Achieving and Sustaining Behavior Change to Benefit Older Adults" Dec 6-7, 2018</a:t>
            </a:r>
            <a:endParaRPr lang="en-US" sz="800" dirty="0">
              <a:solidFill>
                <a:prstClr val="black">
                  <a:tint val="75000"/>
                </a:prstClr>
              </a:solidFill>
            </a:endParaRPr>
          </a:p>
        </p:txBody>
      </p:sp>
    </p:spTree>
    <p:extLst>
      <p:ext uri="{BB962C8B-B14F-4D97-AF65-F5344CB8AC3E}">
        <p14:creationId xmlns:p14="http://schemas.microsoft.com/office/powerpoint/2010/main" val="4204239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259" y="1524000"/>
            <a:ext cx="7013741" cy="529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Explication of pathways aids in: </a:t>
            </a:r>
            <a:br>
              <a:rPr lang="en-US" dirty="0"/>
            </a:br>
            <a:r>
              <a:rPr lang="en-US" sz="3100" dirty="0"/>
              <a:t>Understanding how psychosocial stress becomes biologically embedded</a:t>
            </a:r>
          </a:p>
        </p:txBody>
      </p:sp>
      <p:sp>
        <p:nvSpPr>
          <p:cNvPr id="4" name="TextBox 3"/>
          <p:cNvSpPr txBox="1"/>
          <p:nvPr/>
        </p:nvSpPr>
        <p:spPr>
          <a:xfrm>
            <a:off x="0" y="6502092"/>
            <a:ext cx="6868162" cy="369332"/>
          </a:xfrm>
          <a:prstGeom prst="rect">
            <a:avLst/>
          </a:prstGeom>
          <a:noFill/>
        </p:spPr>
        <p:txBody>
          <a:bodyPr wrap="none" rtlCol="0">
            <a:spAutoFit/>
          </a:bodyPr>
          <a:lstStyle/>
          <a:p>
            <a:r>
              <a:rPr lang="en-US" dirty="0"/>
              <a:t>Gregory Miller, Edith Chen &amp; Karen Parker, </a:t>
            </a:r>
            <a:r>
              <a:rPr lang="en-US" i="1" dirty="0"/>
              <a:t>Psychological Bulletin </a:t>
            </a:r>
            <a:r>
              <a:rPr lang="en-US" dirty="0"/>
              <a:t>(2011)</a:t>
            </a:r>
          </a:p>
        </p:txBody>
      </p:sp>
      <p:sp>
        <p:nvSpPr>
          <p:cNvPr id="3" name="Footer Placeholder 2"/>
          <p:cNvSpPr>
            <a:spLocks noGrp="1"/>
          </p:cNvSpPr>
          <p:nvPr>
            <p:ph type="ftr" sz="quarter" idx="11"/>
          </p:nvPr>
        </p:nvSpPr>
        <p:spPr>
          <a:xfrm>
            <a:off x="7010400" y="6492875"/>
            <a:ext cx="2133600" cy="365125"/>
          </a:xfrm>
        </p:spPr>
        <p:txBody>
          <a:bodyPr/>
          <a:lstStyle/>
          <a:p>
            <a:r>
              <a:rPr lang="en-US" sz="800" dirty="0" smtClean="0"/>
              <a:t>Carl Hill, "Achieving and Sustaining Behavior Change to Benefit Older Adults" Dec 6-7, 2018</a:t>
            </a:r>
            <a:endParaRPr lang="en-US" sz="800" dirty="0"/>
          </a:p>
        </p:txBody>
      </p:sp>
    </p:spTree>
    <p:extLst>
      <p:ext uri="{BB962C8B-B14F-4D97-AF65-F5344CB8AC3E}">
        <p14:creationId xmlns:p14="http://schemas.microsoft.com/office/powerpoint/2010/main" val="3789560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fontAlgn="base" hangingPunct="0">
              <a:spcAft>
                <a:spcPct val="0"/>
              </a:spcAft>
            </a:pPr>
            <a:r>
              <a:rPr lang="en-US" sz="3500" dirty="0">
                <a:solidFill>
                  <a:schemeClr val="tx1"/>
                </a:solidFill>
                <a:latin typeface="Calibri" charset="0"/>
                <a:ea typeface="ＭＳ Ｐゴシック" charset="-128"/>
                <a:cs typeface="ＭＳ Ｐゴシック" charset="-128"/>
              </a:rPr>
              <a:t>NIA Health Disparities Research</a:t>
            </a:r>
          </a:p>
        </p:txBody>
      </p:sp>
      <p:sp>
        <p:nvSpPr>
          <p:cNvPr id="3" name="Content Placeholder 2"/>
          <p:cNvSpPr>
            <a:spLocks noGrp="1"/>
          </p:cNvSpPr>
          <p:nvPr>
            <p:ph idx="1"/>
          </p:nvPr>
        </p:nvSpPr>
        <p:spPr/>
        <p:txBody>
          <a:bodyPr>
            <a:normAutofit/>
          </a:bodyPr>
          <a:lstStyle/>
          <a:p>
            <a:pPr marL="0" indent="0">
              <a:buNone/>
            </a:pPr>
            <a:r>
              <a:rPr lang="en-US" dirty="0" smtClean="0"/>
              <a:t>Health disparities research related to aging is investigating differences in population-level outcomes that are associated with a broad, complex, and interrelated array of </a:t>
            </a:r>
            <a:r>
              <a:rPr lang="en-US" b="1" dirty="0" smtClean="0">
                <a:solidFill>
                  <a:srgbClr val="00B050"/>
                </a:solidFill>
              </a:rPr>
              <a:t>environmental, sociocultural, behavioral, biological factors (*Anderson, 1998). </a:t>
            </a:r>
            <a:r>
              <a:rPr lang="en-US" dirty="0" smtClean="0"/>
              <a:t>Diagnosis, disease progression, response to treatment, quality of life, </a:t>
            </a:r>
            <a:r>
              <a:rPr lang="en-US" b="1" dirty="0" smtClean="0">
                <a:solidFill>
                  <a:srgbClr val="00B050"/>
                </a:solidFill>
              </a:rPr>
              <a:t>health behavior </a:t>
            </a:r>
            <a:r>
              <a:rPr lang="en-US" dirty="0" smtClean="0"/>
              <a:t>and morality may each be affected by age, SES, identity, sex, gender, race, ethnicity, disability status, geography and a many multi-level health determinants. </a:t>
            </a:r>
            <a:endParaRPr lang="en-US" dirty="0"/>
          </a:p>
        </p:txBody>
      </p:sp>
      <p:sp>
        <p:nvSpPr>
          <p:cNvPr id="5" name="TextBox 4"/>
          <p:cNvSpPr txBox="1"/>
          <p:nvPr/>
        </p:nvSpPr>
        <p:spPr>
          <a:xfrm>
            <a:off x="457200" y="5858470"/>
            <a:ext cx="7772400" cy="923330"/>
          </a:xfrm>
          <a:prstGeom prst="rect">
            <a:avLst/>
          </a:prstGeom>
          <a:noFill/>
        </p:spPr>
        <p:txBody>
          <a:bodyPr wrap="square" rtlCol="0">
            <a:spAutoFit/>
          </a:bodyPr>
          <a:lstStyle/>
          <a:p>
            <a:r>
              <a:rPr lang="en-US" dirty="0"/>
              <a:t>*Anderson, Norman B. </a:t>
            </a:r>
            <a:r>
              <a:rPr lang="en-US" b="1" dirty="0"/>
              <a:t>Levels of analysis in health science</a:t>
            </a:r>
            <a:r>
              <a:rPr lang="en-US" dirty="0"/>
              <a:t>. A framework for   integrating </a:t>
            </a:r>
            <a:r>
              <a:rPr lang="en-US" dirty="0" err="1"/>
              <a:t>sociobehaviroal</a:t>
            </a:r>
            <a:r>
              <a:rPr lang="en-US" dirty="0"/>
              <a:t> and biomedical research. Annals of the New York Academy of Sciences. 1998; 840(1):563-576</a:t>
            </a:r>
          </a:p>
        </p:txBody>
      </p:sp>
      <p:sp>
        <p:nvSpPr>
          <p:cNvPr id="4" name="Rectangle 3"/>
          <p:cNvSpPr/>
          <p:nvPr/>
        </p:nvSpPr>
        <p:spPr>
          <a:xfrm>
            <a:off x="4800600" y="1061831"/>
            <a:ext cx="3975767" cy="215444"/>
          </a:xfrm>
          <a:prstGeom prst="rect">
            <a:avLst/>
          </a:prstGeom>
        </p:spPr>
        <p:txBody>
          <a:bodyPr wrap="none">
            <a:spAutoFit/>
          </a:bodyPr>
          <a:lstStyle/>
          <a:p>
            <a:pPr lvl="0" algn="ctr"/>
            <a:r>
              <a:rPr lang="en-US" sz="800" dirty="0">
                <a:solidFill>
                  <a:prstClr val="black">
                    <a:tint val="75000"/>
                  </a:prstClr>
                </a:solidFill>
              </a:rPr>
              <a:t>Carl Hill, "Achieving and Sustaining Behavior Change to Benefit Older Adults" Dec 6-7, 2018</a:t>
            </a:r>
            <a:endParaRPr lang="en-US" sz="800" dirty="0">
              <a:solidFill>
                <a:prstClr val="black">
                  <a:tint val="75000"/>
                </a:prstClr>
              </a:solidFill>
            </a:endParaRPr>
          </a:p>
        </p:txBody>
      </p:sp>
    </p:spTree>
    <p:extLst>
      <p:ext uri="{BB962C8B-B14F-4D97-AF65-F5344CB8AC3E}">
        <p14:creationId xmlns:p14="http://schemas.microsoft.com/office/powerpoint/2010/main" val="400989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72796" y="1524000"/>
            <a:ext cx="8871204" cy="5486400"/>
          </a:xfrm>
        </p:spPr>
        <p:txBody>
          <a:bodyPr>
            <a:normAutofit lnSpcReduction="10000"/>
          </a:bodyPr>
          <a:lstStyle/>
          <a:p>
            <a:pPr marL="0" lvl="1" indent="0">
              <a:lnSpc>
                <a:spcPct val="90000"/>
              </a:lnSpc>
              <a:buClr>
                <a:srgbClr val="195597"/>
              </a:buClr>
              <a:buNone/>
            </a:pPr>
            <a:r>
              <a:rPr lang="en-US" sz="1600" dirty="0">
                <a:ea typeface="ＭＳ Ｐゴシック" charset="-128"/>
                <a:cs typeface="ＭＳ Ｐゴシック" charset="-128"/>
              </a:rPr>
              <a:t>December 2012			TFMAR provides recommendations to NIA</a:t>
            </a:r>
          </a:p>
          <a:p>
            <a:pPr marL="0" lvl="1" indent="0">
              <a:lnSpc>
                <a:spcPct val="90000"/>
              </a:lnSpc>
              <a:buClr>
                <a:srgbClr val="195597"/>
              </a:buClr>
              <a:buNone/>
            </a:pPr>
            <a:r>
              <a:rPr lang="en-US" sz="1600" dirty="0">
                <a:ea typeface="ＭＳ Ｐゴシック" charset="-128"/>
                <a:cs typeface="ＭＳ Ｐゴシック" charset="-128"/>
              </a:rPr>
              <a:t>				that include development of a Framework to guide HD 					activities</a:t>
            </a:r>
          </a:p>
          <a:p>
            <a:pPr marL="0" lvl="1" indent="0">
              <a:lnSpc>
                <a:spcPct val="90000"/>
              </a:lnSpc>
              <a:buClr>
                <a:srgbClr val="195597"/>
              </a:buClr>
              <a:buNone/>
            </a:pPr>
            <a:endParaRPr lang="en-US" sz="1600" dirty="0">
              <a:ea typeface="ＭＳ Ｐゴシック" charset="-128"/>
              <a:cs typeface="ＭＳ Ｐゴシック" charset="-128"/>
            </a:endParaRPr>
          </a:p>
          <a:p>
            <a:pPr marL="0" lvl="1" indent="0">
              <a:lnSpc>
                <a:spcPct val="90000"/>
              </a:lnSpc>
              <a:buClr>
                <a:srgbClr val="195597"/>
              </a:buClr>
              <a:buNone/>
            </a:pPr>
            <a:r>
              <a:rPr lang="en-US" sz="1600" dirty="0">
                <a:ea typeface="ＭＳ Ｐゴシック" charset="-128"/>
                <a:cs typeface="ＭＳ Ｐゴシック" charset="-128"/>
              </a:rPr>
              <a:t>September 2014			NIA Health Disparities Research Framework approved by 				National Advisory Council on Aging</a:t>
            </a:r>
          </a:p>
          <a:p>
            <a:pPr marL="0" lvl="1" indent="0">
              <a:lnSpc>
                <a:spcPct val="90000"/>
              </a:lnSpc>
              <a:buClr>
                <a:srgbClr val="195597"/>
              </a:buClr>
              <a:buNone/>
            </a:pPr>
            <a:endParaRPr lang="en-US" sz="1600" dirty="0">
              <a:ea typeface="ＭＳ Ｐゴシック" charset="-128"/>
              <a:cs typeface="ＭＳ Ｐゴシック" charset="-128"/>
            </a:endParaRPr>
          </a:p>
          <a:p>
            <a:pPr marL="0" lvl="1" indent="0">
              <a:lnSpc>
                <a:spcPct val="90000"/>
              </a:lnSpc>
              <a:buClr>
                <a:srgbClr val="195597"/>
              </a:buClr>
              <a:buNone/>
            </a:pPr>
            <a:r>
              <a:rPr lang="en-US" sz="1600" dirty="0">
                <a:ea typeface="ＭＳ Ｐゴシック" charset="-128"/>
                <a:cs typeface="ＭＳ Ｐゴシック" charset="-128"/>
              </a:rPr>
              <a:t>August 2015			NIA Health Disparities Research Framework published in</a:t>
            </a:r>
          </a:p>
          <a:p>
            <a:pPr marL="0" lvl="1" indent="0">
              <a:lnSpc>
                <a:spcPct val="90000"/>
              </a:lnSpc>
              <a:buClr>
                <a:srgbClr val="195597"/>
              </a:buClr>
              <a:buNone/>
            </a:pPr>
            <a:r>
              <a:rPr lang="en-US" sz="1600" dirty="0">
                <a:ea typeface="ＭＳ Ｐゴシック" charset="-128"/>
                <a:cs typeface="ＭＳ Ｐゴシック" charset="-128"/>
              </a:rPr>
              <a:t>				journal, </a:t>
            </a:r>
            <a:r>
              <a:rPr lang="en-US" sz="1600" i="1" dirty="0">
                <a:ea typeface="ＭＳ Ｐゴシック" charset="-128"/>
                <a:cs typeface="ＭＳ Ｐゴシック" charset="-128"/>
              </a:rPr>
              <a:t>Ethnicity &amp; Disease</a:t>
            </a:r>
          </a:p>
          <a:p>
            <a:pPr marL="0" lvl="1" indent="0">
              <a:lnSpc>
                <a:spcPct val="90000"/>
              </a:lnSpc>
              <a:buClr>
                <a:srgbClr val="195597"/>
              </a:buClr>
              <a:buNone/>
            </a:pPr>
            <a:endParaRPr lang="en-US" sz="1600" dirty="0">
              <a:ea typeface="ＭＳ Ｐゴシック" charset="-128"/>
              <a:cs typeface="ＭＳ Ｐゴシック" charset="-128"/>
            </a:endParaRPr>
          </a:p>
          <a:p>
            <a:pPr marL="0" lvl="1" indent="0">
              <a:lnSpc>
                <a:spcPct val="90000"/>
              </a:lnSpc>
              <a:buClr>
                <a:srgbClr val="195597"/>
              </a:buClr>
              <a:buNone/>
            </a:pPr>
            <a:r>
              <a:rPr lang="en-US" sz="1600" dirty="0">
                <a:ea typeface="ＭＳ Ｐゴシック" charset="-128"/>
                <a:cs typeface="ＭＳ Ｐゴシック" charset="-128"/>
              </a:rPr>
              <a:t>September 2015			FOAs released related to the Framework 						focused on Stress/Resilience and Alzheimer’s 					Disease</a:t>
            </a:r>
          </a:p>
          <a:p>
            <a:pPr marL="0" lvl="1" indent="0">
              <a:lnSpc>
                <a:spcPct val="90000"/>
              </a:lnSpc>
              <a:buClr>
                <a:srgbClr val="195597"/>
              </a:buClr>
              <a:buNone/>
            </a:pPr>
            <a:endParaRPr lang="en-US" sz="1600" dirty="0">
              <a:ea typeface="ＭＳ Ｐゴシック" charset="-128"/>
              <a:cs typeface="ＭＳ Ｐゴシック" charset="-128"/>
            </a:endParaRPr>
          </a:p>
          <a:p>
            <a:pPr marL="0" lvl="1" indent="0">
              <a:lnSpc>
                <a:spcPct val="90000"/>
              </a:lnSpc>
              <a:buClr>
                <a:srgbClr val="195597"/>
              </a:buClr>
              <a:buNone/>
            </a:pPr>
            <a:r>
              <a:rPr lang="en-US" sz="1600" dirty="0">
                <a:ea typeface="ＭＳ Ｐゴシック" charset="-128"/>
                <a:cs typeface="ＭＳ Ｐゴシック" charset="-128"/>
              </a:rPr>
              <a:t>March 2016			Online, user-friendly version of Framework posted on NIA 				website</a:t>
            </a:r>
          </a:p>
          <a:p>
            <a:pPr marL="0" lvl="1" indent="0">
              <a:lnSpc>
                <a:spcPct val="90000"/>
              </a:lnSpc>
              <a:buClr>
                <a:srgbClr val="195597"/>
              </a:buClr>
              <a:buNone/>
            </a:pPr>
            <a:endParaRPr lang="en-US" sz="1600" dirty="0">
              <a:ea typeface="ＭＳ Ｐゴシック" charset="-128"/>
              <a:cs typeface="ＭＳ Ｐゴシック" charset="-128"/>
            </a:endParaRPr>
          </a:p>
          <a:p>
            <a:pPr marL="0" lvl="1" indent="0">
              <a:lnSpc>
                <a:spcPct val="90000"/>
              </a:lnSpc>
              <a:buClr>
                <a:srgbClr val="195597"/>
              </a:buClr>
              <a:buNone/>
            </a:pPr>
            <a:r>
              <a:rPr lang="en-US" sz="1600" dirty="0">
                <a:ea typeface="ＭＳ Ｐゴシック" charset="-128"/>
                <a:cs typeface="ＭＳ Ｐゴシック" charset="-128"/>
              </a:rPr>
              <a:t>June 2017				Research Supplements awarded for Disparities Research 				in Aging Biology</a:t>
            </a:r>
          </a:p>
          <a:p>
            <a:pPr marL="0" lvl="1" indent="0">
              <a:lnSpc>
                <a:spcPct val="90000"/>
              </a:lnSpc>
              <a:buClr>
                <a:srgbClr val="195597"/>
              </a:buClr>
              <a:buNone/>
            </a:pPr>
            <a:r>
              <a:rPr lang="en-US" sz="1600" dirty="0">
                <a:ea typeface="ＭＳ Ｐゴシック" charset="-128"/>
                <a:cs typeface="ＭＳ Ｐゴシック" charset="-128"/>
              </a:rPr>
              <a:t>				</a:t>
            </a:r>
          </a:p>
          <a:p>
            <a:pPr marL="0" lvl="1" indent="0">
              <a:lnSpc>
                <a:spcPct val="90000"/>
              </a:lnSpc>
              <a:buClr>
                <a:srgbClr val="195597"/>
              </a:buClr>
              <a:buNone/>
            </a:pPr>
            <a:r>
              <a:rPr lang="en-US" sz="1600" dirty="0">
                <a:ea typeface="ＭＳ Ｐゴシック" charset="-128"/>
                <a:cs typeface="ＭＳ Ｐゴシック" charset="-128"/>
              </a:rPr>
              <a:t>August 2018			Research Supplements awarded for Disparities Research </a:t>
            </a:r>
          </a:p>
          <a:p>
            <a:pPr marL="0" lvl="1" indent="0">
              <a:lnSpc>
                <a:spcPct val="90000"/>
              </a:lnSpc>
              <a:buClr>
                <a:srgbClr val="195597"/>
              </a:buClr>
              <a:buNone/>
            </a:pPr>
            <a:r>
              <a:rPr lang="en-US" sz="1600" dirty="0">
                <a:ea typeface="ＭＳ Ｐゴシック" charset="-128"/>
                <a:cs typeface="ＭＳ Ｐゴシック" charset="-128"/>
              </a:rPr>
              <a:t>				in Geriatrics and Gerontology</a:t>
            </a:r>
          </a:p>
          <a:p>
            <a:pPr marL="0" lvl="1" indent="0">
              <a:lnSpc>
                <a:spcPct val="90000"/>
              </a:lnSpc>
              <a:buClr>
                <a:srgbClr val="195597"/>
              </a:buClr>
              <a:buNone/>
            </a:pPr>
            <a:r>
              <a:rPr lang="en-US" sz="1600" dirty="0">
                <a:ea typeface="ＭＳ Ｐゴシック" charset="-128"/>
                <a:cs typeface="ＭＳ Ｐゴシック" charset="-128"/>
              </a:rPr>
              <a:t>			 </a:t>
            </a:r>
          </a:p>
          <a:p>
            <a:pPr marL="0" lvl="1" indent="0">
              <a:lnSpc>
                <a:spcPct val="90000"/>
              </a:lnSpc>
              <a:buClr>
                <a:srgbClr val="195597"/>
              </a:buClr>
              <a:buNone/>
            </a:pPr>
            <a:endParaRPr lang="en-US" sz="1600" dirty="0">
              <a:ea typeface="ＭＳ Ｐゴシック" charset="-128"/>
              <a:cs typeface="ＭＳ Ｐゴシック" charset="-128"/>
            </a:endParaRPr>
          </a:p>
          <a:p>
            <a:pPr marL="0" lvl="1" indent="0">
              <a:lnSpc>
                <a:spcPct val="90000"/>
              </a:lnSpc>
              <a:buClr>
                <a:srgbClr val="195597"/>
              </a:buClr>
              <a:buNone/>
            </a:pPr>
            <a:endParaRPr lang="en-US" sz="1800" dirty="0">
              <a:ea typeface="ＭＳ Ｐゴシック" charset="-128"/>
              <a:cs typeface="ＭＳ Ｐゴシック" charset="-128"/>
            </a:endParaRPr>
          </a:p>
          <a:p>
            <a:pPr marL="0" lvl="1" indent="0">
              <a:lnSpc>
                <a:spcPct val="90000"/>
              </a:lnSpc>
              <a:buClr>
                <a:srgbClr val="195597"/>
              </a:buClr>
              <a:buNone/>
            </a:pPr>
            <a:endParaRPr lang="en-US" sz="2000" dirty="0">
              <a:ea typeface="ＭＳ Ｐゴシック" charset="-128"/>
              <a:cs typeface="ＭＳ Ｐゴシック" charset="-128"/>
            </a:endParaRPr>
          </a:p>
          <a:p>
            <a:pPr marL="0" lvl="1" indent="0">
              <a:lnSpc>
                <a:spcPct val="90000"/>
              </a:lnSpc>
              <a:buClr>
                <a:srgbClr val="195597"/>
              </a:buClr>
              <a:buNone/>
            </a:pPr>
            <a:endParaRPr lang="en-US" sz="2000" dirty="0">
              <a:ea typeface="ＭＳ Ｐゴシック" charset="-128"/>
              <a:cs typeface="ＭＳ Ｐゴシック" charset="-128"/>
            </a:endParaRPr>
          </a:p>
          <a:p>
            <a:pPr marL="0" lvl="1" indent="0">
              <a:lnSpc>
                <a:spcPct val="90000"/>
              </a:lnSpc>
              <a:buClr>
                <a:srgbClr val="195597"/>
              </a:buClr>
              <a:buNone/>
            </a:pPr>
            <a:endParaRPr lang="en-US" sz="2000" dirty="0">
              <a:ea typeface="ＭＳ Ｐゴシック" charset="-128"/>
              <a:cs typeface="ＭＳ Ｐゴシック" charset="-128"/>
            </a:endParaRPr>
          </a:p>
        </p:txBody>
      </p:sp>
      <p:sp>
        <p:nvSpPr>
          <p:cNvPr id="4" name="Title 3"/>
          <p:cNvSpPr>
            <a:spLocks noGrp="1"/>
          </p:cNvSpPr>
          <p:nvPr>
            <p:ph type="title"/>
          </p:nvPr>
        </p:nvSpPr>
        <p:spPr/>
        <p:txBody>
          <a:bodyPr>
            <a:normAutofit fontScale="90000"/>
          </a:bodyPr>
          <a:lstStyle/>
          <a:p>
            <a:r>
              <a:rPr lang="en-US" dirty="0"/>
              <a:t>Health Disparities Research Related to</a:t>
            </a:r>
            <a:br>
              <a:rPr lang="en-US" dirty="0"/>
            </a:br>
            <a:r>
              <a:rPr lang="en-US" dirty="0"/>
              <a:t>Aging</a:t>
            </a:r>
          </a:p>
        </p:txBody>
      </p:sp>
      <p:sp>
        <p:nvSpPr>
          <p:cNvPr id="2" name="Rectangle 1"/>
          <p:cNvSpPr/>
          <p:nvPr/>
        </p:nvSpPr>
        <p:spPr>
          <a:xfrm>
            <a:off x="261699" y="6642556"/>
            <a:ext cx="3975767" cy="215444"/>
          </a:xfrm>
          <a:prstGeom prst="rect">
            <a:avLst/>
          </a:prstGeom>
        </p:spPr>
        <p:txBody>
          <a:bodyPr wrap="none">
            <a:spAutoFit/>
          </a:bodyPr>
          <a:lstStyle/>
          <a:p>
            <a:pPr lvl="0" algn="ctr"/>
            <a:r>
              <a:rPr lang="en-US" sz="800" dirty="0">
                <a:solidFill>
                  <a:prstClr val="black">
                    <a:tint val="75000"/>
                  </a:prstClr>
                </a:solidFill>
              </a:rPr>
              <a:t>Carl Hill, "Achieving and Sustaining Behavior Change to Benefit Older Adults" Dec 6-7, 2018</a:t>
            </a:r>
            <a:endParaRPr lang="en-US" sz="800" dirty="0">
              <a:solidFill>
                <a:prstClr val="black">
                  <a:tint val="75000"/>
                </a:prstClr>
              </a:solidFill>
            </a:endParaRPr>
          </a:p>
        </p:txBody>
      </p:sp>
    </p:spTree>
    <p:extLst>
      <p:ext uri="{BB962C8B-B14F-4D97-AF65-F5344CB8AC3E}">
        <p14:creationId xmlns:p14="http://schemas.microsoft.com/office/powerpoint/2010/main" val="330224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xmlns="" id="{08FE13D3-7234-478A-97F4-25F34F68C955}"/>
              </a:ext>
            </a:extLst>
          </p:cNvPr>
          <p:cNvSpPr>
            <a:spLocks noGrp="1"/>
          </p:cNvSpPr>
          <p:nvPr>
            <p:ph type="title"/>
          </p:nvPr>
        </p:nvSpPr>
        <p:spPr>
          <a:xfrm>
            <a:off x="1724633" y="307605"/>
            <a:ext cx="8648700" cy="868362"/>
          </a:xfrm>
        </p:spPr>
        <p:txBody>
          <a:bodyPr>
            <a:noAutofit/>
          </a:bodyPr>
          <a:lstStyle/>
          <a:p>
            <a:r>
              <a:rPr lang="en-US" smtClean="0">
                <a:solidFill>
                  <a:schemeClr val="tx1"/>
                </a:solidFill>
              </a:rPr>
              <a:t>NIA Health Disparities Research Framework</a:t>
            </a:r>
            <a:endParaRPr lang="en-US" dirty="0">
              <a:solidFill>
                <a:schemeClr val="tx1"/>
              </a:solidFill>
            </a:endParaRPr>
          </a:p>
        </p:txBody>
      </p:sp>
      <p:sp>
        <p:nvSpPr>
          <p:cNvPr id="3" name="Content Placeholder 2"/>
          <p:cNvSpPr>
            <a:spLocks noGrp="1"/>
          </p:cNvSpPr>
          <p:nvPr>
            <p:ph idx="1"/>
          </p:nvPr>
        </p:nvSpPr>
        <p:spPr>
          <a:prstGeom prst="rect">
            <a:avLst/>
          </a:prstGeom>
        </p:spPr>
        <p:txBody>
          <a:bodyPr>
            <a:normAutofit/>
          </a:bodyPr>
          <a:lstStyle/>
          <a:p>
            <a:pPr marL="457200" lvl="1" indent="0">
              <a:buNone/>
            </a:pPr>
            <a:endParaRPr lang="en-US" sz="2000" dirty="0">
              <a:solidFill>
                <a:schemeClr val="tx1"/>
              </a:solidFill>
            </a:endParaRPr>
          </a:p>
          <a:p>
            <a:pPr marL="0" indent="0">
              <a:buNone/>
            </a:pPr>
            <a:endParaRPr lang="en-US" sz="2400" dirty="0">
              <a:solidFill>
                <a:schemeClr val="tx1"/>
              </a:solidFill>
            </a:endParaRPr>
          </a:p>
        </p:txBody>
      </p:sp>
      <p:sp>
        <p:nvSpPr>
          <p:cNvPr id="9" name="TextBox 8">
            <a:extLst>
              <a:ext uri="{FF2B5EF4-FFF2-40B4-BE49-F238E27FC236}">
                <a16:creationId xmlns:a16="http://schemas.microsoft.com/office/drawing/2014/main" xmlns="" id="{5C4B291B-8205-45ED-A66D-C17E6EACC53C}"/>
              </a:ext>
            </a:extLst>
          </p:cNvPr>
          <p:cNvSpPr txBox="1"/>
          <p:nvPr/>
        </p:nvSpPr>
        <p:spPr>
          <a:xfrm>
            <a:off x="152400" y="6260547"/>
            <a:ext cx="850852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Source: Hill CV, Perez-Stable EJ, Anderson NA &amp; Bernard MA</a:t>
            </a:r>
            <a:r>
              <a:rPr lang="en-US" sz="1200" i="1" dirty="0">
                <a:latin typeface="Arial" panose="020B0604020202020204" pitchFamily="34" charset="0"/>
                <a:cs typeface="Arial" panose="020B0604020202020204" pitchFamily="34" charset="0"/>
              </a:rPr>
              <a:t>, Ethnicity &amp; Disease</a:t>
            </a:r>
            <a:r>
              <a:rPr lang="en-US" sz="1200" dirty="0">
                <a:latin typeface="Arial" panose="020B0604020202020204" pitchFamily="34" charset="0"/>
                <a:cs typeface="Arial" panose="020B0604020202020204" pitchFamily="34" charset="0"/>
              </a:rPr>
              <a:t>, 25 (3),</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2015</a:t>
            </a:r>
          </a:p>
        </p:txBody>
      </p:sp>
      <p:sp>
        <p:nvSpPr>
          <p:cNvPr id="4" name="TextBox 3">
            <a:extLst>
              <a:ext uri="{FF2B5EF4-FFF2-40B4-BE49-F238E27FC236}">
                <a16:creationId xmlns:a16="http://schemas.microsoft.com/office/drawing/2014/main" xmlns="" id="{866684CB-15DD-4D97-BA7C-478DD1F18ACC}"/>
              </a:ext>
            </a:extLst>
          </p:cNvPr>
          <p:cNvSpPr txBox="1"/>
          <p:nvPr/>
        </p:nvSpPr>
        <p:spPr>
          <a:xfrm>
            <a:off x="2514600" y="1534084"/>
            <a:ext cx="4419600" cy="646331"/>
          </a:xfrm>
          <a:prstGeom prst="rect">
            <a:avLst/>
          </a:prstGeom>
          <a:noFill/>
        </p:spPr>
        <p:txBody>
          <a:bodyPr wrap="square" rtlCol="0">
            <a:spAutoFit/>
          </a:bodyPr>
          <a:lstStyle/>
          <a:p>
            <a:pPr algn="ctr"/>
            <a:r>
              <a:rPr lang="en-US" sz="3600" b="1" dirty="0">
                <a:solidFill>
                  <a:schemeClr val="accent2">
                    <a:lumMod val="75000"/>
                  </a:schemeClr>
                </a:solidFill>
              </a:rPr>
              <a:t>Priority</a:t>
            </a:r>
            <a:r>
              <a:rPr lang="en-US" sz="3600" b="1" dirty="0">
                <a:solidFill>
                  <a:srgbClr val="FF0000"/>
                </a:solidFill>
              </a:rPr>
              <a:t> </a:t>
            </a:r>
            <a:r>
              <a:rPr lang="en-US" sz="3600" b="1" dirty="0">
                <a:solidFill>
                  <a:schemeClr val="accent2">
                    <a:lumMod val="75000"/>
                  </a:schemeClr>
                </a:solidFill>
              </a:rPr>
              <a:t>Populations</a:t>
            </a:r>
          </a:p>
        </p:txBody>
      </p:sp>
      <p:sp>
        <p:nvSpPr>
          <p:cNvPr id="16" name="Rectangle 15">
            <a:extLst>
              <a:ext uri="{FF2B5EF4-FFF2-40B4-BE49-F238E27FC236}">
                <a16:creationId xmlns:a16="http://schemas.microsoft.com/office/drawing/2014/main" xmlns="" id="{4E517252-CCA6-4988-A8A3-454BA4ADEDAC}"/>
              </a:ext>
            </a:extLst>
          </p:cNvPr>
          <p:cNvSpPr/>
          <p:nvPr/>
        </p:nvSpPr>
        <p:spPr>
          <a:xfrm>
            <a:off x="3505200" y="2352472"/>
            <a:ext cx="2286000" cy="57743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Environmental</a:t>
            </a:r>
            <a:endParaRPr lang="en-US" dirty="0"/>
          </a:p>
        </p:txBody>
      </p:sp>
      <p:sp>
        <p:nvSpPr>
          <p:cNvPr id="12" name="Rectangle 11">
            <a:extLst>
              <a:ext uri="{FF2B5EF4-FFF2-40B4-BE49-F238E27FC236}">
                <a16:creationId xmlns:a16="http://schemas.microsoft.com/office/drawing/2014/main" xmlns="" id="{59428217-38C7-423D-9B79-F503724FCCDA}"/>
              </a:ext>
            </a:extLst>
          </p:cNvPr>
          <p:cNvSpPr/>
          <p:nvPr/>
        </p:nvSpPr>
        <p:spPr>
          <a:xfrm>
            <a:off x="6048983" y="3281893"/>
            <a:ext cx="2286000" cy="567702"/>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Biological</a:t>
            </a:r>
            <a:endParaRPr lang="en-US" dirty="0"/>
          </a:p>
        </p:txBody>
      </p:sp>
      <p:sp>
        <p:nvSpPr>
          <p:cNvPr id="13" name="Rectangle 12">
            <a:extLst>
              <a:ext uri="{FF2B5EF4-FFF2-40B4-BE49-F238E27FC236}">
                <a16:creationId xmlns:a16="http://schemas.microsoft.com/office/drawing/2014/main" xmlns="" id="{2FA47609-04A7-4899-BA28-A9D658763649}"/>
              </a:ext>
            </a:extLst>
          </p:cNvPr>
          <p:cNvSpPr/>
          <p:nvPr/>
        </p:nvSpPr>
        <p:spPr>
          <a:xfrm>
            <a:off x="3505200" y="4477641"/>
            <a:ext cx="2286000" cy="57743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Behavioral</a:t>
            </a:r>
            <a:endParaRPr lang="en-US" dirty="0"/>
          </a:p>
        </p:txBody>
      </p:sp>
      <p:sp>
        <p:nvSpPr>
          <p:cNvPr id="15" name="Rectangle 14">
            <a:extLst>
              <a:ext uri="{FF2B5EF4-FFF2-40B4-BE49-F238E27FC236}">
                <a16:creationId xmlns:a16="http://schemas.microsoft.com/office/drawing/2014/main" xmlns="" id="{A6999F1F-6580-40BB-958C-F49F822F4267}"/>
              </a:ext>
            </a:extLst>
          </p:cNvPr>
          <p:cNvSpPr/>
          <p:nvPr/>
        </p:nvSpPr>
        <p:spPr>
          <a:xfrm>
            <a:off x="1066800" y="3272165"/>
            <a:ext cx="2286000" cy="57743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Sociocultural</a:t>
            </a:r>
            <a:endParaRPr lang="en-US" dirty="0"/>
          </a:p>
        </p:txBody>
      </p:sp>
      <p:sp>
        <p:nvSpPr>
          <p:cNvPr id="8" name="Oval 7">
            <a:extLst>
              <a:ext uri="{FF2B5EF4-FFF2-40B4-BE49-F238E27FC236}">
                <a16:creationId xmlns:a16="http://schemas.microsoft.com/office/drawing/2014/main" xmlns="" id="{4A2006C8-F912-4F72-B9C7-CD1498FF3F63}"/>
              </a:ext>
            </a:extLst>
          </p:cNvPr>
          <p:cNvSpPr/>
          <p:nvPr/>
        </p:nvSpPr>
        <p:spPr>
          <a:xfrm>
            <a:off x="3976992" y="3098329"/>
            <a:ext cx="1447800" cy="1103089"/>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t>Levels of Analysis</a:t>
            </a:r>
          </a:p>
        </p:txBody>
      </p:sp>
      <p:sp>
        <p:nvSpPr>
          <p:cNvPr id="17" name="Rectangle 16">
            <a:extLst>
              <a:ext uri="{FF2B5EF4-FFF2-40B4-BE49-F238E27FC236}">
                <a16:creationId xmlns:a16="http://schemas.microsoft.com/office/drawing/2014/main" xmlns="" id="{939E95DC-A8DC-49FB-8929-065458337B4E}"/>
              </a:ext>
            </a:extLst>
          </p:cNvPr>
          <p:cNvSpPr/>
          <p:nvPr/>
        </p:nvSpPr>
        <p:spPr>
          <a:xfrm>
            <a:off x="723900" y="5290727"/>
            <a:ext cx="7848599" cy="830997"/>
          </a:xfrm>
          <a:prstGeom prst="rect">
            <a:avLst/>
          </a:prstGeom>
        </p:spPr>
        <p:txBody>
          <a:bodyPr wrap="square">
            <a:spAutoFit/>
          </a:bodyPr>
          <a:lstStyle/>
          <a:p>
            <a:pPr algn="ctr"/>
            <a:r>
              <a:rPr lang="en-US" sz="2400" b="1" dirty="0"/>
              <a:t>What are Environmental and Sociocultural Factors that Influence Health Behavior?</a:t>
            </a:r>
          </a:p>
        </p:txBody>
      </p:sp>
      <p:sp>
        <p:nvSpPr>
          <p:cNvPr id="2" name="Rectangle 1"/>
          <p:cNvSpPr/>
          <p:nvPr/>
        </p:nvSpPr>
        <p:spPr>
          <a:xfrm>
            <a:off x="152400" y="6576866"/>
            <a:ext cx="3975767" cy="215444"/>
          </a:xfrm>
          <a:prstGeom prst="rect">
            <a:avLst/>
          </a:prstGeom>
        </p:spPr>
        <p:txBody>
          <a:bodyPr wrap="none">
            <a:spAutoFit/>
          </a:bodyPr>
          <a:lstStyle/>
          <a:p>
            <a:pPr lvl="0" algn="ctr"/>
            <a:r>
              <a:rPr lang="en-US" sz="800" dirty="0">
                <a:solidFill>
                  <a:prstClr val="black">
                    <a:tint val="75000"/>
                  </a:prstClr>
                </a:solidFill>
              </a:rPr>
              <a:t>Carl Hill, "Achieving and Sustaining Behavior Change to Benefit Older Adults" Dec 6-7, 2018</a:t>
            </a:r>
            <a:endParaRPr lang="en-US" sz="800" dirty="0">
              <a:solidFill>
                <a:prstClr val="black">
                  <a:tint val="75000"/>
                </a:prstClr>
              </a:solidFill>
            </a:endParaRPr>
          </a:p>
        </p:txBody>
      </p:sp>
    </p:spTree>
    <p:extLst>
      <p:ext uri="{BB962C8B-B14F-4D97-AF65-F5344CB8AC3E}">
        <p14:creationId xmlns:p14="http://schemas.microsoft.com/office/powerpoint/2010/main" val="12783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12" grpId="0" animBg="1"/>
      <p:bldP spid="13" grpId="0" animBg="1"/>
      <p:bldP spid="15" grpId="0" animBg="1"/>
      <p:bldP spid="8"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152400"/>
            <a:ext cx="9067800" cy="868362"/>
          </a:xfrm>
        </p:spPr>
        <p:txBody>
          <a:bodyPr>
            <a:noAutofit/>
          </a:bodyPr>
          <a:lstStyle/>
          <a:p>
            <a:r>
              <a:rPr lang="en-US" sz="2800" dirty="0">
                <a:solidFill>
                  <a:schemeClr val="tx1"/>
                </a:solidFill>
              </a:rPr>
              <a:t>NIA Health Disparities Research Framework</a:t>
            </a:r>
            <a:br>
              <a:rPr lang="en-US" sz="2800" dirty="0">
                <a:solidFill>
                  <a:schemeClr val="tx1"/>
                </a:solidFill>
              </a:rPr>
            </a:br>
            <a:r>
              <a:rPr lang="en-US" sz="2800" dirty="0">
                <a:solidFill>
                  <a:schemeClr val="tx1"/>
                </a:solidFill>
              </a:rPr>
              <a:t>	</a:t>
            </a:r>
            <a:r>
              <a:rPr lang="en-US" sz="2800" dirty="0">
                <a:solidFill>
                  <a:schemeClr val="accent6"/>
                </a:solidFill>
              </a:rPr>
              <a:t>www.nia/disparities/framework</a:t>
            </a:r>
          </a:p>
        </p:txBody>
      </p:sp>
      <p:pic>
        <p:nvPicPr>
          <p:cNvPr id="6" name="Content Placeholder 3"/>
          <p:cNvPicPr>
            <a:picLocks noGrp="1" noChangeAspect="1"/>
          </p:cNvPicPr>
          <p:nvPr>
            <p:ph idx="4294967295"/>
          </p:nvPr>
        </p:nvPicPr>
        <p:blipFill rotWithShape="1">
          <a:blip r:embed="rId3"/>
          <a:srcRect l="67669" t="25828" r="11429" b="10832"/>
          <a:stretch/>
        </p:blipFill>
        <p:spPr>
          <a:xfrm>
            <a:off x="228600" y="1676400"/>
            <a:ext cx="6172200" cy="4648200"/>
          </a:xfrm>
          <a:prstGeom prst="rect">
            <a:avLst/>
          </a:prstGeom>
          <a:ln>
            <a:noFill/>
          </a:ln>
          <a:effectLst>
            <a:outerShdw blurRad="190500" algn="tl" rotWithShape="0">
              <a:srgbClr val="000000">
                <a:alpha val="70000"/>
              </a:srgbClr>
            </a:outerShdw>
          </a:effectLst>
        </p:spPr>
      </p:pic>
      <p:sp>
        <p:nvSpPr>
          <p:cNvPr id="7" name="TextBox 6"/>
          <p:cNvSpPr txBox="1"/>
          <p:nvPr/>
        </p:nvSpPr>
        <p:spPr>
          <a:xfrm>
            <a:off x="6519863" y="1681162"/>
            <a:ext cx="2590799" cy="4262705"/>
          </a:xfrm>
          <a:prstGeom prst="rect">
            <a:avLst/>
          </a:prstGeom>
          <a:noFill/>
        </p:spPr>
        <p:txBody>
          <a:bodyPr wrap="square" rtlCol="0">
            <a:spAutoFit/>
          </a:bodyPr>
          <a:lstStyle/>
          <a:p>
            <a:pPr marL="214313" indent="-214313">
              <a:buFont typeface="Arial" panose="020B0604020202020204" pitchFamily="34" charset="0"/>
              <a:buChar char="•"/>
            </a:pPr>
            <a:r>
              <a:rPr lang="en-US" sz="1600" b="1" dirty="0"/>
              <a:t>Showcases NIA-funded research projects that address health disparities related to aging </a:t>
            </a:r>
          </a:p>
          <a:p>
            <a:endParaRPr lang="en-US" sz="1600" b="1" dirty="0"/>
          </a:p>
          <a:p>
            <a:pPr marL="214313" indent="-214313">
              <a:buFont typeface="Arial" panose="020B0604020202020204" pitchFamily="34" charset="0"/>
              <a:buChar char="•"/>
            </a:pPr>
            <a:r>
              <a:rPr lang="en-US" sz="1600" b="1" dirty="0"/>
              <a:t>Potential applicants are able to peruse NIA priorities and investments in this important area of aging research</a:t>
            </a:r>
          </a:p>
          <a:p>
            <a:endParaRPr lang="en-US" sz="1600" b="1" dirty="0"/>
          </a:p>
          <a:p>
            <a:pPr marL="214313" indent="-214313">
              <a:buFont typeface="Arial" panose="020B0604020202020204" pitchFamily="34" charset="0"/>
              <a:buChar char="•"/>
            </a:pPr>
            <a:r>
              <a:rPr lang="en-US" sz="1600" b="1" dirty="0"/>
              <a:t>This tool also includes links to keystone papers and current related funding opportunities </a:t>
            </a:r>
          </a:p>
          <a:p>
            <a:pPr marL="214313" indent="-214313">
              <a:buFont typeface="Arial" panose="020B0604020202020204" pitchFamily="34" charset="0"/>
              <a:buChar char="•"/>
            </a:pPr>
            <a:endParaRPr lang="en-US" sz="1500" dirty="0"/>
          </a:p>
        </p:txBody>
      </p:sp>
      <p:sp>
        <p:nvSpPr>
          <p:cNvPr id="2" name="Rectangle 1"/>
          <p:cNvSpPr/>
          <p:nvPr/>
        </p:nvSpPr>
        <p:spPr>
          <a:xfrm>
            <a:off x="152400" y="6615753"/>
            <a:ext cx="3975767" cy="215444"/>
          </a:xfrm>
          <a:prstGeom prst="rect">
            <a:avLst/>
          </a:prstGeom>
        </p:spPr>
        <p:txBody>
          <a:bodyPr wrap="none">
            <a:spAutoFit/>
          </a:bodyPr>
          <a:lstStyle/>
          <a:p>
            <a:pPr lvl="0" algn="ctr"/>
            <a:r>
              <a:rPr lang="en-US" sz="800" dirty="0">
                <a:solidFill>
                  <a:prstClr val="black">
                    <a:tint val="75000"/>
                  </a:prstClr>
                </a:solidFill>
              </a:rPr>
              <a:t>Carl Hill, "Achieving and Sustaining Behavior Change to Benefit Older Adults" Dec 6-7, 2018</a:t>
            </a:r>
            <a:endParaRPr lang="en-US" sz="800" dirty="0">
              <a:solidFill>
                <a:prstClr val="black">
                  <a:tint val="75000"/>
                </a:prstClr>
              </a:solidFill>
            </a:endParaRPr>
          </a:p>
        </p:txBody>
      </p:sp>
    </p:spTree>
    <p:extLst>
      <p:ext uri="{BB962C8B-B14F-4D97-AF65-F5344CB8AC3E}">
        <p14:creationId xmlns:p14="http://schemas.microsoft.com/office/powerpoint/2010/main" val="74020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2"/>
          <p:cNvPicPr>
            <a:picLocks noChangeAspect="1" noChangeArrowheads="1"/>
          </p:cNvPicPr>
          <p:nvPr/>
        </p:nvPicPr>
        <p:blipFill>
          <a:blip r:embed="rId3" cstate="print"/>
          <a:srcRect/>
          <a:stretch>
            <a:fillRect/>
          </a:stretch>
        </p:blipFill>
        <p:spPr bwMode="auto">
          <a:xfrm>
            <a:off x="0" y="5162550"/>
            <a:ext cx="9144000" cy="169545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3200" b="1" dirty="0">
                <a:solidFill>
                  <a:schemeClr val="tx1">
                    <a:lumMod val="65000"/>
                    <a:lumOff val="35000"/>
                  </a:schemeClr>
                </a:solidFill>
              </a:rPr>
              <a:t>		</a:t>
            </a:r>
            <a:r>
              <a:rPr lang="en-US" sz="4400" b="1" dirty="0">
                <a:solidFill>
                  <a:schemeClr val="tx1"/>
                </a:solidFill>
              </a:rPr>
              <a:t>CONTACT</a:t>
            </a:r>
          </a:p>
        </p:txBody>
      </p:sp>
      <p:sp>
        <p:nvSpPr>
          <p:cNvPr id="7" name="Rectangle 7"/>
          <p:cNvSpPr>
            <a:spLocks noGrp="1" noChangeArrowheads="1"/>
          </p:cNvSpPr>
          <p:nvPr>
            <p:ph idx="4294967295"/>
          </p:nvPr>
        </p:nvSpPr>
        <p:spPr>
          <a:xfrm>
            <a:off x="838200" y="2057400"/>
            <a:ext cx="6553200" cy="2924175"/>
          </a:xfrm>
        </p:spPr>
        <p:txBody>
          <a:bodyPr/>
          <a:lstStyle/>
          <a:p>
            <a:pPr marL="0" indent="0">
              <a:spcBef>
                <a:spcPts val="0"/>
              </a:spcBef>
              <a:buNone/>
            </a:pPr>
            <a:r>
              <a:rPr lang="en-US" sz="2800" b="1" dirty="0"/>
              <a:t>	</a:t>
            </a:r>
            <a:r>
              <a:rPr lang="en-US" sz="2800" dirty="0"/>
              <a:t>Carl V. Hill, Ph.D., M.P.H.</a:t>
            </a:r>
          </a:p>
          <a:p>
            <a:pPr marL="0" indent="0">
              <a:spcBef>
                <a:spcPts val="0"/>
              </a:spcBef>
              <a:buNone/>
            </a:pPr>
            <a:r>
              <a:rPr lang="en-US" sz="2800" dirty="0"/>
              <a:t>	Director, Office of Special Populations</a:t>
            </a:r>
          </a:p>
          <a:p>
            <a:pPr marL="0" indent="0">
              <a:spcBef>
                <a:spcPts val="0"/>
              </a:spcBef>
              <a:buNone/>
            </a:pPr>
            <a:r>
              <a:rPr lang="en-US" sz="2800" dirty="0"/>
              <a:t>	National Institute on Aging (NIA)</a:t>
            </a:r>
          </a:p>
          <a:p>
            <a:pPr marL="0" indent="0">
              <a:spcBef>
                <a:spcPts val="0"/>
              </a:spcBef>
              <a:buNone/>
            </a:pPr>
            <a:r>
              <a:rPr lang="en-US" sz="2800" dirty="0"/>
              <a:t>	National Institutes of Health (NIH)</a:t>
            </a:r>
          </a:p>
          <a:p>
            <a:pPr marL="0" indent="0">
              <a:spcBef>
                <a:spcPts val="0"/>
              </a:spcBef>
              <a:buNone/>
            </a:pPr>
            <a:r>
              <a:rPr lang="en-US" sz="2800" dirty="0"/>
              <a:t>	</a:t>
            </a:r>
            <a:r>
              <a:rPr lang="en-US" sz="2800" dirty="0">
                <a:hlinkClick r:id="rId4"/>
              </a:rPr>
              <a:t>hillcv@mail.nih.gov</a:t>
            </a:r>
            <a:endParaRPr lang="en-US" sz="2800" dirty="0"/>
          </a:p>
          <a:p>
            <a:pPr marL="0" indent="0">
              <a:spcBef>
                <a:spcPts val="0"/>
              </a:spcBef>
              <a:buNone/>
            </a:pPr>
            <a:r>
              <a:rPr lang="en-US" sz="2800" dirty="0"/>
              <a:t>	www.nia.gov/health-disparities</a:t>
            </a:r>
          </a:p>
        </p:txBody>
      </p:sp>
      <p:sp>
        <p:nvSpPr>
          <p:cNvPr id="3" name="Rectangle 2"/>
          <p:cNvSpPr/>
          <p:nvPr/>
        </p:nvSpPr>
        <p:spPr>
          <a:xfrm>
            <a:off x="5183029" y="4947106"/>
            <a:ext cx="3975767" cy="215444"/>
          </a:xfrm>
          <a:prstGeom prst="rect">
            <a:avLst/>
          </a:prstGeom>
        </p:spPr>
        <p:txBody>
          <a:bodyPr wrap="none">
            <a:spAutoFit/>
          </a:bodyPr>
          <a:lstStyle/>
          <a:p>
            <a:pPr lvl="0" algn="ctr"/>
            <a:r>
              <a:rPr lang="en-US" sz="800" dirty="0">
                <a:solidFill>
                  <a:prstClr val="black">
                    <a:tint val="75000"/>
                  </a:prstClr>
                </a:solidFill>
              </a:rPr>
              <a:t>Carl Hill, "Achieving and Sustaining Behavior Change to Benefit Older Adults" Dec 6-7, 2018</a:t>
            </a:r>
            <a:endParaRPr lang="en-US" sz="800" dirty="0">
              <a:solidFill>
                <a:prstClr val="black">
                  <a:tint val="75000"/>
                </a:prstClr>
              </a:solidFill>
            </a:endParaRPr>
          </a:p>
        </p:txBody>
      </p:sp>
    </p:spTree>
    <p:extLst>
      <p:ext uri="{BB962C8B-B14F-4D97-AF65-F5344CB8AC3E}">
        <p14:creationId xmlns:p14="http://schemas.microsoft.com/office/powerpoint/2010/main" val="2147444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21554</TotalTime>
  <Words>912</Words>
  <Application>Microsoft Office PowerPoint</Application>
  <PresentationFormat>On-screen Show (4:3)</PresentationFormat>
  <Paragraphs>102</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ＭＳ Ｐゴシック</vt:lpstr>
      <vt:lpstr>Arial</vt:lpstr>
      <vt:lpstr>Calibri</vt:lpstr>
      <vt:lpstr>Myriad Web</vt:lpstr>
      <vt:lpstr>Times</vt:lpstr>
      <vt:lpstr>Wingdings</vt:lpstr>
      <vt:lpstr>Office Theme</vt:lpstr>
      <vt:lpstr>PowerPoint Presentation</vt:lpstr>
      <vt:lpstr> Prevalence of Multimorbidity: Age and Race/Ethnicity  </vt:lpstr>
      <vt:lpstr>Explication of pathways aids in:  Understanding how psychosocial stress becomes biologically embedded</vt:lpstr>
      <vt:lpstr>NIA Health Disparities Research</vt:lpstr>
      <vt:lpstr>Health Disparities Research Related to Aging</vt:lpstr>
      <vt:lpstr>NIA Health Disparities Research Framework</vt:lpstr>
      <vt:lpstr>NIA Health Disparities Research Framework  www.nia/disparities/framework</vt:lpstr>
      <vt:lpstr>  CONTACT</vt:lpstr>
    </vt:vector>
  </TitlesOfParts>
  <Company>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Lyndon (NIH/NIA/ERP) [E]</dc:creator>
  <cp:lastModifiedBy>Elizabeth Pritchett-Montavon</cp:lastModifiedBy>
  <cp:revision>385</cp:revision>
  <cp:lastPrinted>2015-04-26T19:29:57Z</cp:lastPrinted>
  <dcterms:created xsi:type="dcterms:W3CDTF">2014-10-27T14:28:17Z</dcterms:created>
  <dcterms:modified xsi:type="dcterms:W3CDTF">2019-01-07T17:12:04Z</dcterms:modified>
</cp:coreProperties>
</file>