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309" r:id="rId3"/>
    <p:sldId id="317" r:id="rId4"/>
    <p:sldId id="314" r:id="rId5"/>
    <p:sldId id="278" r:id="rId6"/>
    <p:sldId id="279" r:id="rId7"/>
    <p:sldId id="282" r:id="rId8"/>
    <p:sldId id="284" r:id="rId9"/>
    <p:sldId id="291" r:id="rId10"/>
    <p:sldId id="292" r:id="rId11"/>
    <p:sldId id="400" r:id="rId12"/>
    <p:sldId id="401" r:id="rId13"/>
    <p:sldId id="402" r:id="rId14"/>
    <p:sldId id="315" r:id="rId15"/>
    <p:sldId id="312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50" autoAdjust="0"/>
    <p:restoredTop sz="86439" autoAdjust="0"/>
  </p:normalViewPr>
  <p:slideViewPr>
    <p:cSldViewPr snapToGrid="0" snapToObjects="1">
      <p:cViewPr varScale="1">
        <p:scale>
          <a:sx n="116" d="100"/>
          <a:sy n="116" d="100"/>
        </p:scale>
        <p:origin x="11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42157-354E-2544-8A70-F95676F45E7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6801-6A0E-9E4C-9B66-28B83242C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76801-6A0E-9E4C-9B66-28B83242C4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A99A1-EE8B-407A-8574-DC571E9A5E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76801-6A0E-9E4C-9B66-28B83242C4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67000" y="3505202"/>
            <a:ext cx="3810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fld id="{D5C8457F-A6B0-4222-BB10-0CD615B41FD3}" type="datetime1">
              <a:rPr lang="en-US" smtClean="0"/>
              <a:t>1/7/2019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1pPr>
            <a:lvl2pPr marL="742950" indent="-28575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2pPr>
            <a:lvl3pPr marL="11430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3pPr>
            <a:lvl4pPr marL="16002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4pPr>
            <a:lvl5pPr marL="20574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0">
                <a:solidFill>
                  <a:srgbClr val="000000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>
          <a:xfrm>
            <a:off x="6553200" y="622871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B770BE-8AC3-444B-A865-09616A36A6A6}" type="datetime1">
              <a:rPr lang="en-US" smtClean="0"/>
              <a:t>1/7/2019</a:t>
            </a:fld>
            <a:endParaRPr lang="en-US"/>
          </a:p>
        </p:txBody>
      </p:sp>
      <p:pic>
        <p:nvPicPr>
          <p:cNvPr id="9" name="Picture 8" descr="Keck School of Medicine Lockups white gold CMYK_2line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A6DD22-EBD5-40F8-8FE0-837D837EBD52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Duke Han,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939CD47-6AA1-4D91-A189-DC61975121BC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Duke Han,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7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5525738-682F-4721-B1B1-F5F65126A1AD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Duke Han,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gular Use Shield_GoldOnTrans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228600"/>
            <a:ext cx="914400" cy="914400"/>
          </a:xfrm>
          <a:prstGeom prst="rect">
            <a:avLst/>
          </a:prstGeom>
        </p:spPr>
      </p:pic>
      <p:pic>
        <p:nvPicPr>
          <p:cNvPr id="7" name="Picture 6" descr="Keck School of Medicine Lockups white gold CMYK_2lines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spc="0">
          <a:solidFill>
            <a:schemeClr val="tx1"/>
          </a:solidFill>
          <a:latin typeface="Adobe Casl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9" y="1274807"/>
            <a:ext cx="7692571" cy="8381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Neuroepidemiology of</a:t>
            </a:r>
            <a:br>
              <a:rPr lang="en-US" sz="2800" b="1" dirty="0">
                <a:solidFill>
                  <a:srgbClr val="FFC000"/>
                </a:solidFill>
                <a:latin typeface="+mj-lt"/>
              </a:rPr>
            </a:br>
            <a:r>
              <a:rPr lang="en-US" sz="2800" b="1" dirty="0">
                <a:solidFill>
                  <a:srgbClr val="FFC000"/>
                </a:solidFill>
                <a:latin typeface="+mj-lt"/>
              </a:rPr>
              <a:t>Decision Making in Old 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636" y="2398643"/>
            <a:ext cx="6719298" cy="3617844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S. Duke Han, PhD, ABPP-CN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Director of Neuropsychology in Family Medicine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Associate Professor of Family Medicine, 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Neurology, Psychology, and Gerontology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Keck School of Medicine of USC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University of Southern California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Visiting Associate Professor of Behavioral and Neurological Sciences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Rush Alzheimer’s Disease Center</a:t>
            </a:r>
          </a:p>
          <a:p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Rush University Medical Center</a:t>
            </a:r>
          </a:p>
          <a:p>
            <a:r>
              <a:rPr lang="en-US" sz="1900" i="1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@</a:t>
            </a:r>
            <a:r>
              <a:rPr lang="en-US" sz="1900" i="1" dirty="0" err="1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sdukehan</a:t>
            </a:r>
            <a:endParaRPr lang="en-US" sz="1900" i="1" dirty="0"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endParaRPr lang="en-US" sz="1900" dirty="0">
              <a:solidFill>
                <a:srgbClr val="FFC000"/>
              </a:solidFill>
            </a:endParaRPr>
          </a:p>
          <a:p>
            <a:r>
              <a:rPr lang="en-US" sz="1900" dirty="0">
                <a:solidFill>
                  <a:srgbClr val="FFC000"/>
                </a:solidFill>
              </a:rPr>
              <a:t>Achieving and Sustaining Behavior Change to Benefit Older Adults</a:t>
            </a:r>
          </a:p>
          <a:p>
            <a:r>
              <a:rPr lang="en-US" sz="1900" dirty="0">
                <a:solidFill>
                  <a:srgbClr val="FFC000"/>
                </a:solidFill>
              </a:rPr>
              <a:t>Research Centers Collaborative Network (RCCN) Workshop</a:t>
            </a:r>
          </a:p>
          <a:p>
            <a:r>
              <a:rPr lang="en-US" sz="1900" dirty="0">
                <a:solidFill>
                  <a:srgbClr val="FFC000"/>
                </a:solidFill>
              </a:rPr>
              <a:t>December 6, 2018</a:t>
            </a:r>
          </a:p>
        </p:txBody>
      </p:sp>
      <p:pic>
        <p:nvPicPr>
          <p:cNvPr id="2052" name="Picture 4" descr="mage result for twit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42" y="4641153"/>
            <a:ext cx="238538" cy="1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han1\My Documents\RUMClogo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785" y="6243423"/>
            <a:ext cx="2425146" cy="39050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0484" y="6268807"/>
            <a:ext cx="2895600" cy="365125"/>
          </a:xfrm>
        </p:spPr>
        <p:txBody>
          <a:bodyPr/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7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23" y="1066950"/>
            <a:ext cx="3329547" cy="227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5-06-11 at 12.07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5" y="1074042"/>
            <a:ext cx="5235521" cy="46299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55" y="274638"/>
            <a:ext cx="8671254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Grey Matter Correlates of Susceptibility to Scams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46" y="3470557"/>
            <a:ext cx="2768958" cy="2233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8" y="6519446"/>
            <a:ext cx="913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Han et al., </a:t>
            </a:r>
            <a:r>
              <a:rPr lang="en-US" sz="1600" i="1" dirty="0">
                <a:solidFill>
                  <a:srgbClr val="FFC000"/>
                </a:solidFill>
              </a:rPr>
              <a:t>Brain Imaging and Behavior, </a:t>
            </a:r>
            <a:r>
              <a:rPr lang="en-US" sz="1600" dirty="0">
                <a:solidFill>
                  <a:srgbClr val="FFC000"/>
                </a:solidFill>
              </a:rPr>
              <a:t>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9C6985-53E9-8F47-8EEF-5FD31C1052B7}"/>
              </a:ext>
            </a:extLst>
          </p:cNvPr>
          <p:cNvSpPr txBox="1"/>
          <p:nvPr/>
        </p:nvSpPr>
        <p:spPr>
          <a:xfrm>
            <a:off x="2649324" y="5833712"/>
            <a:ext cx="381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(N=348)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85686" y="6369569"/>
            <a:ext cx="2158314" cy="365125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22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Peters and </a:t>
            </a:r>
            <a:r>
              <a:rPr lang="en-US" sz="2800" b="1" dirty="0" err="1">
                <a:solidFill>
                  <a:srgbClr val="FFC000"/>
                </a:solidFill>
                <a:latin typeface="+mj-lt"/>
              </a:rPr>
              <a:t>Buchel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,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1" y="1115380"/>
            <a:ext cx="6858434" cy="2673436"/>
          </a:xfrm>
          <a:prstGeom prst="rect">
            <a:avLst/>
          </a:prstGeom>
        </p:spPr>
      </p:pic>
      <p:pic>
        <p:nvPicPr>
          <p:cNvPr id="4" name="Picture 3" descr="Screen Shot 2013-07-19 at 3.51.24 PM.png">
            <a:extLst>
              <a:ext uri="{FF2B5EF4-FFF2-40B4-BE49-F238E27FC236}">
                <a16:creationId xmlns:a16="http://schemas.microsoft.com/office/drawing/2014/main" xmlns="" id="{F5F4FD62-C119-FD47-8783-737BCCFFF3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72" y="3957074"/>
            <a:ext cx="3440653" cy="207285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84F41FD9-C9CF-A648-BE0D-FE8978AA78CD}"/>
              </a:ext>
            </a:extLst>
          </p:cNvPr>
          <p:cNvSpPr/>
          <p:nvPr/>
        </p:nvSpPr>
        <p:spPr>
          <a:xfrm>
            <a:off x="2378719" y="4729685"/>
            <a:ext cx="2155547" cy="630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3-07-19 at 3.51.38 PM.png">
            <a:extLst>
              <a:ext uri="{FF2B5EF4-FFF2-40B4-BE49-F238E27FC236}">
                <a16:creationId xmlns:a16="http://schemas.microsoft.com/office/drawing/2014/main" xmlns="" id="{B8FCCF0F-33EC-344B-A947-C6D25FFBE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0" y="3949926"/>
            <a:ext cx="1314093" cy="2080000"/>
          </a:xfrm>
          <a:prstGeom prst="rect">
            <a:avLst/>
          </a:prstGeom>
        </p:spPr>
      </p:pic>
      <p:pic>
        <p:nvPicPr>
          <p:cNvPr id="8" name="Picture 7" descr="Screen Shot 2013-07-19 at 3.45.58 PM.png">
            <a:extLst>
              <a:ext uri="{FF2B5EF4-FFF2-40B4-BE49-F238E27FC236}">
                <a16:creationId xmlns:a16="http://schemas.microsoft.com/office/drawing/2014/main" xmlns="" id="{CA207378-BEA4-7441-8F55-F882AB004E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54" y="3959178"/>
            <a:ext cx="1543327" cy="2070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EDB38B-EFDA-6C4D-9C2C-C55BAAEB169C}"/>
              </a:ext>
            </a:extLst>
          </p:cNvPr>
          <p:cNvSpPr txBox="1"/>
          <p:nvPr/>
        </p:nvSpPr>
        <p:spPr>
          <a:xfrm>
            <a:off x="1835523" y="6519446"/>
            <a:ext cx="5472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Buckner et al., 2008; Buckner et al., 2005; </a:t>
            </a:r>
            <a:r>
              <a:rPr lang="en-US" sz="1600" dirty="0" err="1">
                <a:solidFill>
                  <a:srgbClr val="FFC000"/>
                </a:solidFill>
              </a:rPr>
              <a:t>Lustig</a:t>
            </a:r>
            <a:r>
              <a:rPr lang="en-US" sz="1600" dirty="0">
                <a:solidFill>
                  <a:srgbClr val="FFC000"/>
                </a:solidFill>
              </a:rPr>
              <a:t> et al., 2003</a:t>
            </a:r>
          </a:p>
        </p:txBody>
      </p:sp>
      <p:sp useBgFill="1">
        <p:nvSpPr>
          <p:cNvPr id="10" name="Title 1">
            <a:extLst>
              <a:ext uri="{FF2B5EF4-FFF2-40B4-BE49-F238E27FC236}">
                <a16:creationId xmlns:a16="http://schemas.microsoft.com/office/drawing/2014/main" xmlns="" id="{A6CDF4E6-4931-A64E-8494-126815BC3A65}"/>
              </a:ext>
            </a:extLst>
          </p:cNvPr>
          <p:cNvSpPr txBox="1">
            <a:spLocks/>
          </p:cNvSpPr>
          <p:nvPr/>
        </p:nvSpPr>
        <p:spPr>
          <a:xfrm>
            <a:off x="334208" y="649271"/>
            <a:ext cx="8112802" cy="46610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Adobe Caslon Pro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+ Age-Associated Neuropathology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11703" y="6367461"/>
            <a:ext cx="1835524" cy="490539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Financial Literacy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73781" y="6519446"/>
            <a:ext cx="913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Han et al., </a:t>
            </a:r>
            <a:r>
              <a:rPr lang="en-US" sz="1600" i="1" dirty="0">
                <a:solidFill>
                  <a:srgbClr val="FFC000"/>
                </a:solidFill>
              </a:rPr>
              <a:t>Archives of Gerontology and Geriatrics,</a:t>
            </a:r>
            <a:r>
              <a:rPr lang="en-US" sz="1600" dirty="0">
                <a:solidFill>
                  <a:srgbClr val="FFC000"/>
                </a:solidFill>
              </a:rPr>
              <a:t> 2014 &amp; Han et al., </a:t>
            </a:r>
            <a:r>
              <a:rPr lang="en-US" sz="1600" i="1" dirty="0">
                <a:solidFill>
                  <a:srgbClr val="FFC000"/>
                </a:solidFill>
              </a:rPr>
              <a:t>Neuroimage, </a:t>
            </a:r>
            <a:r>
              <a:rPr lang="en-US" sz="1600" dirty="0">
                <a:solidFill>
                  <a:srgbClr val="FFC000"/>
                </a:solidFill>
              </a:rPr>
              <a:t>2016</a:t>
            </a:r>
          </a:p>
        </p:txBody>
      </p:sp>
      <p:pic>
        <p:nvPicPr>
          <p:cNvPr id="16" name="Content Placeholder 15" descr="fig2.tiff">
            <a:extLst>
              <a:ext uri="{FF2B5EF4-FFF2-40B4-BE49-F238E27FC236}">
                <a16:creationId xmlns:a16="http://schemas.microsoft.com/office/drawing/2014/main" xmlns="" id="{64CED72A-6120-9240-B73E-DA0B10685E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37" y="1234142"/>
            <a:ext cx="4364044" cy="411157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CA29684C-4DE0-2E47-9F58-F7FF454C5C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" y="1234142"/>
            <a:ext cx="4364550" cy="395683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F4CAEE-6822-1D42-AAB9-24FC50C74931}"/>
              </a:ext>
            </a:extLst>
          </p:cNvPr>
          <p:cNvSpPr txBox="1"/>
          <p:nvPr/>
        </p:nvSpPr>
        <p:spPr>
          <a:xfrm>
            <a:off x="4976101" y="5217326"/>
            <a:ext cx="381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DTI FA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(N=346)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5ADD8A-16B7-2846-9750-18F9DE9B41A6}"/>
              </a:ext>
            </a:extLst>
          </p:cNvPr>
          <p:cNvSpPr txBox="1"/>
          <p:nvPr/>
        </p:nvSpPr>
        <p:spPr>
          <a:xfrm>
            <a:off x="491488" y="5217326"/>
            <a:ext cx="381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rs</a:t>
            </a:r>
            <a:r>
              <a:rPr lang="en-US" dirty="0">
                <a:solidFill>
                  <a:srgbClr val="FFC000"/>
                </a:solidFill>
              </a:rPr>
              <a:t>-fMRI</a:t>
            </a:r>
            <a:r>
              <a:rPr lang="en-US" dirty="0">
                <a:solidFill>
                  <a:srgbClr val="FF0000"/>
                </a:solidFill>
              </a:rPr>
              <a:t> POS</a:t>
            </a:r>
            <a:r>
              <a:rPr lang="en-US" dirty="0">
                <a:solidFill>
                  <a:srgbClr val="FFC000"/>
                </a:solidFill>
              </a:rPr>
              <a:t> to </a:t>
            </a:r>
            <a:r>
              <a:rPr lang="en-US" dirty="0">
                <a:solidFill>
                  <a:srgbClr val="00B0F0"/>
                </a:solidFill>
              </a:rPr>
              <a:t>NEG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(N=139)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0"/>
            <a:ext cx="2438400" cy="365125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38" y="6519446"/>
            <a:ext cx="913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Han et al., </a:t>
            </a:r>
            <a:r>
              <a:rPr lang="en-US" sz="1600" i="1" dirty="0">
                <a:solidFill>
                  <a:srgbClr val="FFC000"/>
                </a:solidFill>
              </a:rPr>
              <a:t>Aging, Clinical, and Experimental Research, </a:t>
            </a:r>
            <a:r>
              <a:rPr lang="en-US" sz="1600" dirty="0">
                <a:solidFill>
                  <a:srgbClr val="FFC000"/>
                </a:solidFill>
              </a:rPr>
              <a:t>2015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3322990-FF88-6D4F-9E11-66E48067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55" y="274638"/>
            <a:ext cx="8671254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Cognition and Decision Making Discrepancies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390DDD-1923-694A-B574-18C5BD628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03" y="885896"/>
            <a:ext cx="5730027" cy="4786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CD8AA2-C00E-9842-A155-1D1C98F59DD4}"/>
              </a:ext>
            </a:extLst>
          </p:cNvPr>
          <p:cNvSpPr txBox="1"/>
          <p:nvPr/>
        </p:nvSpPr>
        <p:spPr>
          <a:xfrm>
            <a:off x="2646258" y="6150114"/>
            <a:ext cx="381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(N=689)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5D36C-DD18-A649-9B16-D2685B447E46}"/>
              </a:ext>
            </a:extLst>
          </p:cNvPr>
          <p:cNvSpPr txBox="1"/>
          <p:nvPr/>
        </p:nvSpPr>
        <p:spPr>
          <a:xfrm>
            <a:off x="1251267" y="5754279"/>
            <a:ext cx="664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Discrepancy=23.9%; 12.9% DM&lt;COG; 11.0% DM&gt;COG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57007" y="6283190"/>
            <a:ext cx="1786993" cy="524356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199"/>
            <a:ext cx="8229600" cy="5024223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</a:pPr>
            <a:r>
              <a:rPr lang="en-US" sz="2200" dirty="0">
                <a:solidFill>
                  <a:schemeClr val="tx1"/>
                </a:solidFill>
              </a:rPr>
              <a:t>Factors that impact the brain in old age </a:t>
            </a:r>
            <a:r>
              <a:rPr lang="en-US" sz="2200" dirty="0">
                <a:solidFill>
                  <a:srgbClr val="FFC000"/>
                </a:solidFill>
              </a:rPr>
              <a:t>(e.g., age-related </a:t>
            </a:r>
            <a:r>
              <a:rPr lang="en-US" sz="2200" dirty="0" err="1">
                <a:solidFill>
                  <a:srgbClr val="FFC000"/>
                </a:solidFill>
              </a:rPr>
              <a:t>neuropathologies</a:t>
            </a:r>
            <a:r>
              <a:rPr lang="en-US" sz="2200" dirty="0">
                <a:solidFill>
                  <a:srgbClr val="FFC000"/>
                </a:solidFill>
              </a:rPr>
              <a:t>)</a:t>
            </a:r>
            <a:r>
              <a:rPr lang="en-US" sz="2200" dirty="0">
                <a:solidFill>
                  <a:schemeClr val="tx1"/>
                </a:solidFill>
              </a:rPr>
              <a:t> may impact decision making in old age by impacting brain network characteristics </a:t>
            </a:r>
            <a:r>
              <a:rPr lang="en-US" sz="2200" dirty="0">
                <a:solidFill>
                  <a:srgbClr val="FFC000"/>
                </a:solidFill>
              </a:rPr>
              <a:t>(e.g., structure, structural and functional connectivity)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>
              <a:buClr>
                <a:srgbClr val="FFC000"/>
              </a:buClr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chemeClr val="tx1"/>
                </a:solidFill>
              </a:rPr>
              <a:t>There is significant individual </a:t>
            </a:r>
            <a:r>
              <a:rPr lang="en-US" sz="2200" dirty="0">
                <a:solidFill>
                  <a:srgbClr val="FFC000"/>
                </a:solidFill>
              </a:rPr>
              <a:t>variability</a:t>
            </a:r>
            <a:r>
              <a:rPr lang="en-US" sz="2200" dirty="0">
                <a:solidFill>
                  <a:schemeClr val="tx1"/>
                </a:solidFill>
              </a:rPr>
              <a:t> in neuroimaging findings and cognitive/decision making discrepancies </a:t>
            </a:r>
            <a:r>
              <a:rPr lang="en-US" sz="2200" dirty="0">
                <a:solidFill>
                  <a:srgbClr val="FFC000"/>
                </a:solidFill>
              </a:rPr>
              <a:t>(implications for legal and public policy)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FFC000"/>
              </a:buClr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chemeClr val="tx1"/>
                </a:solidFill>
              </a:rPr>
              <a:t>Higher </a:t>
            </a:r>
            <a:r>
              <a:rPr lang="en-US" sz="2200" dirty="0">
                <a:solidFill>
                  <a:srgbClr val="FFC000"/>
                </a:solidFill>
              </a:rPr>
              <a:t>literacy</a:t>
            </a:r>
            <a:r>
              <a:rPr lang="en-US" sz="2200" dirty="0">
                <a:solidFill>
                  <a:schemeClr val="tx1"/>
                </a:solidFill>
              </a:rPr>
              <a:t> may support better decision making in old age. </a:t>
            </a:r>
          </a:p>
          <a:p>
            <a:pPr>
              <a:buClr>
                <a:srgbClr val="FFC000"/>
              </a:buClr>
            </a:pPr>
            <a:endParaRPr lang="en-US" sz="2200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2200" dirty="0">
                <a:solidFill>
                  <a:srgbClr val="FFC000"/>
                </a:solidFill>
              </a:rPr>
              <a:t>Longitudinal </a:t>
            </a:r>
            <a:r>
              <a:rPr lang="en-US" sz="2200" dirty="0">
                <a:solidFill>
                  <a:schemeClr val="tx1"/>
                </a:solidFill>
              </a:rPr>
              <a:t>and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neuromodulatory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approaches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will shed more light on these issues.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0422" y="6575224"/>
            <a:ext cx="45031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C000"/>
                </a:solidFill>
                <a:latin typeface="+mj-lt"/>
              </a:rPr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2452"/>
            <a:ext cx="4038600" cy="489371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rgbClr val="FFC000"/>
                </a:solidFill>
              </a:rPr>
              <a:t>Racial Differences in Decision Making Among Older Adults (R01AG055430; PI: Han)</a:t>
            </a:r>
          </a:p>
          <a:p>
            <a:pPr lvl="1"/>
            <a:r>
              <a:rPr lang="en-US" sz="2200" dirty="0"/>
              <a:t>Behavioral and neuroimaging </a:t>
            </a:r>
            <a:r>
              <a:rPr lang="en-US" sz="2200" dirty="0" err="1"/>
              <a:t>substudy</a:t>
            </a:r>
            <a:r>
              <a:rPr lang="en-US" sz="2200" dirty="0"/>
              <a:t> in the Minority Aging Research Study (MARS; RF1AG022018 PI: Lisa L. Barnes) of the Rush Alzheimer’s Disease Center</a:t>
            </a:r>
          </a:p>
          <a:p>
            <a:pPr lvl="1"/>
            <a:r>
              <a:rPr lang="en-US" sz="2200" dirty="0"/>
              <a:t>Identify factors that </a:t>
            </a:r>
            <a:r>
              <a:rPr lang="en-US" sz="2200" dirty="0">
                <a:solidFill>
                  <a:srgbClr val="FFC000"/>
                </a:solidFill>
              </a:rPr>
              <a:t>mediate or moderate </a:t>
            </a:r>
            <a:r>
              <a:rPr lang="en-US" sz="2200" dirty="0"/>
              <a:t>racial differences in decision making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32452"/>
            <a:ext cx="4204252" cy="48937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Finance, Cognition, and Health in Elders Study (FINCHES) (NIH/NIA R01 to be resubmitted; PI: Han)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Pilot funding from the Elder Justice Foundation and Cathay Bank Foundation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Emotional regulation, behavioral economic, health, neuropsychological, neuroimaging, and qualitative longitudinal study of </a:t>
            </a:r>
            <a:r>
              <a:rPr lang="en-US" sz="2000" dirty="0">
                <a:solidFill>
                  <a:srgbClr val="FFC000"/>
                </a:solidFill>
              </a:rPr>
              <a:t>financially exploited, cognitively-intact </a:t>
            </a:r>
            <a:r>
              <a:rPr lang="en-US" sz="2000" dirty="0">
                <a:solidFill>
                  <a:srgbClr val="FFFFFF"/>
                </a:solidFill>
              </a:rPr>
              <a:t>older adults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In collaboration with the National Center on Elder Abuse (NCEA) at USC</a:t>
            </a:r>
          </a:p>
        </p:txBody>
      </p:sp>
      <p:pic>
        <p:nvPicPr>
          <p:cNvPr id="14" name="Picture 2" descr="C:\Documents and Settings\dhan1\My Documents\RUMClogo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785" y="6243423"/>
            <a:ext cx="2425146" cy="390509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1369"/>
            <a:ext cx="2895600" cy="365125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rgbClr val="FFC000"/>
                </a:solidFill>
                <a:latin typeface="+mj-lt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175"/>
            <a:ext cx="4038600" cy="47475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400" dirty="0">
                <a:solidFill>
                  <a:srgbClr val="FFC000"/>
                </a:solidFill>
              </a:rPr>
              <a:t>RUSH UNIVERSITY</a:t>
            </a:r>
          </a:p>
          <a:p>
            <a:r>
              <a:rPr lang="en-US" sz="2400" dirty="0"/>
              <a:t>RADC Faculty and Staff</a:t>
            </a:r>
          </a:p>
          <a:p>
            <a:r>
              <a:rPr lang="en-US" sz="2400" dirty="0"/>
              <a:t>David Bennett, MD</a:t>
            </a:r>
          </a:p>
          <a:p>
            <a:r>
              <a:rPr lang="en-US" sz="2400" dirty="0"/>
              <a:t>Patricia Boyle, PhD</a:t>
            </a:r>
          </a:p>
          <a:p>
            <a:r>
              <a:rPr lang="en-US" sz="2400" dirty="0"/>
              <a:t>Lisa Barnes, PhD</a:t>
            </a:r>
          </a:p>
          <a:p>
            <a:r>
              <a:rPr lang="en-US" sz="2400" dirty="0"/>
              <a:t>Konstantinos </a:t>
            </a:r>
            <a:r>
              <a:rPr lang="en-US" sz="2400" dirty="0" err="1"/>
              <a:t>Arfanakis</a:t>
            </a:r>
            <a:r>
              <a:rPr lang="en-US" sz="2400" dirty="0"/>
              <a:t>, PhD</a:t>
            </a:r>
          </a:p>
          <a:p>
            <a:r>
              <a:rPr lang="en-US" sz="2400" dirty="0"/>
              <a:t>Debra Fleischman, PhD</a:t>
            </a:r>
          </a:p>
          <a:p>
            <a:r>
              <a:rPr lang="en-US" sz="2400" dirty="0"/>
              <a:t>Sue Leurgans, PhD</a:t>
            </a:r>
          </a:p>
          <a:p>
            <a:r>
              <a:rPr lang="en-US" sz="2400" dirty="0"/>
              <a:t>Lei Yu, PhD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UNIVERSITY OF SOUTHERN CALIFORNIA</a:t>
            </a:r>
          </a:p>
          <a:p>
            <a:r>
              <a:rPr lang="en-US" sz="2400" dirty="0"/>
              <a:t>Laura </a:t>
            </a:r>
            <a:r>
              <a:rPr lang="en-US" sz="2400" dirty="0" err="1"/>
              <a:t>Mosqueda</a:t>
            </a:r>
            <a:r>
              <a:rPr lang="en-US" sz="2400" dirty="0"/>
              <a:t>, MD</a:t>
            </a:r>
          </a:p>
          <a:p>
            <a:r>
              <a:rPr lang="en-US" sz="2400" dirty="0" err="1"/>
              <a:t>Arie</a:t>
            </a:r>
            <a:r>
              <a:rPr lang="en-US" sz="2400" dirty="0"/>
              <a:t> </a:t>
            </a:r>
            <a:r>
              <a:rPr lang="en-US" sz="2400" dirty="0" err="1"/>
              <a:t>Kapteyn</a:t>
            </a:r>
            <a:r>
              <a:rPr lang="en-US" sz="2400" dirty="0"/>
              <a:t>, PhD</a:t>
            </a:r>
          </a:p>
          <a:p>
            <a:r>
              <a:rPr lang="en-US" sz="2400" dirty="0"/>
              <a:t>Mara Mather, PhD</a:t>
            </a:r>
          </a:p>
          <a:p>
            <a:r>
              <a:rPr lang="en-US" sz="2400" dirty="0"/>
              <a:t>Annie Nguyen, PhD</a:t>
            </a:r>
          </a:p>
          <a:p>
            <a:r>
              <a:rPr lang="en-US" sz="2400" dirty="0"/>
              <a:t>Anya </a:t>
            </a:r>
            <a:r>
              <a:rPr lang="en-US" sz="2400" dirty="0" err="1"/>
              <a:t>Samek</a:t>
            </a:r>
            <a:r>
              <a:rPr lang="en-US" sz="2400" dirty="0"/>
              <a:t>, PhD</a:t>
            </a:r>
          </a:p>
          <a:p>
            <a:r>
              <a:rPr lang="en-US" sz="2400" dirty="0" err="1"/>
              <a:t>Gali</a:t>
            </a:r>
            <a:r>
              <a:rPr lang="en-US" sz="2400" dirty="0"/>
              <a:t> </a:t>
            </a:r>
            <a:r>
              <a:rPr lang="en-US" sz="2400" dirty="0" err="1"/>
              <a:t>Weissberger</a:t>
            </a:r>
            <a:r>
              <a:rPr lang="en-US" sz="2400" dirty="0"/>
              <a:t>, PhD</a:t>
            </a:r>
          </a:p>
          <a:p>
            <a:r>
              <a:rPr lang="en-US" sz="2400" dirty="0"/>
              <a:t>Caroline Nguyen</a:t>
            </a:r>
          </a:p>
          <a:p>
            <a:r>
              <a:rPr lang="en-US" sz="2400" dirty="0" err="1"/>
              <a:t>Emanuil</a:t>
            </a:r>
            <a:r>
              <a:rPr lang="en-US" sz="2400" dirty="0"/>
              <a:t> </a:t>
            </a:r>
            <a:r>
              <a:rPr lang="en-US" sz="2400" dirty="0" err="1"/>
              <a:t>Parunakian</a:t>
            </a:r>
            <a:endParaRPr lang="en-US" sz="2400" dirty="0"/>
          </a:p>
          <a:p>
            <a:r>
              <a:rPr lang="en-US" sz="2400" dirty="0"/>
              <a:t>Jacqueline Chen</a:t>
            </a:r>
          </a:p>
          <a:p>
            <a:endParaRPr lang="en-US" sz="2400" dirty="0"/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175"/>
            <a:ext cx="4038600" cy="474750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400" dirty="0">
                <a:solidFill>
                  <a:srgbClr val="FFC000"/>
                </a:solidFill>
              </a:rPr>
              <a:t>FUNDING</a:t>
            </a:r>
          </a:p>
          <a:p>
            <a:r>
              <a:rPr lang="en-US" sz="2400" dirty="0"/>
              <a:t>NIH/NIA K23AG040625 (Beeson Award)</a:t>
            </a:r>
          </a:p>
          <a:p>
            <a:r>
              <a:rPr lang="en-US" sz="2400" dirty="0"/>
              <a:t>NIH/NIA R01AG055430</a:t>
            </a:r>
          </a:p>
          <a:p>
            <a:r>
              <a:rPr lang="en-US" sz="2400" dirty="0"/>
              <a:t>National Institute on Aging</a:t>
            </a:r>
          </a:p>
          <a:p>
            <a:r>
              <a:rPr lang="en-US" sz="2400" dirty="0"/>
              <a:t>American Federation for Aging Research</a:t>
            </a:r>
          </a:p>
          <a:p>
            <a:r>
              <a:rPr lang="en-US" sz="2400" dirty="0"/>
              <a:t>John A. Hartford Foundation</a:t>
            </a:r>
          </a:p>
          <a:p>
            <a:r>
              <a:rPr lang="en-US" sz="2400" dirty="0"/>
              <a:t>National Institute of Justice</a:t>
            </a:r>
          </a:p>
          <a:p>
            <a:r>
              <a:rPr lang="en-US" sz="2400" dirty="0"/>
              <a:t>Elder Justice Foundation</a:t>
            </a:r>
          </a:p>
          <a:p>
            <a:r>
              <a:rPr lang="en-US" sz="2400" dirty="0"/>
              <a:t>Cathay Bank Foundation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>
                <a:solidFill>
                  <a:srgbClr val="FFC000"/>
                </a:solidFill>
              </a:rPr>
              <a:t>HARVARD UNIVERSITY</a:t>
            </a:r>
          </a:p>
          <a:p>
            <a:r>
              <a:rPr lang="en-US" sz="2400" dirty="0"/>
              <a:t>Randy Buckner, PhD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WEILL CORNELL COLLEGE</a:t>
            </a:r>
          </a:p>
          <a:p>
            <a:r>
              <a:rPr lang="en-US" sz="2400" dirty="0"/>
              <a:t>Mark </a:t>
            </a:r>
            <a:r>
              <a:rPr lang="en-US" sz="2400" dirty="0" err="1"/>
              <a:t>Lachs</a:t>
            </a:r>
            <a:r>
              <a:rPr lang="en-US" sz="2400" dirty="0"/>
              <a:t>, MD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>
                <a:solidFill>
                  <a:srgbClr val="FFC000"/>
                </a:solidFill>
              </a:rPr>
              <a:t>UNIVERSITY OF MICHIGAN</a:t>
            </a:r>
          </a:p>
          <a:p>
            <a:r>
              <a:rPr lang="en-US" sz="2400" dirty="0"/>
              <a:t>Bob Willis, PhD</a:t>
            </a:r>
          </a:p>
          <a:p>
            <a:r>
              <a:rPr lang="en-US" sz="2400" dirty="0"/>
              <a:t>Ken </a:t>
            </a:r>
            <a:r>
              <a:rPr lang="en-US" sz="2400" dirty="0" err="1"/>
              <a:t>Langa</a:t>
            </a:r>
            <a:r>
              <a:rPr lang="en-US" sz="2400" dirty="0"/>
              <a:t>, MD, PhD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2" descr="C:\Documents and Settings\dhan1\My Documents\RUMClogo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785" y="6243423"/>
            <a:ext cx="2425146" cy="39050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3087"/>
            <a:ext cx="2895600" cy="365125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C000"/>
                </a:solidFill>
                <a:latin typeface="+mj-lt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3781" y="6519446"/>
            <a:ext cx="913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Laibson</a:t>
            </a:r>
            <a:r>
              <a:rPr lang="en-US" sz="1600" dirty="0">
                <a:solidFill>
                  <a:srgbClr val="FFC000"/>
                </a:solidFill>
              </a:rPr>
              <a:t>, 2011; </a:t>
            </a:r>
            <a:r>
              <a:rPr lang="en-US" sz="1600" dirty="0" err="1">
                <a:solidFill>
                  <a:srgbClr val="FFC000"/>
                </a:solidFill>
              </a:rPr>
              <a:t>Metlife</a:t>
            </a:r>
            <a:r>
              <a:rPr lang="en-US" sz="1600" dirty="0">
                <a:solidFill>
                  <a:srgbClr val="FFC000"/>
                </a:solidFill>
              </a:rPr>
              <a:t>, Inc., 2011;True Link Financial, Inc., 2015; </a:t>
            </a:r>
            <a:r>
              <a:rPr lang="en-US" sz="1600" dirty="0" err="1">
                <a:solidFill>
                  <a:srgbClr val="FFC000"/>
                </a:solidFill>
              </a:rPr>
              <a:t>Lachs</a:t>
            </a:r>
            <a:r>
              <a:rPr lang="en-US" sz="1600" dirty="0">
                <a:solidFill>
                  <a:srgbClr val="FFC000"/>
                </a:solidFill>
              </a:rPr>
              <a:t> et al., 1998; Boyle et al., 2013</a:t>
            </a:r>
          </a:p>
        </p:txBody>
      </p:sp>
      <p:pic>
        <p:nvPicPr>
          <p:cNvPr id="1026" name="Picture 2" descr="mage result for 1/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0" y="1120122"/>
            <a:ext cx="3879574" cy="387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 Printing Will Hit 3 Billion Doll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40" y="1302546"/>
            <a:ext cx="60960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" y="2334578"/>
            <a:ext cx="6486798" cy="3529735"/>
          </a:xfrm>
          <a:prstGeom prst="rect">
            <a:avLst/>
          </a:prstGeom>
        </p:spPr>
      </p:pic>
      <p:pic>
        <p:nvPicPr>
          <p:cNvPr id="11" name="Picture 2" descr="C:\Documents and Settings\dhan1\Desktop\N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559" y="864121"/>
            <a:ext cx="3682824" cy="5058743"/>
          </a:xfrm>
          <a:prstGeom prst="rect">
            <a:avLst/>
          </a:prstGeom>
          <a:noFill/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6" cstate="print"/>
          <a:srcRect l="-8245" r="-8245"/>
          <a:stretch>
            <a:fillRect/>
          </a:stretch>
        </p:blipFill>
        <p:spPr>
          <a:xfrm>
            <a:off x="4027459" y="274638"/>
            <a:ext cx="5115533" cy="5732856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632174"/>
            <a:ext cx="3957982" cy="921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>
              <a:solidFill>
                <a:schemeClr val="bg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b="1" i="1" u="sng" dirty="0">
                <a:solidFill>
                  <a:srgbClr val="FFFF00"/>
                </a:solidFill>
              </a:rPr>
              <a:t>How can we understand this?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69781" y="6165889"/>
            <a:ext cx="2895600" cy="365125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880FBA7-4F67-8849-B23E-24F30A09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Some Great Examples of Neuroeconomics Work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9E4C7A4-C07E-1D46-ACFC-4DA47912DFBD}"/>
              </a:ext>
            </a:extLst>
          </p:cNvPr>
          <p:cNvGrpSpPr/>
          <p:nvPr/>
        </p:nvGrpSpPr>
        <p:grpSpPr>
          <a:xfrm>
            <a:off x="1442652" y="3233926"/>
            <a:ext cx="5728406" cy="2352364"/>
            <a:chOff x="596345" y="2160245"/>
            <a:chExt cx="7089914" cy="28464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7DA0665-32DF-824D-B80C-220A8134E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56"/>
            <a:stretch/>
          </p:blipFill>
          <p:spPr>
            <a:xfrm>
              <a:off x="596345" y="2160245"/>
              <a:ext cx="7089913" cy="27065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DF67F2B-7C52-F344-81AA-F9875F15B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6" y="4866792"/>
              <a:ext cx="7089913" cy="13993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CF1FC-5F94-FE44-A343-CBBD377DB3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6663"/>
            <a:ext cx="4996070" cy="2109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C00B1C-9755-AB42-8BED-6E84B88B0575}"/>
              </a:ext>
            </a:extLst>
          </p:cNvPr>
          <p:cNvSpPr txBox="1"/>
          <p:nvPr/>
        </p:nvSpPr>
        <p:spPr>
          <a:xfrm>
            <a:off x="2292627" y="5708586"/>
            <a:ext cx="6658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Also, Brian Knutson, Sam McClure, Joseph Kable, Paul </a:t>
            </a:r>
            <a:r>
              <a:rPr lang="en-US" dirty="0" err="1"/>
              <a:t>Glimcher</a:t>
            </a:r>
            <a:r>
              <a:rPr lang="en-US" dirty="0"/>
              <a:t>, Antonio Rangel, Colin Camerer, Scott </a:t>
            </a:r>
            <a:r>
              <a:rPr lang="en-US" dirty="0" err="1"/>
              <a:t>Huettel</a:t>
            </a:r>
            <a:r>
              <a:rPr lang="en-US" dirty="0"/>
              <a:t>, Mara Mather, Natalie </a:t>
            </a:r>
            <a:r>
              <a:rPr lang="en-US" dirty="0" err="1"/>
              <a:t>Denburg</a:t>
            </a:r>
            <a:r>
              <a:rPr lang="en-US" dirty="0"/>
              <a:t>, Antoine </a:t>
            </a:r>
            <a:r>
              <a:rPr lang="en-US" dirty="0" err="1"/>
              <a:t>Bechara</a:t>
            </a:r>
            <a:r>
              <a:rPr lang="en-US" dirty="0"/>
              <a:t>, and others…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65097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8-30 at 11.05.3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4469033"/>
            <a:ext cx="2049065" cy="114801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Our </a:t>
            </a:r>
            <a:r>
              <a:rPr lang="en-US" sz="2800" b="1" dirty="0" err="1">
                <a:solidFill>
                  <a:srgbClr val="FFC000"/>
                </a:solidFill>
                <a:latin typeface="+mj-lt"/>
              </a:rPr>
              <a:t>Neuroepidemiologic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12646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Decision Making Study (PI: Patricia Boyle) </a:t>
            </a:r>
            <a:r>
              <a:rPr lang="en-US" dirty="0"/>
              <a:t>of the Rush Alzheimer’s Disease Center </a:t>
            </a:r>
            <a:r>
              <a:rPr lang="en-US" dirty="0">
                <a:solidFill>
                  <a:srgbClr val="FFC000"/>
                </a:solidFill>
              </a:rPr>
              <a:t>Memory and Aging Project (PI: David Bennett) </a:t>
            </a:r>
          </a:p>
          <a:p>
            <a:pPr lvl="1"/>
            <a:r>
              <a:rPr lang="en-US" dirty="0"/>
              <a:t>Cognitive processing</a:t>
            </a:r>
          </a:p>
          <a:p>
            <a:pPr lvl="1"/>
            <a:r>
              <a:rPr lang="en-US" dirty="0"/>
              <a:t>Affective processing</a:t>
            </a:r>
          </a:p>
          <a:p>
            <a:pPr lvl="1"/>
            <a:r>
              <a:rPr lang="en-US" dirty="0"/>
              <a:t>Personality styles</a:t>
            </a:r>
          </a:p>
          <a:p>
            <a:pPr lvl="1"/>
            <a:r>
              <a:rPr lang="en-US" dirty="0"/>
              <a:t>Behavioral Economics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785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NIH/NIA Paul B. Beeson Award (PI: Duke Han) </a:t>
            </a:r>
            <a:r>
              <a:rPr lang="en-US" dirty="0"/>
              <a:t>to conduct a </a:t>
            </a:r>
            <a:r>
              <a:rPr lang="en-US" dirty="0" err="1">
                <a:solidFill>
                  <a:srgbClr val="FFC000"/>
                </a:solidFill>
              </a:rPr>
              <a:t>neuroeconomics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substudy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Volumetrics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Diffusion Tensor Imaging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Functional connectivity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8928" y="5293878"/>
            <a:ext cx="354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R01AG033678; PI: Boyle</a:t>
            </a:r>
          </a:p>
          <a:p>
            <a:r>
              <a:rPr lang="en-US" dirty="0">
                <a:solidFill>
                  <a:srgbClr val="FFC000"/>
                </a:solidFill>
              </a:rPr>
              <a:t>R01AG017917; PI: Bennett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3500" y="557087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K23AG040625; PI: Han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Age-Associated Neuropathology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523" y="6519446"/>
            <a:ext cx="5472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Buckner et al., 2008; Buckner et al., 2005; </a:t>
            </a:r>
            <a:r>
              <a:rPr lang="en-US" sz="1600" dirty="0" err="1">
                <a:solidFill>
                  <a:srgbClr val="FFC000"/>
                </a:solidFill>
              </a:rPr>
              <a:t>Lustig</a:t>
            </a:r>
            <a:r>
              <a:rPr lang="en-US" sz="1600" dirty="0">
                <a:solidFill>
                  <a:srgbClr val="FFC000"/>
                </a:solidFill>
              </a:rPr>
              <a:t> et al., 2003</a:t>
            </a:r>
          </a:p>
        </p:txBody>
      </p:sp>
      <p:pic>
        <p:nvPicPr>
          <p:cNvPr id="11" name="Picture 10" descr="Screen Shot 2013-07-19 at 3.51.2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2"/>
            <a:ext cx="4159552" cy="250595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239617" y="2743200"/>
            <a:ext cx="2511426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3-07-19 at 3.51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2"/>
            <a:ext cx="1588663" cy="2514600"/>
          </a:xfrm>
          <a:prstGeom prst="rect">
            <a:avLst/>
          </a:prstGeom>
        </p:spPr>
      </p:pic>
      <p:pic>
        <p:nvPicPr>
          <p:cNvPr id="10" name="Picture 9" descr="Screen Shot 2013-07-19 at 3.45.5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35" y="1992387"/>
            <a:ext cx="1865793" cy="25034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627" y="6203093"/>
            <a:ext cx="1709896" cy="548078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Age-Associated </a:t>
            </a:r>
            <a:r>
              <a:rPr lang="en-US" sz="2800" b="1" dirty="0" err="1">
                <a:solidFill>
                  <a:srgbClr val="FFC000"/>
                </a:solidFill>
                <a:latin typeface="+mj-lt"/>
              </a:rPr>
              <a:t>Neuropathologies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 May Impact Decision Making Brain Networks</a:t>
            </a:r>
          </a:p>
        </p:txBody>
      </p:sp>
      <p:sp useBgFill="1">
        <p:nvSpPr>
          <p:cNvPr id="6" name="Oval 5"/>
          <p:cNvSpPr/>
          <p:nvPr/>
        </p:nvSpPr>
        <p:spPr>
          <a:xfrm rot="19839531">
            <a:off x="1194081" y="3593161"/>
            <a:ext cx="3886200" cy="27809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Oval 7"/>
          <p:cNvSpPr/>
          <p:nvPr/>
        </p:nvSpPr>
        <p:spPr>
          <a:xfrm rot="4535365">
            <a:off x="249510" y="1951407"/>
            <a:ext cx="2564355" cy="155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Oval 8"/>
          <p:cNvSpPr/>
          <p:nvPr/>
        </p:nvSpPr>
        <p:spPr>
          <a:xfrm rot="17166396">
            <a:off x="4583501" y="2264650"/>
            <a:ext cx="4412101" cy="31836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9799" y="5333999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799" y="2895601"/>
            <a:ext cx="1143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399" y="3809999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8399" y="4800599"/>
            <a:ext cx="9144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599" y="3962399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199" y="4343399"/>
            <a:ext cx="685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28799" y="5638799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0599" y="1752599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0599" y="2819399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67399" y="2133601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9" y="30479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ACC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5999" y="22860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PCC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199" y="586739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vmPFC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4363" y="4876799"/>
            <a:ext cx="8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hippo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9999" y="38861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TPJ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2799" y="28956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Angular </a:t>
            </a:r>
            <a:r>
              <a:rPr lang="en-US" dirty="0" err="1">
                <a:solidFill>
                  <a:srgbClr val="FFFFFF"/>
                </a:solidFill>
              </a:rPr>
              <a:t>Gyrus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399" y="40385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striatum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573" y="1828799"/>
            <a:ext cx="105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DLPFC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3599" y="54101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amyg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1148986">
            <a:off x="2273337" y="2604849"/>
            <a:ext cx="3610432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895599" y="4724399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4"/>
          </p:cNvCxnSpPr>
          <p:nvPr/>
        </p:nvCxnSpPr>
        <p:spPr>
          <a:xfrm flipH="1" flipV="1">
            <a:off x="1409699" y="2285999"/>
            <a:ext cx="1143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857999" y="3505201"/>
            <a:ext cx="533400" cy="1295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86599" y="4267199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4"/>
            <a:endCxn id="15" idx="0"/>
          </p:cNvCxnSpPr>
          <p:nvPr/>
        </p:nvCxnSpPr>
        <p:spPr>
          <a:xfrm>
            <a:off x="6515099" y="2895601"/>
            <a:ext cx="190500" cy="1904998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162799" y="26669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09999" y="44195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VTA</a:t>
            </a:r>
          </a:p>
        </p:txBody>
      </p:sp>
      <p:sp>
        <p:nvSpPr>
          <p:cNvPr id="59" name="Oval 58"/>
          <p:cNvSpPr/>
          <p:nvPr/>
        </p:nvSpPr>
        <p:spPr>
          <a:xfrm>
            <a:off x="4038599" y="4952999"/>
            <a:ext cx="685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399" y="50291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OFC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047999" y="5333999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21175650">
            <a:off x="2604825" y="2611821"/>
            <a:ext cx="294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Superior Long. Fasciculus</a:t>
            </a:r>
          </a:p>
        </p:txBody>
      </p:sp>
      <p:sp>
        <p:nvSpPr>
          <p:cNvPr id="75" name="Left-Right Arrow 74"/>
          <p:cNvSpPr/>
          <p:nvPr/>
        </p:nvSpPr>
        <p:spPr>
          <a:xfrm rot="21148986">
            <a:off x="3142059" y="5669080"/>
            <a:ext cx="2803440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 rot="21175650">
            <a:off x="3443682" y="5691557"/>
            <a:ext cx="211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FFFF"/>
                </a:solidFill>
              </a:rPr>
              <a:t>Uncinate</a:t>
            </a:r>
            <a:r>
              <a:rPr lang="en-US" i="1" dirty="0">
                <a:solidFill>
                  <a:srgbClr val="FFFFFF"/>
                </a:solidFill>
              </a:rPr>
              <a:t> Fasciculus</a:t>
            </a:r>
          </a:p>
        </p:txBody>
      </p:sp>
      <p:cxnSp>
        <p:nvCxnSpPr>
          <p:cNvPr id="87" name="Straight Arrow Connector 86"/>
          <p:cNvCxnSpPr>
            <a:stCxn id="22" idx="4"/>
            <a:endCxn id="19" idx="1"/>
          </p:cNvCxnSpPr>
          <p:nvPr/>
        </p:nvCxnSpPr>
        <p:spPr>
          <a:xfrm>
            <a:off x="1638301" y="3581399"/>
            <a:ext cx="380207" cy="2168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2057399" y="3962399"/>
            <a:ext cx="685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904999" y="40385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insula</a:t>
            </a:r>
          </a:p>
        </p:txBody>
      </p:sp>
      <p:cxnSp>
        <p:nvCxnSpPr>
          <p:cNvPr id="109" name="Straight Arrow Connector 108"/>
          <p:cNvCxnSpPr>
            <a:stCxn id="101" idx="4"/>
            <a:endCxn id="19" idx="0"/>
          </p:cNvCxnSpPr>
          <p:nvPr/>
        </p:nvCxnSpPr>
        <p:spPr>
          <a:xfrm>
            <a:off x="2400299" y="4495799"/>
            <a:ext cx="76200" cy="114300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1522C975-7BF9-8A4C-9998-31BE64F560F2}"/>
              </a:ext>
            </a:extLst>
          </p:cNvPr>
          <p:cNvCxnSpPr>
            <a:cxnSpLocks/>
          </p:cNvCxnSpPr>
          <p:nvPr/>
        </p:nvCxnSpPr>
        <p:spPr>
          <a:xfrm flipH="1">
            <a:off x="2662201" y="4495799"/>
            <a:ext cx="575508" cy="1219114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7181" y="6439965"/>
            <a:ext cx="2895600" cy="365125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23" grpId="0" animBg="1"/>
      <p:bldP spid="25" grpId="0"/>
      <p:bldP spid="27" grpId="0"/>
      <p:bldP spid="28" grpId="0"/>
      <p:bldP spid="29" grpId="0"/>
      <p:bldP spid="34" grpId="0"/>
      <p:bldP spid="35" grpId="0" animBg="1"/>
      <p:bldP spid="84" grpId="0"/>
      <p:bldP spid="75" grpId="0" animBg="1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Temporal Discounting</a:t>
            </a:r>
          </a:p>
        </p:txBody>
      </p:sp>
      <p:pic>
        <p:nvPicPr>
          <p:cNvPr id="4098" name="Picture 2" descr="mage result for temporal disco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51" y="1249251"/>
            <a:ext cx="5039098" cy="49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intosh HD:Users:duke:Desktop:Screen Shot 2013-06-06 at 12.11.41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112"/>
            <a:ext cx="4505994" cy="381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9558" y="5206347"/>
            <a:ext cx="381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rs</a:t>
            </a:r>
            <a:r>
              <a:rPr lang="en-US" dirty="0">
                <a:solidFill>
                  <a:srgbClr val="FFC000"/>
                </a:solidFill>
              </a:rPr>
              <a:t>-fMRI</a:t>
            </a:r>
            <a:r>
              <a:rPr lang="en-US" dirty="0">
                <a:solidFill>
                  <a:srgbClr val="FF0000"/>
                </a:solidFill>
              </a:rPr>
              <a:t> HIGH</a:t>
            </a:r>
            <a:r>
              <a:rPr lang="en-US" dirty="0">
                <a:solidFill>
                  <a:srgbClr val="FFC000"/>
                </a:solidFill>
              </a:rPr>
              <a:t>-&gt;</a:t>
            </a:r>
            <a:r>
              <a:rPr lang="en-US" dirty="0">
                <a:solidFill>
                  <a:srgbClr val="00B0F0"/>
                </a:solidFill>
              </a:rPr>
              <a:t>LOW </a:t>
            </a:r>
            <a:r>
              <a:rPr lang="en-US" dirty="0">
                <a:solidFill>
                  <a:srgbClr val="FFC000"/>
                </a:solidFill>
              </a:rPr>
              <a:t>Temporal Discounting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(N=123)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Temporal Discounting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2016" y="5160180"/>
            <a:ext cx="381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DTI FA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(N=302)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471"/>
            <a:ext cx="4394549" cy="3667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73781" y="6519446"/>
            <a:ext cx="913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Han et al., </a:t>
            </a:r>
            <a:r>
              <a:rPr lang="en-US" sz="1600" i="1" dirty="0">
                <a:solidFill>
                  <a:srgbClr val="FFC000"/>
                </a:solidFill>
              </a:rPr>
              <a:t>Experimental Gerontology,</a:t>
            </a:r>
            <a:r>
              <a:rPr lang="en-US" sz="1600" dirty="0">
                <a:solidFill>
                  <a:srgbClr val="FFC000"/>
                </a:solidFill>
              </a:rPr>
              <a:t> 2013 &amp; Han et al., </a:t>
            </a:r>
            <a:r>
              <a:rPr lang="en-US" sz="1600" i="1" dirty="0">
                <a:solidFill>
                  <a:srgbClr val="FFC000"/>
                </a:solidFill>
              </a:rPr>
              <a:t>Brain Structure and Function, </a:t>
            </a:r>
            <a:r>
              <a:rPr lang="en-US" sz="1600" dirty="0">
                <a:solidFill>
                  <a:srgbClr val="FFC000"/>
                </a:solidFill>
              </a:rPr>
              <a:t>2018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68106" y="96697"/>
            <a:ext cx="2197275" cy="365125"/>
          </a:xfrm>
        </p:spPr>
        <p:txBody>
          <a:bodyPr/>
          <a:lstStyle/>
          <a:p>
            <a:pPr lvl="0"/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9473CB-C238-6D44-9F49-08AC70EF76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" y="172855"/>
            <a:ext cx="4485237" cy="65319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1613D9A-C421-7E42-8E7A-A8998A34AD04}"/>
              </a:ext>
            </a:extLst>
          </p:cNvPr>
          <p:cNvGrpSpPr/>
          <p:nvPr/>
        </p:nvGrpSpPr>
        <p:grpSpPr>
          <a:xfrm>
            <a:off x="4994376" y="172855"/>
            <a:ext cx="3872847" cy="6531955"/>
            <a:chOff x="5058320" y="172855"/>
            <a:chExt cx="3872847" cy="653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542BCD8-0DEE-6C43-B3F8-FA4C99B25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320" y="172855"/>
              <a:ext cx="3872847" cy="37439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E519E85-A64C-5B45-99E4-3F96C76A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320" y="3916780"/>
              <a:ext cx="3872847" cy="278803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352" y="6058070"/>
            <a:ext cx="1674341" cy="646740"/>
          </a:xfrm>
        </p:spPr>
        <p:txBody>
          <a:bodyPr/>
          <a:lstStyle/>
          <a:p>
            <a:pPr lvl="0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Han, "Achieving and Sustaining Behavior Change to Benefit Older Adults" Dec 6-7, 2018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85108"/>
      </p:ext>
    </p:extLst>
  </p:cSld>
  <p:clrMapOvr>
    <a:masterClrMapping/>
  </p:clrMapOvr>
</p:sld>
</file>

<file path=ppt/theme/theme1.xml><?xml version="1.0" encoding="utf-8"?>
<a:theme xmlns:a="http://schemas.openxmlformats.org/drawingml/2006/main" name="USC PCC slides_TSF Ojai retre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C ppt" id="{AD3D57FA-3EE7-904D-818B-577BA1F393EF}" vid="{3911F282-1F63-9C49-96A9-B0E7BFD9D4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 ppt</Template>
  <TotalTime>5729</TotalTime>
  <Words>1042</Words>
  <Application>Microsoft Office PowerPoint</Application>
  <PresentationFormat>On-screen Show (4:3)</PresentationFormat>
  <Paragraphs>152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Caslon Pro</vt:lpstr>
      <vt:lpstr>Arial</vt:lpstr>
      <vt:lpstr>Calibri</vt:lpstr>
      <vt:lpstr>Frutiger 55 Roman</vt:lpstr>
      <vt:lpstr>Palatino Linotype</vt:lpstr>
      <vt:lpstr>Wingdings</vt:lpstr>
      <vt:lpstr>USC PCC slides_TSF Ojai retreat</vt:lpstr>
      <vt:lpstr>Neuroepidemiology of Decision Making in Old Age</vt:lpstr>
      <vt:lpstr>Background</vt:lpstr>
      <vt:lpstr>Some Great Examples of Neuroeconomics Work</vt:lpstr>
      <vt:lpstr>Our Neuroepidemiologic Approach</vt:lpstr>
      <vt:lpstr>Age-Associated Neuropathology</vt:lpstr>
      <vt:lpstr>Age-Associated Neuropathologies May Impact Decision Making Brain Networks</vt:lpstr>
      <vt:lpstr>Temporal Discounting</vt:lpstr>
      <vt:lpstr>Temporal Discounting</vt:lpstr>
      <vt:lpstr>PowerPoint Presentation</vt:lpstr>
      <vt:lpstr>Grey Matter Correlates of Susceptibility to Scams</vt:lpstr>
      <vt:lpstr>Peters and Buchel, 2011</vt:lpstr>
      <vt:lpstr>Financial Literacy</vt:lpstr>
      <vt:lpstr>Cognition and Decision Making Discrepancies</vt:lpstr>
      <vt:lpstr>Conclusions</vt:lpstr>
      <vt:lpstr>Future Directions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Duke Han</dc:creator>
  <cp:lastModifiedBy>Elizabeth Pritchett-Montavon</cp:lastModifiedBy>
  <cp:revision>686</cp:revision>
  <dcterms:created xsi:type="dcterms:W3CDTF">2014-04-17T18:27:29Z</dcterms:created>
  <dcterms:modified xsi:type="dcterms:W3CDTF">2019-01-07T17:07:27Z</dcterms:modified>
</cp:coreProperties>
</file>