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9" r:id="rId3"/>
    <p:sldId id="271" r:id="rId4"/>
    <p:sldId id="276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2081" autoAdjust="0"/>
  </p:normalViewPr>
  <p:slideViewPr>
    <p:cSldViewPr snapToGrid="0">
      <p:cViewPr varScale="1">
        <p:scale>
          <a:sx n="84" d="100"/>
          <a:sy n="84" d="100"/>
        </p:scale>
        <p:origin x="1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390C-C6AC-442E-9D18-D60469032CC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F10E6-EA44-489A-90AE-64229028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10E6-EA44-489A-90AE-64229028D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KEEP IT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0880-808D-4ABA-8F54-9E4771702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 = 30–45 kg/m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more than 2 days w/ 30 min structured activity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E6F8C-4958-4E9E-8920-065B3DD5B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Discuss</a:t>
            </a:r>
            <a:r>
              <a:rPr lang="en-US" baseline="0" dirty="0" smtClean="0"/>
              <a:t> iterative design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Discuss features available to all groups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Discuss group-specific features, most notably for </a:t>
            </a:r>
            <a:r>
              <a:rPr lang="en-US" baseline="0" dirty="0" err="1" smtClean="0"/>
              <a:t>SitLess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F458-404D-451E-9AD7-F91C2B1272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9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E6F8C-4958-4E9E-8920-065B3DD5B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0DCF-4E31-4A6E-B193-D21CF95C5E59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6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3FF-99E1-46B2-9DB8-7C60D424FC18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C9E-2F96-4AE4-90DF-992821C449E0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F0E6-D97C-40F8-B45C-6180837DC476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3E7-0C2B-4C62-88F5-0146BEE093F6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E2EF-D633-4F20-BF41-0E01C619BC55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EE8A-7723-4E65-9824-440DBA44B605}" type="datetime1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B0FC-1B8B-4564-A822-4434D9F01D2C}" type="datetime1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71-5686-4EEB-934F-FB2A925DF5EF}" type="datetime1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E4BAD4-0E1F-4D38-856A-3F38B45BDB98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ED62-48C3-4B56-8F09-EC325DFFF220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D56125-B922-403F-A923-F80195DA3737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9DD492-50CD-42F4-A882-BF27A134CA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Modifying Movement Patterns to Promote Weight Loss in 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none" dirty="0" smtClean="0">
                <a:latin typeface="+mn-lt"/>
              </a:rPr>
              <a:t>The </a:t>
            </a:r>
            <a:r>
              <a:rPr lang="en-US" cap="none" dirty="0" err="1" smtClean="0">
                <a:latin typeface="+mn-lt"/>
              </a:rPr>
              <a:t>mHealth</a:t>
            </a:r>
            <a:r>
              <a:rPr lang="en-US" cap="none" dirty="0" smtClean="0">
                <a:latin typeface="+mn-lt"/>
              </a:rPr>
              <a:t>-Supported EMPOWER study</a:t>
            </a:r>
          </a:p>
          <a:p>
            <a:r>
              <a:rPr lang="en-US" cap="none" dirty="0" smtClean="0">
                <a:latin typeface="+mn-lt"/>
              </a:rPr>
              <a:t>Jason </a:t>
            </a:r>
            <a:r>
              <a:rPr lang="en-US" cap="none" dirty="0">
                <a:latin typeface="+mn-lt"/>
              </a:rPr>
              <a:t>F</a:t>
            </a:r>
            <a:r>
              <a:rPr lang="en-US" cap="none" dirty="0" smtClean="0">
                <a:latin typeface="+mn-lt"/>
              </a:rPr>
              <a:t>anning, PhD</a:t>
            </a:r>
          </a:p>
          <a:p>
            <a:r>
              <a:rPr lang="en-US" cap="none" dirty="0" smtClean="0">
                <a:latin typeface="+mn-lt"/>
              </a:rPr>
              <a:t>Wake Forest School of Medicine</a:t>
            </a:r>
            <a:endParaRPr lang="en-US" cap="none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49"/>
          <a:stretch/>
        </p:blipFill>
        <p:spPr>
          <a:xfrm>
            <a:off x="868239" y="2065553"/>
            <a:ext cx="2775857" cy="2205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97000" y="6581001"/>
            <a:ext cx="3417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2018 Physical Activity </a:t>
            </a:r>
            <a:r>
              <a:rPr lang="en-US" sz="1200" dirty="0" smtClean="0">
                <a:solidFill>
                  <a:schemeClr val="bg1"/>
                </a:solidFill>
              </a:rPr>
              <a:t>Guidelines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181" y="2171644"/>
            <a:ext cx="3282820" cy="1993560"/>
          </a:xfrm>
          <a:prstGeom prst="rect">
            <a:avLst/>
          </a:prstGeom>
        </p:spPr>
      </p:pic>
      <p:pic>
        <p:nvPicPr>
          <p:cNvPr id="20" name="Picture 2" descr="Image result for wake forest school of medi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6210134"/>
            <a:ext cx="1714789" cy="51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Content Placeholder 3"/>
          <p:cNvSpPr>
            <a:spLocks noGrp="1"/>
          </p:cNvSpPr>
          <p:nvPr>
            <p:ph sz="half" idx="4294967295"/>
          </p:nvPr>
        </p:nvSpPr>
        <p:spPr>
          <a:xfrm>
            <a:off x="8569798" y="3170903"/>
            <a:ext cx="3495000" cy="2200787"/>
          </a:xfrm>
        </p:spPr>
        <p:txBody>
          <a:bodyPr>
            <a:noAutofit/>
          </a:bodyPr>
          <a:lstStyle/>
          <a:p>
            <a:r>
              <a:rPr lang="en-US" sz="2400" dirty="0" smtClean="0"/>
              <a:t>A serial-movement approach</a:t>
            </a:r>
          </a:p>
          <a:p>
            <a:pPr lvl="1"/>
            <a:r>
              <a:rPr lang="en-US" sz="2000" dirty="0" smtClean="0"/>
              <a:t>Focuses on patterns of accumulation and </a:t>
            </a:r>
            <a:r>
              <a:rPr lang="en-US" sz="2000" b="1" dirty="0" smtClean="0"/>
              <a:t>provision of tools to build awareness</a:t>
            </a:r>
          </a:p>
          <a:p>
            <a:pPr lvl="1"/>
            <a:r>
              <a:rPr lang="en-US" sz="2000" dirty="0" smtClean="0"/>
              <a:t>Emphasizes the importance of </a:t>
            </a:r>
            <a:r>
              <a:rPr lang="en-US" sz="2000" b="1" dirty="0" smtClean="0"/>
              <a:t>exploration</a:t>
            </a:r>
            <a:r>
              <a:rPr lang="en-US" sz="2000" dirty="0" smtClean="0"/>
              <a:t> of activities across the intensity spectrum</a:t>
            </a: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10" y="290839"/>
            <a:ext cx="3417576" cy="21369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EMPOWER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the </a:t>
            </a:r>
            <a:r>
              <a:rPr lang="en-US" sz="2400" dirty="0" err="1" smtClean="0"/>
              <a:t>SitLess</a:t>
            </a:r>
            <a:r>
              <a:rPr lang="en-US" sz="2400" dirty="0" smtClean="0"/>
              <a:t> pilot (</a:t>
            </a:r>
            <a:r>
              <a:rPr lang="en-US" sz="2400" dirty="0" err="1" smtClean="0"/>
              <a:t>Nicklas</a:t>
            </a:r>
            <a:r>
              <a:rPr lang="en-US" sz="2400" dirty="0" smtClean="0"/>
              <a:t>, 2014)</a:t>
            </a:r>
          </a:p>
          <a:p>
            <a:r>
              <a:rPr lang="en-US" sz="2400" dirty="0" err="1" smtClean="0"/>
              <a:t>mHealth</a:t>
            </a:r>
            <a:r>
              <a:rPr lang="en-US" sz="2400" dirty="0" smtClean="0"/>
              <a:t>-supported day-long movement to prevent weight regain</a:t>
            </a:r>
          </a:p>
          <a:p>
            <a:r>
              <a:rPr lang="en-US" sz="2400" dirty="0" smtClean="0"/>
              <a:t>Low-active, obese older adults (</a:t>
            </a:r>
            <a:r>
              <a:rPr lang="en-US" sz="2400" i="1" dirty="0" smtClean="0"/>
              <a:t>N</a:t>
            </a:r>
            <a:r>
              <a:rPr lang="en-US" sz="2400" dirty="0" smtClean="0"/>
              <a:t>=180)</a:t>
            </a:r>
          </a:p>
          <a:p>
            <a:r>
              <a:rPr lang="en-US" sz="2400" dirty="0" smtClean="0"/>
              <a:t>Ongoing 3 arm randomized controlled trial</a:t>
            </a:r>
          </a:p>
          <a:p>
            <a:pPr lvl="1"/>
            <a:r>
              <a:rPr lang="en-US" sz="2000" dirty="0" smtClean="0"/>
              <a:t>Weight Loss + Exercise</a:t>
            </a:r>
          </a:p>
          <a:p>
            <a:pPr lvl="1"/>
            <a:r>
              <a:rPr lang="en-US" sz="2000" dirty="0" smtClean="0"/>
              <a:t>Weight Loss + </a:t>
            </a:r>
            <a:r>
              <a:rPr lang="en-US" sz="2000" dirty="0" err="1" smtClean="0"/>
              <a:t>SitLess</a:t>
            </a:r>
            <a:endParaRPr lang="en-US" sz="2000" dirty="0" smtClean="0"/>
          </a:p>
          <a:p>
            <a:pPr lvl="1"/>
            <a:r>
              <a:rPr lang="en-US" sz="2000" dirty="0" smtClean="0"/>
              <a:t>Weight Loss + Exercise + </a:t>
            </a:r>
            <a:r>
              <a:rPr lang="en-US" sz="2000" dirty="0" err="1" smtClean="0"/>
              <a:t>SitLess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phases</a:t>
            </a:r>
          </a:p>
          <a:p>
            <a:pPr lvl="1"/>
            <a:r>
              <a:rPr lang="en-US" sz="2000" dirty="0"/>
              <a:t>Face-to-face group counseling (6 months)</a:t>
            </a:r>
          </a:p>
          <a:p>
            <a:pPr lvl="1"/>
            <a:r>
              <a:rPr lang="en-US" sz="2000" dirty="0"/>
              <a:t>Transition (3 months)</a:t>
            </a:r>
          </a:p>
          <a:p>
            <a:pPr lvl="1"/>
            <a:r>
              <a:rPr lang="en-US" sz="2000" dirty="0"/>
              <a:t>Maintenance (9 months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Hypotheses</a:t>
            </a:r>
            <a:endParaRPr lang="en-US" sz="2400" dirty="0"/>
          </a:p>
          <a:p>
            <a:pPr lvl="1"/>
            <a:r>
              <a:rPr lang="en-US" sz="2000" dirty="0"/>
              <a:t>WL + EX + </a:t>
            </a:r>
            <a:r>
              <a:rPr lang="en-US" sz="2000" dirty="0" err="1"/>
              <a:t>SitLess</a:t>
            </a:r>
            <a:r>
              <a:rPr lang="en-US" sz="2000" dirty="0"/>
              <a:t> will have greatest weight loss at month 18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wake forest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6210134"/>
            <a:ext cx="1714789" cy="51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7804182" y="6400704"/>
            <a:ext cx="402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Fanning et al </a:t>
            </a:r>
            <a:r>
              <a:rPr lang="en-US" dirty="0" smtClean="0">
                <a:solidFill>
                  <a:schemeClr val="bg1"/>
                </a:solidFill>
              </a:rPr>
              <a:t>2018a; PIs </a:t>
            </a:r>
            <a:r>
              <a:rPr lang="en-US" dirty="0" err="1" smtClean="0">
                <a:solidFill>
                  <a:schemeClr val="bg1"/>
                </a:solidFill>
              </a:rPr>
              <a:t>Nicklas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Rejeski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13" y="1845734"/>
            <a:ext cx="4204973" cy="30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480" y="6435629"/>
            <a:ext cx="4822804" cy="365125"/>
          </a:xfrm>
        </p:spPr>
        <p:txBody>
          <a:bodyPr/>
          <a:lstStyle/>
          <a:p>
            <a:r>
              <a:rPr lang="en-US" dirty="0" smtClean="0"/>
              <a:t>Jason Fanning,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879" y="2672610"/>
            <a:ext cx="2589135" cy="1857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5866" y="4974311"/>
            <a:ext cx="429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Build Awareness &amp; Support </a:t>
            </a:r>
          </a:p>
          <a:p>
            <a:pPr algn="ctr"/>
            <a:r>
              <a:rPr lang="en-US" sz="2400" dirty="0" smtClean="0"/>
              <a:t>Self-Efficacy</a:t>
            </a:r>
            <a:endParaRPr lang="en-US" sz="2400" dirty="0"/>
          </a:p>
        </p:txBody>
      </p:sp>
      <p:pic>
        <p:nvPicPr>
          <p:cNvPr id="1026" name="Picture 2" descr="Image result for older adult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48" y="2468811"/>
            <a:ext cx="3400425" cy="22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01" y="2703755"/>
            <a:ext cx="1409489" cy="1825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2750" y="4974310"/>
            <a:ext cx="414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Maintain Connection &amp; Support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Companion </a:t>
            </a:r>
            <a:r>
              <a:rPr lang="en-US" dirty="0" err="1" smtClean="0"/>
              <a:t>mHealth</a:t>
            </a:r>
            <a:r>
              <a:rPr lang="en-US" dirty="0" smtClean="0"/>
              <a:t> Suite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2" y="2777012"/>
            <a:ext cx="1609725" cy="2085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35" y="2088270"/>
            <a:ext cx="1619806" cy="31842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92" y="2128270"/>
            <a:ext cx="1599459" cy="3144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79" y="4862352"/>
            <a:ext cx="1020875" cy="1521304"/>
          </a:xfrm>
          <a:prstGeom prst="rect">
            <a:avLst/>
          </a:prstGeom>
        </p:spPr>
      </p:pic>
      <p:cxnSp>
        <p:nvCxnSpPr>
          <p:cNvPr id="6" name="Curved Connector 5"/>
          <p:cNvCxnSpPr>
            <a:stCxn id="4" idx="1"/>
            <a:endCxn id="27" idx="2"/>
          </p:cNvCxnSpPr>
          <p:nvPr/>
        </p:nvCxnSpPr>
        <p:spPr>
          <a:xfrm rot="10800000">
            <a:off x="3862839" y="5272548"/>
            <a:ext cx="1785541" cy="35045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wake forest school of medic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6210134"/>
            <a:ext cx="1714789" cy="51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10087193" y="6466445"/>
            <a:ext cx="201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Fanning et al 2018a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2162" y="373551"/>
            <a:ext cx="10353675" cy="969963"/>
          </a:xfrm>
        </p:spPr>
        <p:txBody>
          <a:bodyPr/>
          <a:lstStyle/>
          <a:p>
            <a:r>
              <a:rPr lang="en-US" dirty="0" smtClean="0"/>
              <a:t>A one-week snapshot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r="21743"/>
          <a:stretch/>
        </p:blipFill>
        <p:spPr>
          <a:xfrm>
            <a:off x="0" y="1866821"/>
            <a:ext cx="5969000" cy="391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0531"/>
          <a:stretch/>
        </p:blipFill>
        <p:spPr>
          <a:xfrm>
            <a:off x="6090676" y="1866559"/>
            <a:ext cx="6061600" cy="3918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3694" y="1281784"/>
            <a:ext cx="1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SitLess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2356" y="1308133"/>
            <a:ext cx="170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Exercise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 descr="Image result for wake forest school of 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6210134"/>
            <a:ext cx="1714789" cy="51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EMPOWER Team </a:t>
            </a:r>
          </a:p>
          <a:p>
            <a:pPr lvl="1"/>
            <a:r>
              <a:rPr lang="en-US" dirty="0"/>
              <a:t>Sherri Ford</a:t>
            </a:r>
          </a:p>
          <a:p>
            <a:pPr lvl="1"/>
            <a:r>
              <a:rPr lang="en-US" dirty="0" smtClean="0"/>
              <a:t>Bev Nesbit</a:t>
            </a:r>
          </a:p>
          <a:p>
            <a:pPr lvl="1"/>
            <a:r>
              <a:rPr lang="en-US" dirty="0" smtClean="0"/>
              <a:t>Barbara </a:t>
            </a:r>
            <a:r>
              <a:rPr lang="en-US" dirty="0" err="1" smtClean="0"/>
              <a:t>Nicklas</a:t>
            </a:r>
            <a:r>
              <a:rPr lang="en-US" dirty="0" smtClean="0"/>
              <a:t> (PI), </a:t>
            </a:r>
            <a:r>
              <a:rPr lang="en-US" dirty="0"/>
              <a:t>PhD</a:t>
            </a:r>
          </a:p>
          <a:p>
            <a:pPr lvl="1"/>
            <a:r>
              <a:rPr lang="en-US" dirty="0" smtClean="0"/>
              <a:t>Jack </a:t>
            </a:r>
            <a:r>
              <a:rPr lang="en-US" dirty="0" err="1"/>
              <a:t>Rejeski</a:t>
            </a:r>
            <a:r>
              <a:rPr lang="en-US" dirty="0"/>
              <a:t> (PI), </a:t>
            </a:r>
            <a:r>
              <a:rPr lang="en-US" dirty="0" smtClean="0"/>
              <a:t>PhD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</a:t>
            </a:r>
            <a:endParaRPr lang="en-US" dirty="0"/>
          </a:p>
          <a:p>
            <a:pPr lvl="1"/>
            <a:r>
              <a:rPr lang="en-US" dirty="0" smtClean="0"/>
              <a:t>NIA </a:t>
            </a:r>
            <a:r>
              <a:rPr lang="en-US" dirty="0"/>
              <a:t>R01 AG051624 (EMPOWER)</a:t>
            </a:r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fanninjt@wfu.edu</a:t>
            </a:r>
          </a:p>
          <a:p>
            <a:endParaRPr lang="en-US" dirty="0"/>
          </a:p>
        </p:txBody>
      </p:sp>
      <p:pic>
        <p:nvPicPr>
          <p:cNvPr id="5" name="Picture 2" descr="Image result for wake forest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6210134"/>
            <a:ext cx="1714789" cy="51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Jason Fanning,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543</TotalTime>
  <Words>346</Words>
  <Application>Microsoft Office PowerPoint</Application>
  <PresentationFormat>Widescreen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Modifying Movement Patterns to Promote Weight Loss in Aging</vt:lpstr>
      <vt:lpstr>PowerPoint Presentation</vt:lpstr>
      <vt:lpstr>EMPOWER</vt:lpstr>
      <vt:lpstr>Goals for Technology</vt:lpstr>
      <vt:lpstr>EMPOWER Companion mHealth Suite</vt:lpstr>
      <vt:lpstr>A one-week snapshot</vt:lpstr>
      <vt:lpstr>Thank You</vt:lpstr>
    </vt:vector>
  </TitlesOfParts>
  <Company>Wake Forest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Modifying Movement Patterns to Promote Weight Loss in Aging</dc:title>
  <dc:creator>Fanning, Jason T.</dc:creator>
  <cp:lastModifiedBy>Elizabeth Pritchett-Montavon</cp:lastModifiedBy>
  <cp:revision>35</cp:revision>
  <dcterms:created xsi:type="dcterms:W3CDTF">2018-11-26T14:25:11Z</dcterms:created>
  <dcterms:modified xsi:type="dcterms:W3CDTF">2019-01-07T17:01:01Z</dcterms:modified>
</cp:coreProperties>
</file>