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460" r:id="rId2"/>
    <p:sldId id="331" r:id="rId3"/>
    <p:sldId id="423" r:id="rId4"/>
    <p:sldId id="458" r:id="rId5"/>
    <p:sldId id="461" r:id="rId6"/>
    <p:sldId id="456" r:id="rId7"/>
    <p:sldId id="459" r:id="rId8"/>
    <p:sldId id="462" r:id="rId9"/>
    <p:sldId id="455" r:id="rId10"/>
    <p:sldId id="464" r:id="rId11"/>
    <p:sldId id="420" r:id="rId12"/>
    <p:sldId id="421" r:id="rId13"/>
    <p:sldId id="451" r:id="rId14"/>
    <p:sldId id="368" r:id="rId15"/>
    <p:sldId id="454" r:id="rId16"/>
    <p:sldId id="369" r:id="rId17"/>
    <p:sldId id="435" r:id="rId18"/>
    <p:sldId id="436" r:id="rId19"/>
    <p:sldId id="437" r:id="rId20"/>
    <p:sldId id="449" r:id="rId21"/>
    <p:sldId id="447" r:id="rId22"/>
    <p:sldId id="4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onish, Ian M." initials="IMK" lastIdx="15" clrIdx="0"/>
  <p:cmAuthor id="2" name="CORRINE I VOILS" initials="CIV" lastIdx="1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72"/>
    <p:restoredTop sz="94681"/>
  </p:normalViewPr>
  <p:slideViewPr>
    <p:cSldViewPr snapToGrid="0" snapToObjects="1">
      <p:cViewPr varScale="1">
        <p:scale>
          <a:sx n="103" d="100"/>
          <a:sy n="103" d="100"/>
        </p:scale>
        <p:origin x="18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9AC65-62E1-434B-ABCE-89AAE134E67F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1C693-5C06-3443-A16B-720F45517A4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2400" dirty="0">
              <a:latin typeface="Arial" charset="0"/>
              <a:ea typeface="Arial" charset="0"/>
              <a:cs typeface="Arial" charset="0"/>
            </a:rPr>
            <a:t>Never initiate</a:t>
          </a:r>
        </a:p>
      </dgm:t>
    </dgm:pt>
    <dgm:pt modelId="{8B0814FE-3C71-3147-B009-467217C469AE}" type="parTrans" cxnId="{55A8B965-784C-CA41-943E-4C358CD6B49F}">
      <dgm:prSet/>
      <dgm:spPr/>
      <dgm:t>
        <a:bodyPr/>
        <a:lstStyle/>
        <a:p>
          <a:endParaRPr lang="en-US"/>
        </a:p>
      </dgm:t>
    </dgm:pt>
    <dgm:pt modelId="{C5D7F017-A38D-4D4A-ABF8-1E7AA54E7E8A}" type="sibTrans" cxnId="{55A8B965-784C-CA41-943E-4C358CD6B49F}">
      <dgm:prSet/>
      <dgm:spPr>
        <a:ln w="152400">
          <a:solidFill>
            <a:srgbClr val="FF0000"/>
          </a:solidFill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24EC831F-1A93-5C47-BF7D-4D2388ABC20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2400" dirty="0">
              <a:latin typeface="Arial" charset="0"/>
              <a:ea typeface="Arial" charset="0"/>
              <a:cs typeface="Arial" charset="0"/>
            </a:rPr>
            <a:t>Miss &gt;20% of doses</a:t>
          </a:r>
        </a:p>
      </dgm:t>
    </dgm:pt>
    <dgm:pt modelId="{9C57C880-BDCD-7440-8BC1-682DECC206CF}" type="parTrans" cxnId="{431D673D-03A7-A14A-8FA5-61F301159425}">
      <dgm:prSet/>
      <dgm:spPr/>
      <dgm:t>
        <a:bodyPr/>
        <a:lstStyle/>
        <a:p>
          <a:endParaRPr lang="en-US"/>
        </a:p>
      </dgm:t>
    </dgm:pt>
    <dgm:pt modelId="{478472BC-8EE6-BB48-9FA4-FB6CBD3BDBF4}" type="sibTrans" cxnId="{431D673D-03A7-A14A-8FA5-61F301159425}">
      <dgm:prSet/>
      <dgm:spPr>
        <a:ln w="152400">
          <a:solidFill>
            <a:srgbClr val="FF0000"/>
          </a:solidFill>
          <a:tailEnd type="triangle"/>
        </a:ln>
      </dgm:spPr>
      <dgm:t>
        <a:bodyPr/>
        <a:lstStyle/>
        <a:p>
          <a:endParaRPr lang="en-US"/>
        </a:p>
      </dgm:t>
    </dgm:pt>
    <dgm:pt modelId="{05B5D91F-9567-9C4D-AA19-BE1A36ADD1FC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2400" dirty="0">
              <a:latin typeface="Arial" charset="0"/>
              <a:ea typeface="Arial" charset="0"/>
              <a:cs typeface="Arial" charset="0"/>
            </a:rPr>
            <a:t>Discontinue within 1 year</a:t>
          </a:r>
        </a:p>
      </dgm:t>
    </dgm:pt>
    <dgm:pt modelId="{28BC1ADF-5507-3C4C-8BDD-5FB76CD9E095}" type="parTrans" cxnId="{4E847B7C-91FC-E146-9083-B142568E4DF6}">
      <dgm:prSet/>
      <dgm:spPr/>
      <dgm:t>
        <a:bodyPr/>
        <a:lstStyle/>
        <a:p>
          <a:endParaRPr lang="en-US"/>
        </a:p>
      </dgm:t>
    </dgm:pt>
    <dgm:pt modelId="{968D7715-54F2-CB48-9614-BB9723644860}" type="sibTrans" cxnId="{4E847B7C-91FC-E146-9083-B142568E4DF6}">
      <dgm:prSet/>
      <dgm:spPr>
        <a:ln w="152400">
          <a:solidFill>
            <a:srgbClr val="FF0000"/>
          </a:solidFill>
          <a:tailEnd type="triangle"/>
        </a:ln>
      </dgm:spPr>
      <dgm:t>
        <a:bodyPr/>
        <a:lstStyle/>
        <a:p>
          <a:endParaRPr lang="en-US"/>
        </a:p>
      </dgm:t>
    </dgm:pt>
    <dgm:pt modelId="{9335B0D2-2E5F-434C-B4B3-57AC53FB17CA}" type="pres">
      <dgm:prSet presAssocID="{AFA9AC65-62E1-434B-ABCE-89AAE134E6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16F7D7-F0C4-B64F-A60D-4265C2D6FC4E}" type="pres">
      <dgm:prSet presAssocID="{A971C693-5C06-3443-A16B-720F45517A4F}" presName="node" presStyleLbl="node1" presStyleIdx="0" presStyleCnt="3" custScaleY="51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6165-6E7F-1A40-A47D-CE09C70E74DF}" type="pres">
      <dgm:prSet presAssocID="{A971C693-5C06-3443-A16B-720F45517A4F}" presName="spNode" presStyleCnt="0"/>
      <dgm:spPr/>
    </dgm:pt>
    <dgm:pt modelId="{070FED05-B216-194F-A977-443BDA1F648D}" type="pres">
      <dgm:prSet presAssocID="{C5D7F017-A38D-4D4A-ABF8-1E7AA54E7E8A}" presName="sibTrans" presStyleLbl="sibTrans1D1" presStyleIdx="0" presStyleCnt="3"/>
      <dgm:spPr/>
      <dgm:t>
        <a:bodyPr/>
        <a:lstStyle/>
        <a:p>
          <a:endParaRPr lang="en-US"/>
        </a:p>
      </dgm:t>
    </dgm:pt>
    <dgm:pt modelId="{7E7A7F55-F40C-DD45-AC25-02A1D2D66F24}" type="pres">
      <dgm:prSet presAssocID="{24EC831F-1A93-5C47-BF7D-4D2388ABC20A}" presName="node" presStyleLbl="node1" presStyleIdx="1" presStyleCnt="3" custScaleX="125337" custScaleY="51964" custRadScaleRad="105673" custRadScaleInc="-29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1FF93-67B0-364D-80A9-94DE393949E6}" type="pres">
      <dgm:prSet presAssocID="{24EC831F-1A93-5C47-BF7D-4D2388ABC20A}" presName="spNode" presStyleCnt="0"/>
      <dgm:spPr/>
    </dgm:pt>
    <dgm:pt modelId="{B046B09A-45AE-E94A-A384-8EED469AE716}" type="pres">
      <dgm:prSet presAssocID="{478472BC-8EE6-BB48-9FA4-FB6CBD3BDBF4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1761075-CC2E-A54C-899F-960A48ECF7F6}" type="pres">
      <dgm:prSet presAssocID="{05B5D91F-9567-9C4D-AA19-BE1A36ADD1FC}" presName="node" presStyleLbl="node1" presStyleIdx="2" presStyleCnt="3" custScaleY="51964" custRadScaleRad="105593" custRadScaleInc="3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30C5F-CF29-414F-876A-031DBB3C02C1}" type="pres">
      <dgm:prSet presAssocID="{05B5D91F-9567-9C4D-AA19-BE1A36ADD1FC}" presName="spNode" presStyleCnt="0"/>
      <dgm:spPr/>
    </dgm:pt>
    <dgm:pt modelId="{F5BE64ED-9F01-DE46-AF6F-A35149EF4E14}" type="pres">
      <dgm:prSet presAssocID="{968D7715-54F2-CB48-9614-BB972364486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55A8B965-784C-CA41-943E-4C358CD6B49F}" srcId="{AFA9AC65-62E1-434B-ABCE-89AAE134E67F}" destId="{A971C693-5C06-3443-A16B-720F45517A4F}" srcOrd="0" destOrd="0" parTransId="{8B0814FE-3C71-3147-B009-467217C469AE}" sibTransId="{C5D7F017-A38D-4D4A-ABF8-1E7AA54E7E8A}"/>
    <dgm:cxn modelId="{57A16898-B59A-E249-AA52-7E88A6E655DC}" type="presOf" srcId="{24EC831F-1A93-5C47-BF7D-4D2388ABC20A}" destId="{7E7A7F55-F40C-DD45-AC25-02A1D2D66F24}" srcOrd="0" destOrd="0" presId="urn:microsoft.com/office/officeart/2005/8/layout/cycle5"/>
    <dgm:cxn modelId="{755A1583-4C14-7243-884E-20278C9B49EA}" type="presOf" srcId="{968D7715-54F2-CB48-9614-BB9723644860}" destId="{F5BE64ED-9F01-DE46-AF6F-A35149EF4E14}" srcOrd="0" destOrd="0" presId="urn:microsoft.com/office/officeart/2005/8/layout/cycle5"/>
    <dgm:cxn modelId="{595D5564-8346-1848-AD1D-A45E3308015C}" type="presOf" srcId="{05B5D91F-9567-9C4D-AA19-BE1A36ADD1FC}" destId="{81761075-CC2E-A54C-899F-960A48ECF7F6}" srcOrd="0" destOrd="0" presId="urn:microsoft.com/office/officeart/2005/8/layout/cycle5"/>
    <dgm:cxn modelId="{431D673D-03A7-A14A-8FA5-61F301159425}" srcId="{AFA9AC65-62E1-434B-ABCE-89AAE134E67F}" destId="{24EC831F-1A93-5C47-BF7D-4D2388ABC20A}" srcOrd="1" destOrd="0" parTransId="{9C57C880-BDCD-7440-8BC1-682DECC206CF}" sibTransId="{478472BC-8EE6-BB48-9FA4-FB6CBD3BDBF4}"/>
    <dgm:cxn modelId="{FD548399-E051-624C-827A-6CC92F4ACFF2}" type="presOf" srcId="{AFA9AC65-62E1-434B-ABCE-89AAE134E67F}" destId="{9335B0D2-2E5F-434C-B4B3-57AC53FB17CA}" srcOrd="0" destOrd="0" presId="urn:microsoft.com/office/officeart/2005/8/layout/cycle5"/>
    <dgm:cxn modelId="{193BCA0B-9A53-0943-9ABB-19CA0114CA8C}" type="presOf" srcId="{A971C693-5C06-3443-A16B-720F45517A4F}" destId="{4016F7D7-F0C4-B64F-A60D-4265C2D6FC4E}" srcOrd="0" destOrd="0" presId="urn:microsoft.com/office/officeart/2005/8/layout/cycle5"/>
    <dgm:cxn modelId="{4E847B7C-91FC-E146-9083-B142568E4DF6}" srcId="{AFA9AC65-62E1-434B-ABCE-89AAE134E67F}" destId="{05B5D91F-9567-9C4D-AA19-BE1A36ADD1FC}" srcOrd="2" destOrd="0" parTransId="{28BC1ADF-5507-3C4C-8BDD-5FB76CD9E095}" sibTransId="{968D7715-54F2-CB48-9614-BB9723644860}"/>
    <dgm:cxn modelId="{1DD50DBB-F2BF-0D42-B37A-006479D10315}" type="presOf" srcId="{478472BC-8EE6-BB48-9FA4-FB6CBD3BDBF4}" destId="{B046B09A-45AE-E94A-A384-8EED469AE716}" srcOrd="0" destOrd="0" presId="urn:microsoft.com/office/officeart/2005/8/layout/cycle5"/>
    <dgm:cxn modelId="{02E0905C-8C2B-2E4D-A3F2-2517626C388B}" type="presOf" srcId="{C5D7F017-A38D-4D4A-ABF8-1E7AA54E7E8A}" destId="{070FED05-B216-194F-A977-443BDA1F648D}" srcOrd="0" destOrd="0" presId="urn:microsoft.com/office/officeart/2005/8/layout/cycle5"/>
    <dgm:cxn modelId="{64F4DA26-36EF-9240-8B5D-8C3D40CD9181}" type="presParOf" srcId="{9335B0D2-2E5F-434C-B4B3-57AC53FB17CA}" destId="{4016F7D7-F0C4-B64F-A60D-4265C2D6FC4E}" srcOrd="0" destOrd="0" presId="urn:microsoft.com/office/officeart/2005/8/layout/cycle5"/>
    <dgm:cxn modelId="{836052A2-5EEF-0E40-85BF-B409181E062F}" type="presParOf" srcId="{9335B0D2-2E5F-434C-B4B3-57AC53FB17CA}" destId="{4C786165-6E7F-1A40-A47D-CE09C70E74DF}" srcOrd="1" destOrd="0" presId="urn:microsoft.com/office/officeart/2005/8/layout/cycle5"/>
    <dgm:cxn modelId="{4523695D-F17E-A345-8294-9956EB4367B5}" type="presParOf" srcId="{9335B0D2-2E5F-434C-B4B3-57AC53FB17CA}" destId="{070FED05-B216-194F-A977-443BDA1F648D}" srcOrd="2" destOrd="0" presId="urn:microsoft.com/office/officeart/2005/8/layout/cycle5"/>
    <dgm:cxn modelId="{EB951100-5688-3C47-AAB1-13FD09FBD3BD}" type="presParOf" srcId="{9335B0D2-2E5F-434C-B4B3-57AC53FB17CA}" destId="{7E7A7F55-F40C-DD45-AC25-02A1D2D66F24}" srcOrd="3" destOrd="0" presId="urn:microsoft.com/office/officeart/2005/8/layout/cycle5"/>
    <dgm:cxn modelId="{89438451-5A9B-3F4C-80E6-9C6786F75EAA}" type="presParOf" srcId="{9335B0D2-2E5F-434C-B4B3-57AC53FB17CA}" destId="{E891FF93-67B0-364D-80A9-94DE393949E6}" srcOrd="4" destOrd="0" presId="urn:microsoft.com/office/officeart/2005/8/layout/cycle5"/>
    <dgm:cxn modelId="{B7D31C64-3C08-5C4B-8A4E-3F85021AC1A1}" type="presParOf" srcId="{9335B0D2-2E5F-434C-B4B3-57AC53FB17CA}" destId="{B046B09A-45AE-E94A-A384-8EED469AE716}" srcOrd="5" destOrd="0" presId="urn:microsoft.com/office/officeart/2005/8/layout/cycle5"/>
    <dgm:cxn modelId="{ECB011F2-BBD1-9B43-811B-5514006DAA00}" type="presParOf" srcId="{9335B0D2-2E5F-434C-B4B3-57AC53FB17CA}" destId="{81761075-CC2E-A54C-899F-960A48ECF7F6}" srcOrd="6" destOrd="0" presId="urn:microsoft.com/office/officeart/2005/8/layout/cycle5"/>
    <dgm:cxn modelId="{0CF3D8F6-0443-3E41-9814-FB8D7045C64D}" type="presParOf" srcId="{9335B0D2-2E5F-434C-B4B3-57AC53FB17CA}" destId="{19330C5F-CF29-414F-876A-031DBB3C02C1}" srcOrd="7" destOrd="0" presId="urn:microsoft.com/office/officeart/2005/8/layout/cycle5"/>
    <dgm:cxn modelId="{9FEEE4F7-97C4-404A-9D23-519E6F015B8B}" type="presParOf" srcId="{9335B0D2-2E5F-434C-B4B3-57AC53FB17CA}" destId="{F5BE64ED-9F01-DE46-AF6F-A35149EF4E1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6F7D7-F0C4-B64F-A60D-4265C2D6FC4E}">
      <dsp:nvSpPr>
        <dsp:cNvPr id="0" name=""/>
        <dsp:cNvSpPr/>
      </dsp:nvSpPr>
      <dsp:spPr>
        <a:xfrm>
          <a:off x="4132609" y="156853"/>
          <a:ext cx="1997347" cy="674636"/>
        </a:xfrm>
        <a:prstGeom prst="roundRect">
          <a:avLst/>
        </a:prstGeom>
        <a:solidFill>
          <a:srgbClr val="FF000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charset="0"/>
              <a:ea typeface="Arial" charset="0"/>
              <a:cs typeface="Arial" charset="0"/>
            </a:rPr>
            <a:t>Never initiate</a:t>
          </a:r>
        </a:p>
      </dsp:txBody>
      <dsp:txXfrm>
        <a:off x="4165542" y="189786"/>
        <a:ext cx="1931481" cy="608770"/>
      </dsp:txXfrm>
    </dsp:sp>
    <dsp:sp modelId="{070FED05-B216-194F-A977-443BDA1F648D}">
      <dsp:nvSpPr>
        <dsp:cNvPr id="0" name=""/>
        <dsp:cNvSpPr/>
      </dsp:nvSpPr>
      <dsp:spPr>
        <a:xfrm>
          <a:off x="3492940" y="554877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926679" y="480233"/>
              </a:moveTo>
              <a:arcTo wR="1730315" hR="1730315" stAng="18824529" swAng="2381613"/>
            </a:path>
          </a:pathLst>
        </a:custGeom>
        <a:noFill/>
        <a:ln w="152400" cap="flat" cmpd="sng" algn="ctr">
          <a:solidFill>
            <a:srgbClr val="FF0000"/>
          </a:solidFill>
          <a:prstDash val="solid"/>
          <a:miter lim="800000"/>
          <a:headEnd type="non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A7F55-F40C-DD45-AC25-02A1D2D66F24}">
      <dsp:nvSpPr>
        <dsp:cNvPr id="0" name=""/>
        <dsp:cNvSpPr/>
      </dsp:nvSpPr>
      <dsp:spPr>
        <a:xfrm>
          <a:off x="5618191" y="2453328"/>
          <a:ext cx="2503415" cy="674636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charset="0"/>
              <a:ea typeface="Arial" charset="0"/>
              <a:cs typeface="Arial" charset="0"/>
            </a:rPr>
            <a:t>Miss &gt;20% of doses</a:t>
          </a:r>
        </a:p>
      </dsp:txBody>
      <dsp:txXfrm>
        <a:off x="5651124" y="2486261"/>
        <a:ext cx="2437549" cy="608770"/>
      </dsp:txXfrm>
    </dsp:sp>
    <dsp:sp modelId="{B046B09A-45AE-E94A-A384-8EED469AE716}">
      <dsp:nvSpPr>
        <dsp:cNvPr id="0" name=""/>
        <dsp:cNvSpPr/>
      </dsp:nvSpPr>
      <dsp:spPr>
        <a:xfrm>
          <a:off x="3396731" y="72426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970710" y="2936719"/>
              </a:moveTo>
              <a:arcTo wR="1730315" hR="1730315" stAng="2652246" swAng="5645580"/>
            </a:path>
          </a:pathLst>
        </a:custGeom>
        <a:noFill/>
        <a:ln w="152400" cap="flat" cmpd="sng" algn="ctr">
          <a:solidFill>
            <a:srgbClr val="FF0000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61075-CC2E-A54C-899F-960A48ECF7F6}">
      <dsp:nvSpPr>
        <dsp:cNvPr id="0" name=""/>
        <dsp:cNvSpPr/>
      </dsp:nvSpPr>
      <dsp:spPr>
        <a:xfrm>
          <a:off x="2374118" y="2383127"/>
          <a:ext cx="1997347" cy="674636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charset="0"/>
              <a:ea typeface="Arial" charset="0"/>
              <a:cs typeface="Arial" charset="0"/>
            </a:rPr>
            <a:t>Discontinue within 1 year</a:t>
          </a:r>
        </a:p>
      </dsp:txBody>
      <dsp:txXfrm>
        <a:off x="2407051" y="2416060"/>
        <a:ext cx="1931481" cy="608770"/>
      </dsp:txXfrm>
    </dsp:sp>
    <dsp:sp modelId="{F5BE64ED-9F01-DE46-AF6F-A35149EF4E14}">
      <dsp:nvSpPr>
        <dsp:cNvPr id="0" name=""/>
        <dsp:cNvSpPr/>
      </dsp:nvSpPr>
      <dsp:spPr>
        <a:xfrm>
          <a:off x="3308340" y="555280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19065" y="1474160"/>
              </a:moveTo>
              <a:arcTo wR="1730315" hR="1730315" stAng="11310800" swAng="2289954"/>
            </a:path>
          </a:pathLst>
        </a:custGeom>
        <a:noFill/>
        <a:ln w="152400" cap="flat" cmpd="sng" algn="ctr">
          <a:solidFill>
            <a:srgbClr val="FF0000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8760ECF-AE7E-BC45-A878-8C25AFFD07F4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1DF71997-A52E-5942-B13C-A0858B39B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76918-5FEA-427F-A56A-3F9B15F88CD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88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Point: Explain how to refer to ABPM</a:t>
            </a:r>
          </a:p>
          <a:p>
            <a:r>
              <a:t>BCT: Instruction on how to perform the behavior</a:t>
            </a:r>
          </a:p>
          <a:p>
            <a:r>
              <a:t>Intervention function: training</a:t>
            </a:r>
          </a:p>
        </p:txBody>
      </p:sp>
    </p:spTree>
    <p:extLst>
      <p:ext uri="{BB962C8B-B14F-4D97-AF65-F5344CB8AC3E}">
        <p14:creationId xmlns:p14="http://schemas.microsoft.com/office/powerpoint/2010/main" val="66751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71997-A52E-5942-B13C-A0858B39B65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1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71997-A52E-5942-B13C-A0858B39B6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50C2-96FF-4B83-9237-9BA8A11A17E8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8F46-4FBF-4512-B718-C059D00A0C4E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9275-7D9E-4F77-9809-A2E5F8A086B4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9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720"/>
              </a:spcBef>
              <a:defRPr sz="3360"/>
            </a:lvl1pPr>
            <a:lvl2pPr marL="948690" indent="-400050">
              <a:spcBef>
                <a:spcPts val="720"/>
              </a:spcBef>
              <a:defRPr sz="3360"/>
            </a:lvl2pPr>
            <a:lvl3pPr marL="1481327" indent="-384047">
              <a:spcBef>
                <a:spcPts val="720"/>
              </a:spcBef>
              <a:defRPr sz="3360"/>
            </a:lvl3pPr>
            <a:lvl4pPr marL="2072640" indent="-426720">
              <a:spcBef>
                <a:spcPts val="720"/>
              </a:spcBef>
              <a:defRPr sz="3360"/>
            </a:lvl4pPr>
            <a:lvl5pPr marL="2621280" indent="-426720">
              <a:spcBef>
                <a:spcPts val="720"/>
              </a:spcBef>
              <a:defRPr sz="336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912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3E0D-0994-40A7-8667-715371C227E2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C45F-34A9-46FD-934B-D15C1612F19C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F962-9599-4686-B99E-E890AB1593B5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3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BBBA-001F-4902-AD0D-D68F95411C10}" type="datetime1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91A1-800C-4451-A243-7B6E53CB9745}" type="datetime1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4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8742-0A16-4E88-BF32-5F02CC7A67F5}" type="datetime1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6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1C9C-C8D4-4798-94C2-A98C5CBA8447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988-570C-42EA-B69C-332AF5F69C18}" type="datetime1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45EE-2D3E-2545-9F53-B46410BE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24B3EA2E-7A07-434C-AABF-472C22115DC8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smtClean="0"/>
              <a:t>Donald Edmondson, "Achieving and Sustaining Behavior Change to Benefit Older Adults" Dec 6-7,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2BD945EE-2D3E-2545-9F53-B46410BEF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FF074BB2-BF21-B845-A2F6-C050F3674D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3354" y="815196"/>
            <a:ext cx="9820406" cy="204152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b="1" spc="-230" dirty="0" smtClean="0">
                <a:latin typeface="Arial"/>
                <a:cs typeface="Arial"/>
              </a:rPr>
              <a:t>Adherence</a:t>
            </a:r>
            <a:r>
              <a:rPr lang="en-US" b="1" spc="-230" dirty="0">
                <a:latin typeface="Arial"/>
                <a:cs typeface="Arial"/>
              </a:rPr>
              <a:t/>
            </a:r>
            <a:br>
              <a:rPr lang="en-US" b="1" spc="-230" dirty="0">
                <a:latin typeface="Arial"/>
                <a:cs typeface="Arial"/>
              </a:rPr>
            </a:br>
            <a:r>
              <a:rPr lang="en-US" sz="4400" dirty="0"/>
              <a:t>Current </a:t>
            </a:r>
            <a:r>
              <a:rPr lang="en-US" sz="4400" dirty="0" smtClean="0"/>
              <a:t>status, </a:t>
            </a:r>
            <a:r>
              <a:rPr lang="en-US" sz="4400" dirty="0"/>
              <a:t>and how distress may be key to progress</a:t>
            </a:r>
            <a:endParaRPr lang="en-US" altLang="en-US" sz="4200" b="1" spc="-8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93F64B86-03F5-EE42-B6E2-8728056FFE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3353" y="3420564"/>
            <a:ext cx="6670807" cy="20923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Edmondson, PhD,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MPH, 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help 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algn="l"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Kronish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MD, MPH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altLang="en-US" sz="1100" dirty="0">
              <a:solidFill>
                <a:srgbClr val="000000"/>
              </a:solidFill>
            </a:endParaRPr>
          </a:p>
          <a:p>
            <a:pPr algn="l">
              <a:lnSpc>
                <a:spcPct val="70000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algn="l">
              <a:lnSpc>
                <a:spcPct val="70000"/>
              </a:lnSpc>
            </a:pPr>
            <a:r>
              <a:rPr lang="en-US" sz="1400" b="1" dirty="0" smtClean="0">
                <a:latin typeface="Arial"/>
                <a:cs typeface="Arial"/>
              </a:rPr>
              <a:t>RCCN Meeting, Bethesda, 2018</a:t>
            </a:r>
          </a:p>
          <a:p>
            <a:pPr algn="l">
              <a:lnSpc>
                <a:spcPct val="70000"/>
              </a:lnSpc>
            </a:pP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47221" y="3130049"/>
            <a:ext cx="9426223" cy="0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351" y="3467823"/>
            <a:ext cx="1858559" cy="1534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354" y="5214011"/>
            <a:ext cx="2045549" cy="3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70" y="2539310"/>
            <a:ext cx="3455651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spc="-150" dirty="0" smtClean="0"/>
              <a:t>Implications</a:t>
            </a:r>
            <a:endParaRPr lang="en-US" sz="4800" b="1" spc="-150" dirty="0"/>
          </a:p>
        </p:txBody>
      </p:sp>
      <p:sp>
        <p:nvSpPr>
          <p:cNvPr id="5" name="TextBox 4"/>
          <p:cNvSpPr txBox="1"/>
          <p:nvPr/>
        </p:nvSpPr>
        <p:spPr>
          <a:xfrm>
            <a:off x="4479235" y="1102573"/>
            <a:ext cx="7182679" cy="4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Rather than a “teachable moment,” perhaps a time for reducing risk perceptions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Focus on positive affect/meaning rather than risk reduction to motivate behavior change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Clarify the limitations of </a:t>
            </a:r>
            <a:r>
              <a:rPr lang="en-US" sz="2400" dirty="0" err="1" smtClean="0">
                <a:solidFill>
                  <a:prstClr val="black"/>
                </a:solidFill>
                <a:latin typeface="Arial" charset="0"/>
              </a:rPr>
              <a:t>interoception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 for identifying acute exacerbations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Exposure-based interventions paired with health behaviors as stress reduction may be beneficial</a:t>
            </a: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1093" y="1438563"/>
            <a:ext cx="0" cy="3846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8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70" y="2539310"/>
            <a:ext cx="3455651" cy="1325563"/>
          </a:xfrm>
        </p:spPr>
        <p:txBody>
          <a:bodyPr>
            <a:normAutofit/>
          </a:bodyPr>
          <a:lstStyle/>
          <a:p>
            <a:pPr algn="r"/>
            <a:r>
              <a:rPr lang="en-US" sz="4800" b="1" spc="-150" dirty="0"/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9235" y="1769868"/>
            <a:ext cx="7182679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1093" y="1438563"/>
            <a:ext cx="0" cy="3846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18160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latin typeface="Arial"/>
                <a:cs typeface="Arial"/>
              </a:rPr>
              <a:t>Thank you.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0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60" y="2580154"/>
            <a:ext cx="2920662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Is There a “Best” Adherence Measure?</a:t>
            </a:r>
            <a:endParaRPr lang="en-US" b="1" spc="-150" dirty="0"/>
          </a:p>
        </p:txBody>
      </p:sp>
      <p:sp>
        <p:nvSpPr>
          <p:cNvPr id="5" name="TextBox 4"/>
          <p:cNvSpPr txBox="1"/>
          <p:nvPr/>
        </p:nvSpPr>
        <p:spPr>
          <a:xfrm>
            <a:off x="4276679" y="1920558"/>
            <a:ext cx="7341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Adherence is a multidimensional behavior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Measures do not assess the same behavior (e.g., refill ≠ electronic adherence)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Different measures may be needed to measure different adherence behaviors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81000" y="1755748"/>
            <a:ext cx="0" cy="3278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995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b="1" spc="-150" dirty="0"/>
              <a:t>Recommended Self-Report Questionnaires </a:t>
            </a:r>
            <a:br>
              <a:rPr lang="en-US" sz="4000" b="1" spc="-150" dirty="0"/>
            </a:br>
            <a:r>
              <a:rPr lang="en-US" sz="2800" spc="-150" dirty="0"/>
              <a:t>(N=24; more than 1 per respondent possible)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050164"/>
              </p:ext>
            </p:extLst>
          </p:nvPr>
        </p:nvGraphicFramePr>
        <p:xfrm>
          <a:off x="838200" y="2068000"/>
          <a:ext cx="10515600" cy="4267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01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3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Scale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Voils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Adherence Questionnaire (3-items)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Wilson’s HIV Adherence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Questionnaire (3-items)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Morisky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Scale (unspecified; 8 item; 4-item)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“Don’t use”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4, 2, 1</a:t>
                      </a: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McHorney’s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Adherence Estimator (3-items)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5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Hill-Bone Questionnaire,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(8-items)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Weinman’s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Questionnaire”/BMQ (10-items)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096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Analog Scale (1-item)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“Ability to adhere” Likert Scale with 5-6 options (1-item)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Haynes et al. 1980 Tablets missed per day/</a:t>
                      </a:r>
                      <a:r>
                        <a:rPr lang="en-US" sz="2000" dirty="0" err="1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(3-items)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3663319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1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48ACA-F73D-364E-80BC-99089C25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78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Reasons for Recommending Top SRQs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57B1469F-DB81-2948-9A34-2EB8A0ED5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173540"/>
              </p:ext>
            </p:extLst>
          </p:nvPr>
        </p:nvGraphicFramePr>
        <p:xfrm>
          <a:off x="838200" y="777875"/>
          <a:ext cx="10515600" cy="5943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26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9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Scale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Reasons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Voils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Adherence Questionnaire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Assesses behavior and reasons separately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Wilson’s HIV Adherence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Questionnaire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Validated with electronic adherence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Validated with outcomes (HIV viral load)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Rigorous development with cognitive testing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Prevents ceiling effects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Ease of use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Morisky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Scale 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“Don’t use”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Validated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Commonly used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Allows for variability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Combines attitudes and reasons for nonadherence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McHorney’s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Adherence Estimator </a:t>
                      </a:r>
                      <a:endParaRPr lang="en-US" sz="200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Validated against claims refill data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Face validity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Designed for clinical use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Ease of use including on-line platform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156967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9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808610"/>
              </p:ext>
            </p:extLst>
          </p:nvPr>
        </p:nvGraphicFramePr>
        <p:xfrm>
          <a:off x="838200" y="1905940"/>
          <a:ext cx="10515600" cy="4221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02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1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81939">
                  <a:extLst>
                    <a:ext uri="{9D8B030D-6E8A-4147-A177-3AD203B41FA5}">
                      <a16:colId xmlns:a16="http://schemas.microsoft.com/office/drawing/2014/main" xmlns="" val="3368706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Device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Reasons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MEMS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long track-record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well-validated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well-accepted by adherence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Wisepill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wireless, enabling just-in-time interventions and remote data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AdhereTech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approved by institution (VA)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eCAPS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affordable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resemble typical pill bottles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wireless 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Homemade devices                    (e.g.,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Ekstrand’s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Tel-Me-Box)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No specific 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“choice depends on lots of factors”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25522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51447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b="1" spc="-150" dirty="0"/>
              <a:t>Recommended Electronic Adherence Devices</a:t>
            </a:r>
            <a:r>
              <a:rPr lang="en-US" sz="3600" b="1" spc="-150" dirty="0"/>
              <a:t/>
            </a:r>
            <a:br>
              <a:rPr lang="en-US" sz="3600" b="1" spc="-150" dirty="0"/>
            </a:br>
            <a:r>
              <a:rPr lang="en-US" sz="2800" dirty="0"/>
              <a:t>(N=24; </a:t>
            </a:r>
            <a:r>
              <a:rPr lang="en-US" sz="2800" spc="-150" dirty="0"/>
              <a:t>more than 1 per respondent possible)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2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pPr algn="ctr"/>
            <a:r>
              <a:rPr lang="en-US" b="1" spc="-150" dirty="0"/>
              <a:t>Medication Nonadherence is Common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97" y="2180031"/>
            <a:ext cx="4970444" cy="161998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dirty="0"/>
              <a:t>What percent of patients are non-adherent to chronic disease medications?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0278" y="2120969"/>
            <a:ext cx="3928934" cy="2210664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30%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50%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70%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All of the above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88169" y="4839959"/>
            <a:ext cx="9471044" cy="499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Myth #1: Individuals only adhere to medications 50% of the time </a:t>
            </a:r>
          </a:p>
        </p:txBody>
      </p:sp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0" y="6520049"/>
            <a:ext cx="3486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Gellad</a:t>
            </a:r>
            <a:r>
              <a:rPr lang="en-US" altLang="en-US" sz="1200" dirty="0"/>
              <a:t> et al. </a:t>
            </a:r>
            <a:r>
              <a:rPr lang="en-US" altLang="en-US" sz="1200" i="1" dirty="0" err="1"/>
              <a:t>Pharmacoepidemiol</a:t>
            </a:r>
            <a:r>
              <a:rPr lang="en-US" altLang="en-US" sz="1200" i="1" dirty="0"/>
              <a:t> Drug </a:t>
            </a:r>
            <a:r>
              <a:rPr lang="en-US" altLang="en-US" sz="1200" i="1" dirty="0" err="1"/>
              <a:t>Saf</a:t>
            </a:r>
            <a:r>
              <a:rPr lang="en-US" altLang="en-US" sz="1200" i="1" dirty="0"/>
              <a:t>,</a:t>
            </a:r>
            <a:r>
              <a:rPr lang="en-US" altLang="en-US" sz="1200" dirty="0"/>
              <a:t> 2017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448580" y="2120969"/>
            <a:ext cx="0" cy="19842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36990"/>
            <a:ext cx="121920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spc="-150" dirty="0">
                <a:latin typeface="Arial" charset="0"/>
                <a:cs typeface="Arial" charset="0"/>
              </a:rPr>
              <a:t>Prevalence of Non-adherence</a:t>
            </a:r>
            <a:br>
              <a:rPr lang="en-US" sz="3600" b="1" spc="-150" dirty="0">
                <a:latin typeface="Arial" charset="0"/>
                <a:cs typeface="Arial" charset="0"/>
              </a:rPr>
            </a:br>
            <a:r>
              <a:rPr lang="en-US" sz="3600" b="1" spc="-150" dirty="0">
                <a:latin typeface="Arial" charset="0"/>
                <a:cs typeface="Arial" charset="0"/>
              </a:rPr>
              <a:t>Depends on Specific Adherence Behavior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993322" y="198562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95434" y="1562553"/>
            <a:ext cx="2111375" cy="5762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3700" b="1" dirty="0">
                <a:solidFill>
                  <a:srgbClr val="FF0000"/>
                </a:solidFill>
                <a:ea typeface="ＭＳ Ｐゴシック" charset="-128"/>
              </a:rPr>
              <a:t>15-20%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246712" y="4510717"/>
            <a:ext cx="2112962" cy="57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3700" b="1" dirty="0">
                <a:solidFill>
                  <a:srgbClr val="FF0000"/>
                </a:solidFill>
                <a:ea typeface="ＭＳ Ｐゴシック" charset="-128"/>
              </a:rPr>
              <a:t>30-70%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75130" y="4510717"/>
            <a:ext cx="2112962" cy="57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3700" b="1">
                <a:solidFill>
                  <a:srgbClr val="FF0000"/>
                </a:solidFill>
                <a:ea typeface="ＭＳ Ｐゴシック" charset="-128"/>
              </a:rPr>
              <a:t>30-70%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0" y="6571538"/>
            <a:ext cx="62920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DiMatteo</a:t>
            </a:r>
            <a:r>
              <a:rPr lang="en-US" altLang="en-US" sz="1200" dirty="0"/>
              <a:t> </a:t>
            </a:r>
            <a:r>
              <a:rPr lang="en-US" altLang="en-US" sz="1200" i="1" dirty="0"/>
              <a:t>Med Care</a:t>
            </a:r>
            <a:r>
              <a:rPr lang="en-US" altLang="en-US" sz="1200" dirty="0"/>
              <a:t> 2004; Dunbar-Jacob </a:t>
            </a:r>
            <a:r>
              <a:rPr lang="en-US" altLang="en-US" sz="1200" i="1" dirty="0"/>
              <a:t>J </a:t>
            </a:r>
            <a:r>
              <a:rPr lang="en-US" altLang="en-US" sz="1200" i="1" dirty="0" err="1"/>
              <a:t>Clin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Epidemiol</a:t>
            </a:r>
            <a:r>
              <a:rPr lang="en-US" altLang="en-US" sz="1200" i="1" dirty="0"/>
              <a:t> </a:t>
            </a:r>
            <a:r>
              <a:rPr lang="en-US" altLang="en-US" sz="1200" dirty="0"/>
              <a:t>2001; </a:t>
            </a:r>
            <a:r>
              <a:rPr lang="en-US" altLang="en-US" sz="1200" dirty="0" err="1"/>
              <a:t>DiMatteo</a:t>
            </a:r>
            <a:r>
              <a:rPr lang="en-US" altLang="en-US" sz="1200" dirty="0"/>
              <a:t> </a:t>
            </a:r>
            <a:r>
              <a:rPr lang="en-US" altLang="en-US" sz="1200" i="1" dirty="0"/>
              <a:t>Med Care </a:t>
            </a:r>
            <a:r>
              <a:rPr lang="en-US" altLang="en-US" sz="1200" dirty="0"/>
              <a:t>2002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82812" y="6329832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862"/>
            <a:ext cx="12192000" cy="1325563"/>
          </a:xfrm>
        </p:spPr>
        <p:txBody>
          <a:bodyPr/>
          <a:lstStyle/>
          <a:p>
            <a:pPr algn="ctr"/>
            <a:r>
              <a:rPr lang="en-US" b="1" spc="-150" dirty="0"/>
              <a:t>Few Studies Use a Mechanistic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77" y="2376923"/>
            <a:ext cx="9096928" cy="296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Conducted a systematic review of NIH-funded trials with medication adherence as an outcome (inception – June 2016)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Only </a:t>
            </a:r>
            <a:r>
              <a:rPr lang="en-US" sz="2400" b="1" dirty="0"/>
              <a:t>3% (2 of 44) </a:t>
            </a:r>
            <a:r>
              <a:rPr lang="en-US" sz="2400" dirty="0"/>
              <a:t>of trials incorporated tests of hypothesized mechanisms of behavior change by which interventions improve medication adherence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550025"/>
            <a:ext cx="662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Edmondson et al. </a:t>
            </a:r>
            <a:r>
              <a:rPr lang="en-US" altLang="en-US" sz="1200" i="1" dirty="0" err="1">
                <a:solidFill>
                  <a:schemeClr val="tx1"/>
                </a:solidFill>
                <a:latin typeface="Arial" pitchFamily="34" charset="0"/>
              </a:rPr>
              <a:t>Behav</a:t>
            </a:r>
            <a:r>
              <a:rPr lang="en-US" altLang="en-US" sz="1200" i="1" dirty="0">
                <a:solidFill>
                  <a:schemeClr val="tx1"/>
                </a:solidFill>
                <a:latin typeface="Arial" pitchFamily="34" charset="0"/>
              </a:rPr>
              <a:t> Res </a:t>
            </a:r>
            <a:r>
              <a:rPr lang="en-US" altLang="en-US" sz="1200" i="1" dirty="0" err="1">
                <a:solidFill>
                  <a:schemeClr val="tx1"/>
                </a:solidFill>
                <a:latin typeface="Arial" pitchFamily="34" charset="0"/>
              </a:rPr>
              <a:t>Ther</a:t>
            </a: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.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1"/>
          <p:cNvSpPr txBox="1">
            <a:spLocks noGrp="1"/>
          </p:cNvSpPr>
          <p:nvPr>
            <p:ph type="title"/>
          </p:nvPr>
        </p:nvSpPr>
        <p:spPr>
          <a:xfrm>
            <a:off x="1279872" y="2407098"/>
            <a:ext cx="3839612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800" spc="-150" dirty="0"/>
              <a:t/>
            </a:r>
            <a:br>
              <a:rPr lang="en-US" sz="4800" spc="-150" dirty="0"/>
            </a:br>
            <a:r>
              <a:rPr lang="en-US" sz="4800" spc="-150" dirty="0"/>
              <a:t>Medication </a:t>
            </a:r>
            <a:br>
              <a:rPr lang="en-US" sz="4800" spc="-150" dirty="0"/>
            </a:br>
            <a:r>
              <a:rPr lang="en-US" sz="4800" spc="-150" dirty="0" smtClean="0"/>
              <a:t>Adherence is Crucial</a:t>
            </a:r>
            <a:endParaRPr sz="4800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6399354" y="2946896"/>
            <a:ext cx="4705986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>
                <a:sym typeface="Arial"/>
              </a:rPr>
              <a:t>26% difference in health outcomes between high and low adherers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altLang="en-US" sz="1400" dirty="0" err="1"/>
              <a:t>DiMatteo</a:t>
            </a:r>
            <a:r>
              <a:rPr lang="en-GB" altLang="en-US" sz="1400" dirty="0"/>
              <a:t>, </a:t>
            </a:r>
            <a:r>
              <a:rPr lang="en-GB" altLang="en-US" sz="1400" i="1" dirty="0"/>
              <a:t>Med Care, </a:t>
            </a:r>
            <a:r>
              <a:rPr lang="en-GB" altLang="en-US" sz="1400" dirty="0"/>
              <a:t>2004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99354" y="1172290"/>
            <a:ext cx="47059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>
                <a:sym typeface="Arial"/>
              </a:rPr>
              <a:t>“Drugs don’t work in patients who don’t take them”</a:t>
            </a:r>
          </a:p>
          <a:p>
            <a:pPr>
              <a:spcAft>
                <a:spcPts val="60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1400" dirty="0">
                <a:sym typeface="Arial"/>
              </a:rPr>
              <a:t>Surgeon General Koop, 1985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9354" y="5348988"/>
            <a:ext cx="47059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125,000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deaths and $289 billion in costs per year </a:t>
            </a:r>
          </a:p>
          <a:p>
            <a:pPr>
              <a:spcAft>
                <a:spcPts val="60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Viswanathan, </a:t>
            </a:r>
            <a:r>
              <a:rPr lang="en-US" sz="1400" i="1" dirty="0">
                <a:latin typeface="Arial"/>
                <a:ea typeface="Arial"/>
                <a:cs typeface="Arial"/>
                <a:sym typeface="Arial"/>
              </a:rPr>
              <a:t>Ann Intern Med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2012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70812" y="1172290"/>
            <a:ext cx="0" cy="4773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7735" y="6386545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69" y="-30976"/>
            <a:ext cx="4429297" cy="68580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50025"/>
            <a:ext cx="662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err="1">
                <a:solidFill>
                  <a:schemeClr val="tx1"/>
                </a:solidFill>
                <a:latin typeface="Arial" pitchFamily="34" charset="0"/>
              </a:rPr>
              <a:t>Vrijens</a:t>
            </a: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 et al. </a:t>
            </a:r>
            <a:r>
              <a:rPr lang="en-US" altLang="en-US" sz="1200" i="1" dirty="0">
                <a:solidFill>
                  <a:schemeClr val="tx1"/>
                </a:solidFill>
                <a:latin typeface="Arial" pitchFamily="34" charset="0"/>
              </a:rPr>
              <a:t>Br J </a:t>
            </a:r>
            <a:r>
              <a:rPr lang="en-US" altLang="en-US" sz="1200" i="1" dirty="0" err="1">
                <a:solidFill>
                  <a:schemeClr val="tx1"/>
                </a:solidFill>
                <a:latin typeface="Arial" pitchFamily="34" charset="0"/>
              </a:rPr>
              <a:t>Clin</a:t>
            </a:r>
            <a:r>
              <a:rPr lang="en-US" altLang="en-US" sz="12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itchFamily="34" charset="0"/>
              </a:rPr>
              <a:t>Pharmacol</a:t>
            </a: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. 2012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8642" y="640754"/>
            <a:ext cx="3455651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b="1" spc="-150" dirty="0"/>
              <a:t>Late Initiation,</a:t>
            </a:r>
          </a:p>
          <a:p>
            <a:pPr algn="r"/>
            <a:r>
              <a:rPr lang="en-US" sz="2800" b="1" spc="-150" dirty="0"/>
              <a:t>Good Implementation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95067" y="2735242"/>
            <a:ext cx="3455651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b="1" spc="-150" dirty="0"/>
              <a:t>Good Initiation,</a:t>
            </a:r>
          </a:p>
          <a:p>
            <a:pPr algn="r"/>
            <a:r>
              <a:rPr lang="en-US" sz="2800" b="1" spc="-150" dirty="0"/>
              <a:t>Poor Implementation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8642" y="4823192"/>
            <a:ext cx="3455651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b="1" spc="-150" dirty="0"/>
              <a:t>Good Initiation,</a:t>
            </a:r>
          </a:p>
          <a:p>
            <a:pPr algn="r"/>
            <a:r>
              <a:rPr lang="en-US" sz="2800" b="1" spc="-150" dirty="0"/>
              <a:t>Good Implementation,</a:t>
            </a:r>
          </a:p>
          <a:p>
            <a:pPr algn="r"/>
            <a:r>
              <a:rPr lang="en-US" sz="2800" b="1" spc="-150" dirty="0"/>
              <a:t>Early Discontinuation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743" y="85263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82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5" y="-296864"/>
            <a:ext cx="12356015" cy="71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64015" y="6448425"/>
            <a:ext cx="4877417" cy="1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en-US" altLang="en-US" sz="1600" dirty="0" err="1"/>
              <a:t>Blaschke</a:t>
            </a:r>
            <a:r>
              <a:rPr lang="en-US" altLang="en-US" sz="1600" dirty="0"/>
              <a:t> et al. </a:t>
            </a:r>
            <a:r>
              <a:rPr lang="en-US" altLang="en-US" sz="1600" i="1" dirty="0" err="1"/>
              <a:t>Annu</a:t>
            </a:r>
            <a:r>
              <a:rPr lang="en-US" altLang="en-US" sz="1600" i="1" dirty="0"/>
              <a:t> Rev </a:t>
            </a:r>
            <a:r>
              <a:rPr lang="en-US" altLang="en-US" sz="1600" i="1" dirty="0" err="1"/>
              <a:t>Pharmacol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Toxicol</a:t>
            </a:r>
            <a:r>
              <a:rPr lang="en-US" altLang="en-US" sz="1600" dirty="0"/>
              <a:t>. 2012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66667" y="5232400"/>
            <a:ext cx="3334265" cy="8022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1095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Decrease in adherence due to discontinuation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76399" y="6409019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9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5" y="-296864"/>
            <a:ext cx="12356015" cy="71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64015" y="6448425"/>
            <a:ext cx="4877417" cy="1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en-US" altLang="en-US" sz="1600" dirty="0" err="1"/>
              <a:t>Blaschke</a:t>
            </a:r>
            <a:r>
              <a:rPr lang="en-US" altLang="en-US" sz="1600" dirty="0"/>
              <a:t> et al. </a:t>
            </a:r>
            <a:r>
              <a:rPr lang="en-US" altLang="en-US" sz="1600" i="1" dirty="0" err="1"/>
              <a:t>Annu</a:t>
            </a:r>
            <a:r>
              <a:rPr lang="en-US" altLang="en-US" sz="1600" i="1" dirty="0"/>
              <a:t> Rev </a:t>
            </a:r>
            <a:r>
              <a:rPr lang="en-US" altLang="en-US" sz="1600" i="1" dirty="0" err="1"/>
              <a:t>Pharmacol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Toxicol</a:t>
            </a:r>
            <a:r>
              <a:rPr lang="en-US" altLang="en-US" sz="1600" dirty="0"/>
              <a:t>. 2012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66667" y="5232400"/>
            <a:ext cx="3334265" cy="8022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1095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Decrease in adherence due to discontinuation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82467" y="3285068"/>
            <a:ext cx="3334265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1095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Tx/>
              <a:buNone/>
            </a:pPr>
            <a:r>
              <a:rPr lang="en-US" altLang="en-US" sz="1600" dirty="0"/>
              <a:t>Focus </a:t>
            </a:r>
            <a:r>
              <a:rPr lang="en-US" altLang="en-US" sz="1600"/>
              <a:t>of many behavioral </a:t>
            </a:r>
            <a:r>
              <a:rPr lang="en-US" altLang="en-US" sz="1600" dirty="0"/>
              <a:t>interventions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49600" y="2726267"/>
            <a:ext cx="1049867" cy="558801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76399" y="6409019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7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92409" y="2723036"/>
            <a:ext cx="3970392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spc="-150" dirty="0"/>
              <a:t>Lots of Research</a:t>
            </a:r>
            <a:br>
              <a:rPr lang="en-US" b="1" spc="-150" dirty="0"/>
            </a:br>
            <a:r>
              <a:rPr lang="en-US" b="1" spc="-150" dirty="0"/>
              <a:t>Not a Lot of Progress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5457" y="859488"/>
            <a:ext cx="3807569" cy="282471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40465" y="6446805"/>
            <a:ext cx="662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Kronish &amp; </a:t>
            </a:r>
            <a:r>
              <a:rPr lang="en-US" altLang="en-US" sz="1200" dirty="0" err="1">
                <a:solidFill>
                  <a:schemeClr val="tx1"/>
                </a:solidFill>
                <a:latin typeface="Arial" pitchFamily="34" charset="0"/>
              </a:rPr>
              <a:t>Moise</a:t>
            </a: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altLang="en-US" sz="1200" i="1" dirty="0">
                <a:solidFill>
                  <a:schemeClr val="tx1"/>
                </a:solidFill>
                <a:latin typeface="Arial" pitchFamily="34" charset="0"/>
              </a:rPr>
              <a:t>JAMA Intern Med</a:t>
            </a: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, 2017; </a:t>
            </a:r>
            <a:r>
              <a:rPr lang="en-US" altLang="en-US" sz="1200" dirty="0" err="1">
                <a:solidFill>
                  <a:schemeClr val="tx1"/>
                </a:solidFill>
                <a:latin typeface="Arial" pitchFamily="34" charset="0"/>
              </a:rPr>
              <a:t>Nieuwlatt</a:t>
            </a: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 et al. </a:t>
            </a:r>
            <a:r>
              <a:rPr lang="en-US" altLang="en-US" sz="1200" i="1" dirty="0">
                <a:solidFill>
                  <a:schemeClr val="tx1"/>
                </a:solidFill>
                <a:latin typeface="Arial" pitchFamily="34" charset="0"/>
              </a:rPr>
              <a:t>Cochrane Database Sys Rev</a:t>
            </a: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 2014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E6D9266-4048-8643-BB65-2BD9A2D99519}"/>
              </a:ext>
            </a:extLst>
          </p:cNvPr>
          <p:cNvSpPr txBox="1">
            <a:spLocks/>
          </p:cNvSpPr>
          <p:nvPr/>
        </p:nvSpPr>
        <p:spPr>
          <a:xfrm>
            <a:off x="4640465" y="4113958"/>
            <a:ext cx="4846983" cy="2136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Cochrane review 2014</a:t>
            </a:r>
          </a:p>
          <a:p>
            <a:pPr marL="0" indent="0">
              <a:lnSpc>
                <a:spcPct val="50000"/>
              </a:lnSpc>
              <a:buNone/>
            </a:pPr>
            <a:endParaRPr lang="en-US" sz="2400" b="1" dirty="0"/>
          </a:p>
          <a:p>
            <a:pPr marL="457200" lvl="1" indent="0">
              <a:buNone/>
            </a:pPr>
            <a:r>
              <a:rPr lang="en-US" sz="2000" dirty="0"/>
              <a:t>182 RCTs of adherence interventions</a:t>
            </a:r>
          </a:p>
          <a:p>
            <a:pPr marL="457200" lvl="1" indent="0">
              <a:lnSpc>
                <a:spcPct val="60000"/>
              </a:lnSpc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Only 5 interventions reported impact on adherence and outcomes</a:t>
            </a:r>
          </a:p>
          <a:p>
            <a:pPr marL="457200" lvl="1" indent="0">
              <a:lnSpc>
                <a:spcPct val="60000"/>
              </a:lnSpc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b="1" dirty="0"/>
              <a:t>“Current methods…are mostly complex and not very effective”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61093" y="1438563"/>
            <a:ext cx="0" cy="3846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6293" y="6356350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0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92410" y="2723036"/>
            <a:ext cx="4192461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spc="-150" dirty="0" smtClean="0"/>
              <a:t>The underappreciated role of distress after life-threatening medical events</a:t>
            </a:r>
            <a:endParaRPr lang="en-US" b="1" spc="-15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40465" y="6446805"/>
            <a:ext cx="662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Edmondson et al., </a:t>
            </a:r>
            <a:r>
              <a:rPr lang="en-US" sz="1200" dirty="0" smtClean="0">
                <a:solidFill>
                  <a:schemeClr val="tx1"/>
                </a:solidFill>
              </a:rPr>
              <a:t>2011, 2012; Sumner et al., 2017 </a:t>
            </a:r>
            <a:r>
              <a:rPr lang="en-US" sz="1200" dirty="0" smtClean="0"/>
              <a:t>3</a:t>
            </a:r>
            <a:endParaRPr lang="en-US" altLang="en-US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E6D9266-4048-8643-BB65-2BD9A2D99519}"/>
              </a:ext>
            </a:extLst>
          </p:cNvPr>
          <p:cNvSpPr txBox="1">
            <a:spLocks/>
          </p:cNvSpPr>
          <p:nvPr/>
        </p:nvSpPr>
        <p:spPr>
          <a:xfrm>
            <a:off x="4640465" y="1524000"/>
            <a:ext cx="4846983" cy="472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In systematic reviews, 15-25% of CVD patients screen positive for CVD-related PTSD</a:t>
            </a:r>
          </a:p>
          <a:p>
            <a:pPr marL="457200" lvl="1" indent="0">
              <a:lnSpc>
                <a:spcPct val="60000"/>
              </a:lnSpc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Those who screen positive are at twice the risk of secondary CVD events and mortality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Mechanisms include autonomic, immune, and behavioral pathways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Adherence is particularly compromised</a:t>
            </a:r>
            <a:endParaRPr lang="en-US" sz="2000" dirty="0"/>
          </a:p>
          <a:p>
            <a:pPr marL="457200" lvl="1" indent="0">
              <a:lnSpc>
                <a:spcPct val="60000"/>
              </a:lnSpc>
              <a:buNone/>
            </a:pPr>
            <a:endParaRPr lang="en-US" sz="2000" dirty="0" smtClean="0"/>
          </a:p>
          <a:p>
            <a:pPr marL="457200" lvl="1" indent="0">
              <a:lnSpc>
                <a:spcPct val="60000"/>
              </a:lnSpc>
              <a:buNone/>
            </a:pP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61093" y="1438563"/>
            <a:ext cx="0" cy="3846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6293" y="6358679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22" y="1635214"/>
            <a:ext cx="4453257" cy="13255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spc="-150" dirty="0" smtClean="0">
                <a:latin typeface="Arial"/>
                <a:cs typeface="Arial"/>
              </a:rPr>
              <a:t>Enduring somatic threat</a:t>
            </a:r>
            <a:endParaRPr lang="en-US" sz="4800" b="1" spc="-15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21" y="3086092"/>
            <a:ext cx="5482687" cy="17729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 smtClean="0">
                <a:latin typeface="Arial"/>
                <a:cs typeface="Arial"/>
              </a:rPr>
              <a:t>PTSD due to CVD events is different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 smtClean="0">
                <a:latin typeface="Arial"/>
                <a:cs typeface="Arial"/>
              </a:rPr>
              <a:t>It’s about present and future risk (not past)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 smtClean="0">
                <a:latin typeface="Arial"/>
                <a:cs typeface="Arial"/>
              </a:rPr>
              <a:t>From a threat in the body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932" y="6455585"/>
            <a:ext cx="3362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Meli</a:t>
            </a:r>
            <a:r>
              <a:rPr lang="en-US" sz="1200" dirty="0" smtClean="0">
                <a:latin typeface="Arial"/>
                <a:cs typeface="Arial"/>
              </a:rPr>
              <a:t> et al, 2017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258" y="1129528"/>
            <a:ext cx="4885438" cy="46642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70" y="2539310"/>
            <a:ext cx="3455651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spc="-150" dirty="0"/>
              <a:t/>
            </a:r>
            <a:br>
              <a:rPr lang="en-US" sz="4800" b="1" spc="-150" dirty="0"/>
            </a:br>
            <a:r>
              <a:rPr lang="en-US" sz="4800" b="1" spc="-150" dirty="0" smtClean="0"/>
              <a:t>Distress and non-adherence</a:t>
            </a:r>
            <a:endParaRPr lang="en-US" sz="4800" b="1" spc="-150" dirty="0"/>
          </a:p>
        </p:txBody>
      </p:sp>
      <p:sp>
        <p:nvSpPr>
          <p:cNvPr id="5" name="TextBox 4"/>
          <p:cNvSpPr txBox="1"/>
          <p:nvPr/>
        </p:nvSpPr>
        <p:spPr>
          <a:xfrm>
            <a:off x="4479235" y="1517221"/>
            <a:ext cx="7182679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Adherence is associated with secondary risk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But patients who are most distressed by the index event are least likely to adhere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Those who screen positive are twice as likely to be </a:t>
            </a:r>
            <a:r>
              <a:rPr lang="en-US" sz="2400" dirty="0" err="1" smtClean="0">
                <a:solidFill>
                  <a:prstClr val="black"/>
                </a:solidFill>
                <a:latin typeface="Arial" charset="0"/>
              </a:rPr>
              <a:t>nonadherent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—not just because of PTSD (PTSD due to other types of events was not associated with adherence)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1093" y="1438563"/>
            <a:ext cx="0" cy="3846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0323" y="6184490"/>
            <a:ext cx="627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Taggart Wasson et al., 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6293" y="6349222"/>
            <a:ext cx="4114800" cy="365125"/>
          </a:xfrm>
        </p:spPr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70" y="2539310"/>
            <a:ext cx="3455651" cy="1325563"/>
          </a:xfrm>
        </p:spPr>
        <p:txBody>
          <a:bodyPr>
            <a:normAutofit fontScale="90000"/>
          </a:bodyPr>
          <a:lstStyle/>
          <a:p>
            <a:r>
              <a:rPr lang="en-US" sz="4800" b="1" spc="-150" dirty="0"/>
              <a:t/>
            </a:r>
            <a:br>
              <a:rPr lang="en-US" sz="4800" b="1" spc="-150" dirty="0"/>
            </a:br>
            <a:r>
              <a:rPr lang="en-US" sz="4800" b="1" spc="-150" dirty="0"/>
              <a:t>Patients avoid medications that remind them </a:t>
            </a:r>
            <a:r>
              <a:rPr lang="en-US" sz="4800" b="1" spc="-150" dirty="0" smtClean="0"/>
              <a:t>of risk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518564" y="776811"/>
            <a:ext cx="7182679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We first saw that patients with greater anxiety sensitivity were less adherent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In particular, those who reported </a:t>
            </a:r>
            <a:r>
              <a:rPr lang="en-US" sz="2400" dirty="0" err="1" smtClean="0">
                <a:solidFill>
                  <a:prstClr val="black"/>
                </a:solidFill>
                <a:latin typeface="Arial" charset="0"/>
              </a:rPr>
              <a:t>interoceptive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 sensitivity and catastrophizing interpretations of somatic signals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We considered implicit measures, but decided to just ask them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Those with high distress reported skipping medications because they reminded them of risk</a:t>
            </a: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1093" y="1438563"/>
            <a:ext cx="0" cy="3846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0323" y="6184490"/>
            <a:ext cx="627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Alcantara</a:t>
            </a:r>
            <a:r>
              <a:rPr lang="en-US" dirty="0" smtClean="0"/>
              <a:t> et al., 2014; Husain et al, 2018; </a:t>
            </a:r>
            <a:r>
              <a:rPr lang="en-US" dirty="0" err="1" smtClean="0"/>
              <a:t>Monane</a:t>
            </a:r>
            <a:r>
              <a:rPr lang="en-US" dirty="0" smtClean="0"/>
              <a:t> et al., 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6293" y="6369156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2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70" y="2539310"/>
            <a:ext cx="3455651" cy="1325563"/>
          </a:xfrm>
        </p:spPr>
        <p:txBody>
          <a:bodyPr>
            <a:normAutofit fontScale="90000"/>
          </a:bodyPr>
          <a:lstStyle/>
          <a:p>
            <a:r>
              <a:rPr lang="en-US" sz="4800" b="1" spc="-150" dirty="0"/>
              <a:t/>
            </a:r>
            <a:br>
              <a:rPr lang="en-US" sz="4800" b="1" spc="-150" dirty="0"/>
            </a:br>
            <a:r>
              <a:rPr lang="en-US" sz="4800" b="1" spc="-150" dirty="0" smtClean="0"/>
              <a:t>It’s not just about medications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462002" y="172718"/>
            <a:ext cx="7182679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Patients also report avoiding physical activity for fear of increased HR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0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We have observed autonomic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</a:rPr>
              <a:t>hyperreactivity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 to physiological and cognitive threat cues in ACS patients, and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</a:rPr>
              <a:t>interoceptive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 threat bias increases 24-hr heart rate at 1 month post-ACS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1093" y="1438563"/>
            <a:ext cx="0" cy="3846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0323" y="6352143"/>
            <a:ext cx="627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Monane</a:t>
            </a:r>
            <a:r>
              <a:rPr lang="en-US" dirty="0" smtClean="0"/>
              <a:t> et al., 2018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500" b="3682"/>
          <a:stretch/>
        </p:blipFill>
        <p:spPr bwMode="auto">
          <a:xfrm>
            <a:off x="4393176" y="2969342"/>
            <a:ext cx="7110566" cy="3254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6293" y="6373007"/>
            <a:ext cx="4114800" cy="365125"/>
          </a:xfrm>
        </p:spPr>
        <p:txBody>
          <a:bodyPr/>
          <a:lstStyle/>
          <a:p>
            <a:r>
              <a:rPr lang="en-US" dirty="0" smtClean="0"/>
              <a:t>Donald Edmondson,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2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 with candidate mechanisms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0" y="1976283"/>
            <a:ext cx="10461523" cy="3733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Edmondson, "Achieving and Sustaining Behavior Change to Benefit Older Adults" Dec 6-7,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31861</TotalTime>
  <Words>1328</Words>
  <Application>Microsoft Office PowerPoint</Application>
  <PresentationFormat>Widescreen</PresentationFormat>
  <Paragraphs>212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Verdana</vt:lpstr>
      <vt:lpstr>Office Theme</vt:lpstr>
      <vt:lpstr>Adherence Current status, and how distress may be key to progress</vt:lpstr>
      <vt:lpstr> Medication  Adherence is Crucial</vt:lpstr>
      <vt:lpstr>Lots of Research Not a Lot of Progress</vt:lpstr>
      <vt:lpstr>The underappreciated role of distress after life-threatening medical events</vt:lpstr>
      <vt:lpstr>Enduring somatic threat</vt:lpstr>
      <vt:lpstr> Distress and non-adherence</vt:lpstr>
      <vt:lpstr> Patients avoid medications that remind them of risk</vt:lpstr>
      <vt:lpstr> It’s not just about medications</vt:lpstr>
      <vt:lpstr>Conceptual model with candidate mechanisms</vt:lpstr>
      <vt:lpstr>Implications</vt:lpstr>
      <vt:lpstr>Discussion</vt:lpstr>
      <vt:lpstr>PowerPoint Presentation</vt:lpstr>
      <vt:lpstr>Is There a “Best” Adherence Measure?</vt:lpstr>
      <vt:lpstr>Recommended Self-Report Questionnaires  (N=24; more than 1 per respondent possible) </vt:lpstr>
      <vt:lpstr>Reasons for Recommending Top SRQs</vt:lpstr>
      <vt:lpstr>Recommended Electronic Adherence Devices (N=24; more than 1 per respondent possible) </vt:lpstr>
      <vt:lpstr>Medication Nonadherence is Common</vt:lpstr>
      <vt:lpstr>Prevalence of Non-adherence Depends on Specific Adherence Behavior</vt:lpstr>
      <vt:lpstr>Few Studies Use a Mechanistic Approach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Order  24 Hr-Ambulatory Blood Pressure Monitoring (ABPM) at Cornell-ACN Practices</dc:title>
  <dc:creator>Kronish, Ian M.</dc:creator>
  <cp:lastModifiedBy>Elizabeth Pritchett-Montavon</cp:lastModifiedBy>
  <cp:revision>166</cp:revision>
  <cp:lastPrinted>2018-01-05T19:38:13Z</cp:lastPrinted>
  <dcterms:created xsi:type="dcterms:W3CDTF">2017-12-14T23:37:01Z</dcterms:created>
  <dcterms:modified xsi:type="dcterms:W3CDTF">2019-01-07T17:00:25Z</dcterms:modified>
</cp:coreProperties>
</file>