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0" r:id="rId4"/>
    <p:sldId id="276" r:id="rId5"/>
    <p:sldId id="257" r:id="rId6"/>
    <p:sldId id="267" r:id="rId7"/>
    <p:sldId id="268" r:id="rId8"/>
    <p:sldId id="265" r:id="rId9"/>
    <p:sldId id="262" r:id="rId10"/>
    <p:sldId id="271" r:id="rId11"/>
    <p:sldId id="264" r:id="rId12"/>
    <p:sldId id="259" r:id="rId13"/>
    <p:sldId id="261" r:id="rId14"/>
    <p:sldId id="263" r:id="rId15"/>
    <p:sldId id="266" r:id="rId16"/>
    <p:sldId id="272" r:id="rId17"/>
    <p:sldId id="273" r:id="rId18"/>
    <p:sldId id="27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DFF"/>
    <a:srgbClr val="FF6EA3"/>
    <a:srgbClr val="138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955" autoAdjust="0"/>
    <p:restoredTop sz="68399" autoAdjust="0"/>
  </p:normalViewPr>
  <p:slideViewPr>
    <p:cSldViewPr snapToGrid="0" snapToObjects="1">
      <p:cViewPr varScale="1">
        <p:scale>
          <a:sx n="89" d="100"/>
          <a:sy n="89" d="100"/>
        </p:scale>
        <p:origin x="151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7257B-0B17-E34F-9680-46CC1824C829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F4EBF-488C-044D-BE72-1873F46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F4EBF-488C-044D-BE72-1873F4637B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F4EBF-488C-044D-BE72-1873F4637B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8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3BEA-716A-FD49-9057-45972BD8CB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DF13-F008-4DF6-AB64-AA0003CF1835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2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34B7-CF46-41F6-8EFB-C3C07A84387C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6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CF77-8D80-47CE-98FE-C893C148DC7B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3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F2F3-0F8A-4B3C-9D4B-D7A06446653A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0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9FE-6FE4-4D5C-B563-E5937AD89331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D5F-E70A-482E-8877-149EA8F8227C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1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BB26-FCFF-406A-9B36-6FCE11B7F498}" type="datetime1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7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8238-6D02-4C22-922F-8B67AA302A91}" type="datetime1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23F4-A5E2-4474-9DFF-2DF1856D6668}" type="datetime1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F3E-5EB7-4C85-BD51-50D3ACEE0289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5E85-5ECD-4007-8F24-F16274DE4166}" type="datetime1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1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B479-DEE3-430F-867C-E1B85FAA2CC8}" type="datetime1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8E96-C5EC-7844-BEEE-C62E963D1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2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8681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rial"/>
                <a:ea typeface="Arial" charset="0"/>
                <a:cs typeface="Arial"/>
              </a:rPr>
              <a:t>Gender Differences in Cognitive 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439" y="2413105"/>
            <a:ext cx="8847827" cy="1314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Dena B. Dubal, M.D., Ph.D.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David Coulter Endowed Chair in Aging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and Neurodegenerative Disease</a:t>
            </a:r>
          </a:p>
          <a:p>
            <a:endParaRPr lang="en-US" dirty="0"/>
          </a:p>
        </p:txBody>
      </p:sp>
      <p:pic>
        <p:nvPicPr>
          <p:cNvPr id="4" name="Picture 3" descr="UCSF se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0353" y="4416572"/>
            <a:ext cx="56352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Laboratory of Neuroscience and Aging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Dept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of Neurology and Weill Institute, UCSF</a:t>
            </a:r>
          </a:p>
        </p:txBody>
      </p:sp>
    </p:spTree>
    <p:extLst>
      <p:ext uri="{BB962C8B-B14F-4D97-AF65-F5344CB8AC3E}">
        <p14:creationId xmlns:p14="http://schemas.microsoft.com/office/powerpoint/2010/main" val="392974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75" y="208692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Do women show less cognitive decline with typical aging, in recent studies?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4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Women show less cognitive decline in typical aging (MAC, UCSF)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-21346" y="4912892"/>
            <a:ext cx="2848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Casaletto</a:t>
            </a:r>
            <a:r>
              <a:rPr lang="en-US" sz="1200" dirty="0"/>
              <a:t> et al Neurobiology of Aging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581" y="1038106"/>
            <a:ext cx="6527415" cy="3874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712811" y="2776015"/>
            <a:ext cx="298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Worse Memory in “Decliners”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24876" y="1397851"/>
            <a:ext cx="0" cy="2982738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4286766" y="3480113"/>
            <a:ext cx="1430357" cy="143277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24977" y="4767263"/>
            <a:ext cx="2895600" cy="273844"/>
          </a:xfrm>
        </p:spPr>
        <p:txBody>
          <a:bodyPr/>
          <a:lstStyle/>
          <a:p>
            <a:r>
              <a:rPr lang="en-US" dirty="0" smtClean="0"/>
              <a:t>Dena Dubal,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1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Women show less cognitive decline in typical aging (MCSA, Mayo)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-21346" y="4912892"/>
            <a:ext cx="2174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Jack et al </a:t>
            </a:r>
            <a:r>
              <a:rPr lang="en-US" sz="1200" i="1" dirty="0"/>
              <a:t>JAMA Neurology </a:t>
            </a:r>
            <a:r>
              <a:rPr lang="en-US" sz="1200" dirty="0"/>
              <a:t>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317" y="1038107"/>
            <a:ext cx="4798449" cy="406122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90546" y="4498720"/>
            <a:ext cx="365613" cy="356446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66084" y="2776015"/>
            <a:ext cx="165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Worse Memory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36241" y="1397851"/>
            <a:ext cx="0" cy="2982738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4837867"/>
            <a:ext cx="2895600" cy="273844"/>
          </a:xfrm>
        </p:spPr>
        <p:txBody>
          <a:bodyPr/>
          <a:lstStyle/>
          <a:p>
            <a:r>
              <a:rPr lang="en-US" dirty="0" smtClean="0"/>
              <a:t>Dena Dubal,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4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Women show less hippocampal atrophy with typical aging (MCSA)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pic>
        <p:nvPicPr>
          <p:cNvPr id="2" name="Picture 1" descr="hipp volume and PET.tif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17"/>
          <a:stretch/>
        </p:blipFill>
        <p:spPr>
          <a:xfrm>
            <a:off x="0" y="1388515"/>
            <a:ext cx="9144000" cy="3692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1346" y="4912892"/>
            <a:ext cx="2174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Jack et al </a:t>
            </a:r>
            <a:r>
              <a:rPr lang="en-US" sz="1200" i="1" dirty="0"/>
              <a:t>JAMA Neurology </a:t>
            </a:r>
            <a:r>
              <a:rPr lang="en-US" sz="1200" dirty="0"/>
              <a:t>2015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033" y="1506135"/>
            <a:ext cx="1762500" cy="949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6825" y="109755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Hippocampal Atrophy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5985" y="1097553"/>
            <a:ext cx="140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Amyloid PET</a:t>
            </a:r>
          </a:p>
        </p:txBody>
      </p:sp>
      <p:sp>
        <p:nvSpPr>
          <p:cNvPr id="9" name="Oval 8"/>
          <p:cNvSpPr/>
          <p:nvPr/>
        </p:nvSpPr>
        <p:spPr>
          <a:xfrm>
            <a:off x="2114339" y="4385727"/>
            <a:ext cx="365613" cy="356446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Arial"/>
                <a:cs typeface="Arial"/>
              </a:rPr>
              <a:t>Women -</a:t>
            </a:r>
            <a:r>
              <a:rPr lang="en-US" sz="2600" dirty="0" err="1">
                <a:latin typeface="Arial"/>
                <a:cs typeface="Arial"/>
              </a:rPr>
              <a:t>A</a:t>
            </a:r>
            <a:r>
              <a:rPr lang="en-US" sz="2600" dirty="0" err="1">
                <a:latin typeface="Symbol" charset="2"/>
                <a:cs typeface="Symbol" charset="2"/>
              </a:rPr>
              <a:t>b</a:t>
            </a:r>
            <a:r>
              <a:rPr lang="en-US" sz="2600" dirty="0">
                <a:latin typeface="Arial"/>
                <a:cs typeface="Arial"/>
              </a:rPr>
              <a:t> show less cognitive impairment, </a:t>
            </a:r>
          </a:p>
          <a:p>
            <a:pPr algn="ctr"/>
            <a:r>
              <a:rPr lang="en-US" sz="2600" dirty="0">
                <a:latin typeface="Arial"/>
                <a:cs typeface="Arial"/>
              </a:rPr>
              <a:t>but +</a:t>
            </a:r>
            <a:r>
              <a:rPr lang="en-US" sz="2600" dirty="0" err="1">
                <a:latin typeface="Arial"/>
                <a:cs typeface="Arial"/>
              </a:rPr>
              <a:t>A</a:t>
            </a:r>
            <a:r>
              <a:rPr lang="en-US" sz="2600" dirty="0" err="1">
                <a:latin typeface="Symbol" charset="2"/>
                <a:cs typeface="Symbol" charset="2"/>
              </a:rPr>
              <a:t>b</a:t>
            </a:r>
            <a:r>
              <a:rPr lang="en-US" sz="2600" dirty="0">
                <a:latin typeface="Arial"/>
                <a:cs typeface="Arial"/>
              </a:rPr>
              <a:t> show steeper cognitive decline in old age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(ADNI, AIBL, HABS)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231" y="1038107"/>
            <a:ext cx="3814795" cy="40445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1346" y="4912892"/>
            <a:ext cx="2749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Buckley et al </a:t>
            </a:r>
            <a:r>
              <a:rPr lang="en-US" sz="1200" i="1" dirty="0"/>
              <a:t>Neurobiology of Aging </a:t>
            </a:r>
            <a:r>
              <a:rPr lang="en-US" sz="1200" dirty="0"/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800541" y="2776015"/>
            <a:ext cx="165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Worse Memory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89940" y="1397851"/>
            <a:ext cx="0" cy="2982738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53375" y="3070263"/>
            <a:ext cx="183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sex difference driven by age </a:t>
            </a:r>
            <a:r>
              <a:rPr lang="en-US" sz="1400" u="sng" dirty="0"/>
              <a:t>&gt;</a:t>
            </a:r>
            <a:r>
              <a:rPr lang="en-US" sz="1400" dirty="0"/>
              <a:t>80yrs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72112" y="1551292"/>
            <a:ext cx="0" cy="242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11898" y="1556766"/>
            <a:ext cx="7052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11026" y="1780328"/>
            <a:ext cx="7052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11164" y="1478623"/>
            <a:ext cx="695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(– </a:t>
            </a:r>
            <a:r>
              <a:rPr lang="en-US" sz="1600" dirty="0" err="1"/>
              <a:t>A</a:t>
            </a:r>
            <a:r>
              <a:rPr lang="en-US" sz="1600" dirty="0" err="1">
                <a:latin typeface="Symbol" charset="2"/>
                <a:cs typeface="Symbol" charset="2"/>
              </a:rPr>
              <a:t>b</a:t>
            </a:r>
            <a:r>
              <a:rPr lang="en-US" sz="1600" dirty="0">
                <a:latin typeface="Arial"/>
                <a:cs typeface="Arial"/>
              </a:rPr>
              <a:t>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059" y="1147098"/>
            <a:ext cx="941431" cy="159774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162230" y="2848071"/>
            <a:ext cx="7052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1358" y="3514097"/>
            <a:ext cx="7052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11164" y="3040330"/>
            <a:ext cx="695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(+ </a:t>
            </a:r>
            <a:r>
              <a:rPr lang="en-US" sz="1600" dirty="0" err="1"/>
              <a:t>A</a:t>
            </a:r>
            <a:r>
              <a:rPr lang="en-US" sz="1600" dirty="0" err="1">
                <a:latin typeface="Symbol" charset="2"/>
                <a:cs typeface="Symbol" charset="2"/>
              </a:rPr>
              <a:t>b</a:t>
            </a:r>
            <a:r>
              <a:rPr lang="en-US" sz="1600" dirty="0">
                <a:latin typeface="Arial"/>
                <a:cs typeface="Arial"/>
              </a:rPr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219220" y="2848071"/>
            <a:ext cx="8194" cy="666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65080" y="2708583"/>
            <a:ext cx="360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65080" y="3272073"/>
            <a:ext cx="278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65080" y="1669685"/>
            <a:ext cx="360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4764" y="1293957"/>
            <a:ext cx="278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61358" y="4805449"/>
            <a:ext cx="2895600" cy="273844"/>
          </a:xfrm>
        </p:spPr>
        <p:txBody>
          <a:bodyPr/>
          <a:lstStyle/>
          <a:p>
            <a:r>
              <a:rPr lang="en-US" dirty="0" smtClean="0"/>
              <a:t>Dena Dubal,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8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Elderly women (specifically </a:t>
            </a:r>
            <a:r>
              <a:rPr lang="en-US" sz="3000" u="sng" dirty="0">
                <a:latin typeface="Arial"/>
                <a:cs typeface="Arial"/>
              </a:rPr>
              <a:t>&gt;</a:t>
            </a:r>
            <a:r>
              <a:rPr lang="en-US" sz="3000" dirty="0">
                <a:latin typeface="Arial"/>
                <a:cs typeface="Arial"/>
              </a:rPr>
              <a:t>80yrs) with +</a:t>
            </a:r>
            <a:r>
              <a:rPr lang="en-US" sz="3000" dirty="0" err="1">
                <a:latin typeface="Arial"/>
                <a:cs typeface="Arial"/>
              </a:rPr>
              <a:t>A</a:t>
            </a:r>
            <a:r>
              <a:rPr lang="en-US" sz="3000" dirty="0" err="1">
                <a:latin typeface="Symbol" charset="2"/>
                <a:cs typeface="Symbol" charset="2"/>
              </a:rPr>
              <a:t>b</a:t>
            </a:r>
            <a:r>
              <a:rPr lang="en-US" sz="3000" dirty="0">
                <a:latin typeface="Arial"/>
                <a:cs typeface="Arial"/>
              </a:rPr>
              <a:t> show steeper cognitive decline </a:t>
            </a:r>
            <a:r>
              <a:rPr lang="en-US" sz="2400" dirty="0">
                <a:latin typeface="Arial"/>
                <a:cs typeface="Arial"/>
              </a:rPr>
              <a:t>(ADNI, AIBL, HABS)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-21346" y="4912892"/>
            <a:ext cx="2749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Buckley et al </a:t>
            </a:r>
            <a:r>
              <a:rPr lang="en-US" sz="1200" i="1" dirty="0"/>
              <a:t>Neurobiology of Aging </a:t>
            </a:r>
            <a:r>
              <a:rPr lang="en-US" sz="1200" dirty="0"/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507618" y="2661535"/>
            <a:ext cx="165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Worse Memory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1781" y="1362202"/>
            <a:ext cx="0" cy="2982738"/>
          </a:xfrm>
          <a:prstGeom prst="straightConnector1">
            <a:avLst/>
          </a:prstGeom>
          <a:ln w="476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00" y="1189764"/>
            <a:ext cx="8055073" cy="3471866"/>
          </a:xfrm>
          <a:prstGeom prst="rect">
            <a:avLst/>
          </a:prstGeom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1226691" y="2966043"/>
            <a:ext cx="1430357" cy="143277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932408" y="2966043"/>
            <a:ext cx="1430357" cy="143277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6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What can we learn from these studies?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2491" y="1315999"/>
            <a:ext cx="8234350" cy="383681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4200" dirty="0"/>
              <a:t>Women live longer – and this tends to </a:t>
            </a:r>
            <a:r>
              <a:rPr lang="en-US" sz="4200" b="1" dirty="0"/>
              <a:t>associate with female cognitive resilience </a:t>
            </a:r>
            <a:r>
              <a:rPr lang="en-US" sz="4200" dirty="0"/>
              <a:t>in typical aging and preclinical AD in recent studies.</a:t>
            </a:r>
          </a:p>
          <a:p>
            <a:pPr marL="0" indent="0" algn="just">
              <a:buNone/>
            </a:pPr>
            <a:endParaRPr lang="en-US" sz="4200" dirty="0"/>
          </a:p>
          <a:p>
            <a:pPr algn="just"/>
            <a:r>
              <a:rPr lang="en-US" sz="4200" dirty="0"/>
              <a:t>Female advantage in molecular processes could </a:t>
            </a:r>
            <a:r>
              <a:rPr lang="en-US" sz="4200" b="1" dirty="0"/>
              <a:t>set the stage for female resilience </a:t>
            </a:r>
            <a:r>
              <a:rPr lang="en-US" sz="4200" dirty="0"/>
              <a:t>against cognitive decline in aging and disease.</a:t>
            </a:r>
          </a:p>
          <a:p>
            <a:pPr algn="just"/>
            <a:endParaRPr lang="en-US" sz="4200" dirty="0"/>
          </a:p>
          <a:p>
            <a:pPr algn="just"/>
            <a:r>
              <a:rPr lang="en-US" sz="4200" dirty="0"/>
              <a:t>In some populations </a:t>
            </a:r>
            <a:r>
              <a:rPr lang="en-US" sz="4200" b="1" dirty="0"/>
              <a:t>high amyloid in elderly (&gt;80yrs) women may contribute to higher female AD risk </a:t>
            </a:r>
            <a:r>
              <a:rPr lang="en-US" sz="4200" dirty="0"/>
              <a:t>in advanced age. </a:t>
            </a:r>
          </a:p>
          <a:p>
            <a:pPr algn="just"/>
            <a:endParaRPr lang="en-US" sz="4200" dirty="0"/>
          </a:p>
          <a:p>
            <a:pPr algn="just"/>
            <a:r>
              <a:rPr lang="en-US" sz="4200" dirty="0"/>
              <a:t>When studying sex difference in &gt;80yrs, there is a </a:t>
            </a:r>
            <a:r>
              <a:rPr lang="en-US" sz="4200" b="1" dirty="0"/>
              <a:t>strong survival bias favoring robust men </a:t>
            </a:r>
            <a:r>
              <a:rPr lang="en-US" sz="4200" dirty="0"/>
              <a:t>that lived beyond their typical lifespan.  </a:t>
            </a:r>
          </a:p>
          <a:p>
            <a:pPr algn="just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What are incredible opportunities to study gender and sex difference in cognitive decline?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2491" y="1315999"/>
            <a:ext cx="8546866" cy="364944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2600" dirty="0"/>
              <a:t>Rigorous gender-specific delineation of how amyloid, tau, synaptic decline, </a:t>
            </a:r>
            <a:r>
              <a:rPr lang="en-US" sz="2600" dirty="0">
                <a:latin typeface="Symbol" charset="2"/>
                <a:cs typeface="Symbol" charset="2"/>
              </a:rPr>
              <a:t>a</a:t>
            </a:r>
            <a:r>
              <a:rPr lang="en-US" sz="2600" dirty="0"/>
              <a:t>-</a:t>
            </a:r>
            <a:r>
              <a:rPr lang="en-US" sz="2600" dirty="0" err="1"/>
              <a:t>synuclein</a:t>
            </a:r>
            <a:r>
              <a:rPr lang="en-US" sz="2600" dirty="0"/>
              <a:t>, TDP-32, CSF/ blood/other biomarkers, network dysfunction, imaging changes, contribute – over time – to cognitive decline.</a:t>
            </a:r>
          </a:p>
          <a:p>
            <a:pPr marL="0" indent="0" algn="just">
              <a:buNone/>
            </a:pPr>
            <a:endParaRPr lang="en-US" sz="2600" dirty="0"/>
          </a:p>
          <a:p>
            <a:pPr algn="just"/>
            <a:r>
              <a:rPr lang="en-US" sz="2600" dirty="0"/>
              <a:t>Apply this approach to investigate typical aging and neurodegenerative diseases of aging including AD, PD, FTD, PSP, MSA, ALS, CJD, and more.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/>
              <a:t>Determination of how sex-based mechanisms of longevity intersect with brain resilience or vulnerability to cognitive decline in aging and disease.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/>
              <a:t>Expand studies to include diverse socioeconomic status, geography, ancestry, and ethnic groups – to increase equity in research and relevance to all.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/>
              <a:t>Using animal and other models, dissect </a:t>
            </a:r>
            <a:r>
              <a:rPr lang="en-US" sz="2600" b="1" dirty="0"/>
              <a:t>causal mechanisms of sex-based cognitive resilience .  </a:t>
            </a:r>
            <a:r>
              <a:rPr lang="en-US" sz="2600" dirty="0"/>
              <a:t>This  will reveal new molecular targets and pathways for novel treatments!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Stock_000004342760Medium(2)"/>
          <p:cNvPicPr>
            <a:picLocks noChangeAspect="1" noChangeArrowheads="1"/>
          </p:cNvPicPr>
          <p:nvPr/>
        </p:nvPicPr>
        <p:blipFill rotWithShape="1">
          <a:blip r:embed="rId3" cstate="screen">
            <a:alphaModFix amt="77000"/>
            <a:lum bright="2000" contrast="-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" y="531"/>
            <a:ext cx="9139238" cy="519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37426" y="-21173"/>
            <a:ext cx="2903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2400" b="1" dirty="0">
                <a:solidFill>
                  <a:srgbClr val="000000"/>
                </a:solidFill>
                <a:latin typeface="Helvetica" charset="0"/>
              </a:rPr>
              <a:t>Acknowledgments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10290" y="510235"/>
            <a:ext cx="2423982" cy="265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en-US" sz="1400" b="1" dirty="0">
              <a:solidFill>
                <a:srgbClr val="000000"/>
              </a:solidFill>
              <a:latin typeface="Helvetica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en-US" sz="1400" b="1" dirty="0">
              <a:solidFill>
                <a:srgbClr val="000000"/>
              </a:solidFill>
              <a:latin typeface="Helvetica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en-US" sz="1400" b="1" dirty="0">
              <a:solidFill>
                <a:srgbClr val="000000"/>
              </a:solidFill>
              <a:latin typeface="Helvetica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/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50323" y="28800"/>
            <a:ext cx="4026187" cy="265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chemeClr val="bg1"/>
                </a:solidFill>
                <a:latin typeface="Helvetica" charset="0"/>
              </a:rPr>
              <a:t>	 Dubal Lab</a:t>
            </a:r>
            <a:endParaRPr lang="en-US" sz="1400" b="1" dirty="0">
              <a:solidFill>
                <a:schemeClr val="bg1"/>
              </a:solidFill>
              <a:latin typeface="Kozuka Gothic Pro M" pitchFamily="34" charset="-128"/>
            </a:endParaRP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0000"/>
                </a:solidFill>
                <a:latin typeface="Helvetica" charset="0"/>
              </a:rPr>
              <a:t>Emily Davis</a:t>
            </a: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0000"/>
                </a:solidFill>
                <a:latin typeface="Helvetica" charset="0"/>
              </a:rPr>
              <a:t>Samira </a:t>
            </a:r>
            <a:r>
              <a:rPr lang="en-US" sz="1400" b="1" dirty="0" err="1">
                <a:solidFill>
                  <a:srgbClr val="FF0000"/>
                </a:solidFill>
                <a:latin typeface="Helvetica" charset="0"/>
              </a:rPr>
              <a:t>Abdulai-Saiku</a:t>
            </a:r>
            <a:endParaRPr lang="en-US" sz="1400" b="1" dirty="0">
              <a:solidFill>
                <a:srgbClr val="FF0000"/>
              </a:solidFill>
              <a:latin typeface="Helvetica" charset="0"/>
            </a:endParaRP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0000"/>
                </a:solidFill>
                <a:latin typeface="Helvetica" charset="0"/>
              </a:rPr>
              <a:t>Gina Williams  </a:t>
            </a: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0000"/>
                </a:solidFill>
                <a:latin typeface="Helvetica" charset="0"/>
              </a:rPr>
              <a:t>Dan Wang</a:t>
            </a: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0000"/>
                </a:solidFill>
                <a:latin typeface="Helvetica" charset="0"/>
              </a:rPr>
              <a:t>Arturo Moreno</a:t>
            </a: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latin typeface="Helvetica" charset="0"/>
              </a:rPr>
              <a:t>Chen Chen</a:t>
            </a: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latin typeface="Helvetica" charset="0"/>
              </a:rPr>
              <a:t>Lauren </a:t>
            </a:r>
            <a:r>
              <a:rPr lang="en-US" sz="1400" b="1" dirty="0" err="1">
                <a:latin typeface="Helvetica" charset="0"/>
              </a:rPr>
              <a:t>Broestl</a:t>
            </a:r>
            <a:endParaRPr lang="en-US" sz="1400" b="1" dirty="0">
              <a:latin typeface="Helvetica" charset="0"/>
            </a:endParaRP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 err="1">
                <a:latin typeface="Helvetica" charset="0"/>
              </a:rPr>
              <a:t>Kurtresha</a:t>
            </a:r>
            <a:r>
              <a:rPr lang="en-US" sz="1400" b="1" dirty="0">
                <a:latin typeface="Helvetica" charset="0"/>
              </a:rPr>
              <a:t> Worden</a:t>
            </a: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 err="1">
                <a:latin typeface="Helvetica" charset="0"/>
              </a:rPr>
              <a:t>Bayardo</a:t>
            </a:r>
            <a:r>
              <a:rPr lang="en-US" sz="1400" b="1" dirty="0">
                <a:latin typeface="Helvetica" charset="0"/>
              </a:rPr>
              <a:t> </a:t>
            </a:r>
            <a:r>
              <a:rPr lang="en-US" sz="1400" b="1" dirty="0" err="1">
                <a:latin typeface="Helvetica" charset="0"/>
              </a:rPr>
              <a:t>Garay</a:t>
            </a:r>
            <a:r>
              <a:rPr lang="en-US" sz="1400" b="1" dirty="0">
                <a:latin typeface="Helvetica" charset="0"/>
              </a:rPr>
              <a:t>, Kevin Chang</a:t>
            </a: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en-US" sz="1400" b="1" dirty="0">
              <a:latin typeface="Helvetica" charset="0"/>
            </a:endParaRP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en-US" sz="1400" b="1" dirty="0">
              <a:latin typeface="Helvetica" charset="0"/>
            </a:endParaRPr>
          </a:p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en-US" sz="1400" b="1" dirty="0">
              <a:latin typeface="Helvetica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6021" y="741931"/>
            <a:ext cx="2151926" cy="99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FFFF"/>
                </a:solidFill>
                <a:latin typeface="Helvetica" charset="0"/>
              </a:rPr>
              <a:t>Rush University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David Bennett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76021" y="1264013"/>
            <a:ext cx="3049107" cy="17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FFFF"/>
                </a:solidFill>
                <a:latin typeface="Helvetica" charset="0"/>
              </a:rPr>
              <a:t>Columbia University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latin typeface="Helvetica" charset="0"/>
              </a:rPr>
              <a:t>Philip De </a:t>
            </a:r>
            <a:r>
              <a:rPr lang="en-US" sz="1400" b="1" dirty="0" err="1">
                <a:latin typeface="Helvetica" charset="0"/>
              </a:rPr>
              <a:t>Jager</a:t>
            </a:r>
            <a:endParaRPr lang="en-US" sz="1400" b="1" dirty="0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en-US" sz="1400" b="1" dirty="0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en-US" sz="1400" b="1" dirty="0">
              <a:solidFill>
                <a:srgbClr val="FFFFFF"/>
              </a:solidFill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en-US" sz="1400" b="1" dirty="0">
              <a:solidFill>
                <a:srgbClr val="FFFFFF"/>
              </a:solidFill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en-US" sz="1400" b="1" dirty="0">
              <a:solidFill>
                <a:srgbClr val="FFFFFF"/>
              </a:solidFill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153032" y="2686920"/>
            <a:ext cx="2846702" cy="265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en-US" sz="1400" b="1" dirty="0">
              <a:latin typeface="Helvetica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19896" y="2510946"/>
            <a:ext cx="2151926" cy="217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FFFF"/>
                </a:solidFill>
                <a:latin typeface="Helvetica" charset="0"/>
              </a:rPr>
              <a:t>UCSF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Barbara </a:t>
            </a:r>
            <a:r>
              <a:rPr lang="fr-FR" sz="1400" b="1" dirty="0" err="1">
                <a:solidFill>
                  <a:srgbClr val="000000"/>
                </a:solidFill>
                <a:latin typeface="Helvetica" charset="0"/>
              </a:rPr>
              <a:t>Panning</a:t>
            </a: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Lennart </a:t>
            </a:r>
            <a:r>
              <a:rPr lang="fr-FR" sz="1400" b="1" dirty="0" err="1">
                <a:solidFill>
                  <a:srgbClr val="000000"/>
                </a:solidFill>
                <a:latin typeface="Helvetica" charset="0"/>
              </a:rPr>
              <a:t>Mucke</a:t>
            </a: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Bruce Miller</a:t>
            </a: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 err="1">
                <a:solidFill>
                  <a:srgbClr val="000000"/>
                </a:solidFill>
                <a:latin typeface="Helvetica" charset="0"/>
              </a:rPr>
              <a:t>Kaitlin</a:t>
            </a: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Helvetica" charset="0"/>
              </a:rPr>
              <a:t>Casaletto</a:t>
            </a: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Jennifer Yokoyama</a:t>
            </a: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	Luke Bonham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12" name="Picture 11" descr="IMG_578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202" y="2339534"/>
            <a:ext cx="4050793" cy="2787331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77627" y="4379620"/>
            <a:ext cx="9144000" cy="8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latin typeface="Helvetica" charset="0"/>
              </a:rPr>
              <a:t>Support and Funding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chemeClr val="bg1"/>
                </a:solidFill>
                <a:latin typeface="Helvetica" charset="0"/>
              </a:rPr>
              <a:t>	R01 (NINDS), K08 (NIA/AFAR) Paul Beeson Award in Aging, Weeks-Coulter Foundation, </a:t>
            </a:r>
            <a:r>
              <a:rPr lang="en-US" sz="1400" b="1" dirty="0" err="1">
                <a:solidFill>
                  <a:schemeClr val="bg1"/>
                </a:solidFill>
                <a:latin typeface="Helvetica" charset="0"/>
              </a:rPr>
              <a:t>Bakar</a:t>
            </a:r>
            <a:r>
              <a:rPr lang="en-US" sz="1400" b="1" dirty="0">
                <a:solidFill>
                  <a:schemeClr val="bg1"/>
                </a:solidFill>
                <a:latin typeface="Helvetica" charset="0"/>
              </a:rPr>
              <a:t> Foundation, Glenn Medical Foundation, AFAR Junior Faculty Grant, Nathan Shock Center Pilot Grants</a:t>
            </a:r>
            <a:endParaRPr lang="en-US" sz="1400" b="1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167331" y="1407705"/>
            <a:ext cx="2151926" cy="123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FFFF"/>
                </a:solidFill>
                <a:latin typeface="Helvetica" charset="0"/>
              </a:rPr>
              <a:t>U Wash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Mike MacCoss</a:t>
            </a: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Gennifer Merrihew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162300" y="630402"/>
            <a:ext cx="2151926" cy="99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FFFF"/>
                </a:solidFill>
                <a:latin typeface="Helvetica" charset="0"/>
              </a:rPr>
              <a:t>UCLA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Art Arnold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179009" y="2304729"/>
            <a:ext cx="2151926" cy="17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FFFF"/>
                </a:solidFill>
                <a:latin typeface="Helvetica" charset="0"/>
              </a:rPr>
              <a:t>UT San Antonio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Nicholas Musi</a:t>
            </a: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Yuji Ikeno</a:t>
            </a: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878329" y="1780872"/>
            <a:ext cx="2151926" cy="170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en-US" sz="1400" b="1" dirty="0">
                <a:solidFill>
                  <a:srgbClr val="FFFFFF"/>
                </a:solidFill>
                <a:latin typeface="Helvetica" charset="0"/>
              </a:rPr>
              <a:t>Allen Brain Institute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r>
              <a:rPr lang="fr-FR" sz="1400" b="1" dirty="0">
                <a:solidFill>
                  <a:srgbClr val="000000"/>
                </a:solidFill>
                <a:latin typeface="Helvetica" charset="0"/>
              </a:rPr>
              <a:t>Julie Harris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ts val="15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40000"/>
              <a:defRPr/>
            </a:pPr>
            <a:endParaRPr lang="fr-FR" sz="1400" b="1" dirty="0">
              <a:solidFill>
                <a:srgbClr val="00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My lab studies basic sex-based mechanisms of aging and cognitive resilience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2061" y="1165878"/>
            <a:ext cx="1478775" cy="1554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705" y="1213308"/>
            <a:ext cx="1566022" cy="1507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8143" y="2811183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Emily Davis, </a:t>
            </a:r>
          </a:p>
          <a:p>
            <a:pPr algn="ctr"/>
            <a:r>
              <a:rPr lang="en-US" dirty="0"/>
              <a:t>Graduate Student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9217" y="2811183"/>
            <a:ext cx="487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Samira </a:t>
            </a:r>
            <a:r>
              <a:rPr lang="en-US" dirty="0" err="1"/>
              <a:t>Abdulai-Saiku</a:t>
            </a:r>
            <a:r>
              <a:rPr lang="en-US" dirty="0"/>
              <a:t>, PhD, </a:t>
            </a:r>
          </a:p>
          <a:p>
            <a:pPr algn="ctr"/>
            <a:r>
              <a:rPr lang="en-US" dirty="0"/>
              <a:t>Postdoctoral Fellow, *RCCN Early Career Awardee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" y="3631005"/>
            <a:ext cx="5258984" cy="13837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879" y="3697160"/>
            <a:ext cx="2260132" cy="788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7345" y="4579282"/>
            <a:ext cx="272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Parent of Origin of Active 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86648" y="4869656"/>
            <a:ext cx="4642821" cy="273844"/>
          </a:xfrm>
        </p:spPr>
        <p:txBody>
          <a:bodyPr/>
          <a:lstStyle/>
          <a:p>
            <a:r>
              <a:rPr lang="en-US" dirty="0" smtClean="0"/>
              <a:t>Dena Dubal,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5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pic>
        <p:nvPicPr>
          <p:cNvPr id="9" name="Picture 8" descr="life-expectancy-of-women-vs-life-expectancy-of-women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8513" y="1016765"/>
            <a:ext cx="5927987" cy="39346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Women live longer than men – across the world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3419" y="2123561"/>
            <a:ext cx="4375886" cy="25397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21346" y="4912892"/>
            <a:ext cx="3159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UN Population Division (2017 Revision)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4817019"/>
            <a:ext cx="2895600" cy="273844"/>
          </a:xfrm>
        </p:spPr>
        <p:txBody>
          <a:bodyPr/>
          <a:lstStyle/>
          <a:p>
            <a:r>
              <a:rPr lang="en-US" dirty="0" smtClean="0"/>
              <a:t>Dena Dubal,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5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FCG model mice: Sex chromosomes contribute to female longevity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-21346" y="4912892"/>
            <a:ext cx="182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Davis et al </a:t>
            </a:r>
            <a:r>
              <a:rPr lang="en-US" sz="1200" i="1" dirty="0"/>
              <a:t>Aging Cell </a:t>
            </a:r>
            <a:r>
              <a:rPr lang="en-US" sz="1200" dirty="0"/>
              <a:t>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042" y="1100171"/>
            <a:ext cx="4412383" cy="4089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416" y="3480947"/>
            <a:ext cx="1581584" cy="16625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3145031"/>
            <a:ext cx="2895600" cy="273844"/>
          </a:xfrm>
        </p:spPr>
        <p:txBody>
          <a:bodyPr/>
          <a:lstStyle/>
          <a:p>
            <a:r>
              <a:rPr lang="en-US" dirty="0" smtClean="0"/>
              <a:t>Dena Dubal,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4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59" y="318750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79193" y="4816489"/>
            <a:ext cx="4841182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900" dirty="0"/>
              <a:t>Adapted from “Live Longer, Live Well” AFAR, Glenn Foundation, British Society for Research on Aging </a:t>
            </a:r>
            <a:endParaRPr lang="en-US" sz="900" dirty="0">
              <a:latin typeface="Times New Roman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B35286-6A26-F449-9A14-1DF8F06EF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04" y="553211"/>
            <a:ext cx="7581869" cy="58587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Aging and Disease cause cognitive decline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756812" y="3096023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95020" y="3096023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1BDFF"/>
                </a:solidFill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4732" y="3102883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059" y="4750394"/>
            <a:ext cx="2895600" cy="273844"/>
          </a:xfrm>
        </p:spPr>
        <p:txBody>
          <a:bodyPr/>
          <a:lstStyle/>
          <a:p>
            <a:r>
              <a:rPr lang="en-US" dirty="0" smtClean="0"/>
              <a:t>Dena Dubal,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8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59" y="318750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Why study sex and gender differences in cognitive decline?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4680696" cy="383681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things that help us live longer </a:t>
            </a:r>
            <a:r>
              <a:rPr lang="en-US" b="1" i="1" u="sng" dirty="0"/>
              <a:t>tend</a:t>
            </a:r>
            <a:r>
              <a:rPr lang="en-US" dirty="0"/>
              <a:t> to confer resilience.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Does female longevity link to female advantage in cognitive aging and disease?</a:t>
            </a:r>
          </a:p>
          <a:p>
            <a:endParaRPr lang="en-US" dirty="0"/>
          </a:p>
          <a:p>
            <a:r>
              <a:rPr lang="en-US" dirty="0"/>
              <a:t>There are no effective medical treatments for cognitive impairments.</a:t>
            </a:r>
          </a:p>
          <a:p>
            <a:endParaRPr lang="en-US" dirty="0"/>
          </a:p>
          <a:p>
            <a:r>
              <a:rPr lang="en-US" dirty="0"/>
              <a:t>Understanding what confers resilience in one sex can reveal </a:t>
            </a:r>
            <a:r>
              <a:rPr lang="en-US" b="1" i="1" dirty="0"/>
              <a:t>new targets for treating both/all sexes</a:t>
            </a:r>
            <a:r>
              <a:rPr lang="en-US" dirty="0"/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068" y="1200151"/>
            <a:ext cx="1982120" cy="1554480"/>
          </a:xfrm>
          <a:prstGeom prst="rect">
            <a:avLst/>
          </a:prstGeom>
          <a:noFill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068" y="3349526"/>
            <a:ext cx="2034674" cy="155448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6587945" y="2847715"/>
            <a:ext cx="0" cy="41673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26065" y="3028950"/>
            <a:ext cx="412935" cy="7291"/>
          </a:xfrm>
          <a:prstGeom prst="line">
            <a:avLst/>
          </a:prstGeom>
          <a:ln w="60325">
            <a:solidFill>
              <a:srgbClr val="FF0000"/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26065" y="2927094"/>
            <a:ext cx="0" cy="19844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82652" y="2798105"/>
            <a:ext cx="10414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Sex-derived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treatments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95" y="2219897"/>
            <a:ext cx="8879834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Is there biologic and molecular evidence for slower brain aging in women?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Dena Dubal, "Sex and Gender Differences in Aging" June 6-7,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286" y="999623"/>
            <a:ext cx="2540067" cy="411718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Epigenetic Clock: Women show slower “molecular” brain aging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25" y="1071546"/>
            <a:ext cx="3656601" cy="40837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69525" y="4884594"/>
            <a:ext cx="2407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Horvath et al </a:t>
            </a:r>
            <a:r>
              <a:rPr lang="en-US" sz="1200" i="1" dirty="0"/>
              <a:t>Genome Biology </a:t>
            </a:r>
            <a:r>
              <a:rPr lang="en-US" sz="1200" dirty="0"/>
              <a:t>2016</a:t>
            </a:r>
          </a:p>
        </p:txBody>
      </p:sp>
      <p:sp>
        <p:nvSpPr>
          <p:cNvPr id="4" name="Oval 3"/>
          <p:cNvSpPr/>
          <p:nvPr/>
        </p:nvSpPr>
        <p:spPr>
          <a:xfrm>
            <a:off x="6763891" y="4252377"/>
            <a:ext cx="269401" cy="269857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26353" y="4369339"/>
            <a:ext cx="947286" cy="273844"/>
          </a:xfrm>
        </p:spPr>
        <p:txBody>
          <a:bodyPr/>
          <a:lstStyle/>
          <a:p>
            <a:r>
              <a:rPr lang="en-US" dirty="0" smtClean="0"/>
              <a:t>Dena Dubal,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1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2475" y="318750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059" y="321754"/>
            <a:ext cx="9144000" cy="44624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 Improve </a:t>
            </a:r>
            <a:r>
              <a:rPr lang="en-US" dirty="0" err="1"/>
              <a:t>Healthspan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04"/>
            <a:ext cx="9144000" cy="1035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/>
                <a:cs typeface="Arial"/>
              </a:rPr>
              <a:t>The aging female brain is metabolically younger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475" y="321754"/>
            <a:ext cx="7750298" cy="594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endParaRPr lang="en-US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-21346" y="4912892"/>
            <a:ext cx="1568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Goyal</a:t>
            </a:r>
            <a:r>
              <a:rPr lang="en-US" sz="1200" dirty="0"/>
              <a:t> et al </a:t>
            </a:r>
            <a:r>
              <a:rPr lang="en-US" sz="1200" i="1" dirty="0"/>
              <a:t>PNAS</a:t>
            </a:r>
            <a:r>
              <a:rPr lang="en-US" sz="1200" dirty="0"/>
              <a:t> 2019</a:t>
            </a:r>
          </a:p>
        </p:txBody>
      </p:sp>
      <p:pic>
        <p:nvPicPr>
          <p:cNvPr id="3" name="Picture 2" descr="metabolic brain age in females.tif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83" b="2945"/>
          <a:stretch/>
        </p:blipFill>
        <p:spPr>
          <a:xfrm>
            <a:off x="2211213" y="1211580"/>
            <a:ext cx="4001993" cy="38161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66098" y="1611345"/>
            <a:ext cx="245476" cy="245437"/>
          </a:xfrm>
          <a:prstGeom prst="ellipse">
            <a:avLst/>
          </a:prstGeom>
          <a:solidFill>
            <a:srgbClr val="41B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74414" y="2035859"/>
            <a:ext cx="245476" cy="245437"/>
          </a:xfrm>
          <a:prstGeom prst="ellipse">
            <a:avLst/>
          </a:prstGeom>
          <a:solidFill>
            <a:srgbClr val="FF6E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19890" y="1586747"/>
            <a:ext cx="61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0309" y="1954396"/>
            <a:ext cx="9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Women</a:t>
            </a:r>
          </a:p>
        </p:txBody>
      </p:sp>
      <p:sp>
        <p:nvSpPr>
          <p:cNvPr id="15" name="Oval 14"/>
          <p:cNvSpPr/>
          <p:nvPr/>
        </p:nvSpPr>
        <p:spPr>
          <a:xfrm>
            <a:off x="4753207" y="4334381"/>
            <a:ext cx="445484" cy="42873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4785779"/>
            <a:ext cx="2895600" cy="273844"/>
          </a:xfrm>
        </p:spPr>
        <p:txBody>
          <a:bodyPr/>
          <a:lstStyle/>
          <a:p>
            <a:r>
              <a:rPr lang="en-US" dirty="0" smtClean="0"/>
              <a:t>Dena Dubal, "Sex and Gender Differences in Aging" June 6-7,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On-screen Show (16:9)</PresentationFormat>
  <Paragraphs>175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</vt:lpstr>
      <vt:lpstr>Kozuka Gothic Pro M</vt:lpstr>
      <vt:lpstr>Symbol</vt:lpstr>
      <vt:lpstr>Times New Roman</vt:lpstr>
      <vt:lpstr>Office Theme</vt:lpstr>
      <vt:lpstr>Gender Differences in Cognitive Aging</vt:lpstr>
      <vt:lpstr>Goal:  Improve Healthspan</vt:lpstr>
      <vt:lpstr>Goal:  Improve Healthspan</vt:lpstr>
      <vt:lpstr>Goal:  Improve Healthspan</vt:lpstr>
      <vt:lpstr>Goal:  Improve Healthspan</vt:lpstr>
      <vt:lpstr>Goal:  Improve Healthspan</vt:lpstr>
      <vt:lpstr>Is there biologic and molecular evidence for slower brain aging in women?</vt:lpstr>
      <vt:lpstr>Goal:  Improve Healthspan</vt:lpstr>
      <vt:lpstr>Goal:  Improve Healthspan</vt:lpstr>
      <vt:lpstr>Do women show less cognitive decline with typical aging, in recent studies?</vt:lpstr>
      <vt:lpstr>Goal:  Improve Healthspan</vt:lpstr>
      <vt:lpstr>Goal:  Improve Healthspan</vt:lpstr>
      <vt:lpstr>Goal:  Improve Healthspan</vt:lpstr>
      <vt:lpstr>Goal:  Improve Healthspan</vt:lpstr>
      <vt:lpstr>Goal:  Improve Healthspan</vt:lpstr>
      <vt:lpstr>Goal:  Improve Healthspan</vt:lpstr>
      <vt:lpstr>Goal:  Improve Healthspan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2019-06-17T14:47:41Z</dcterms:created>
  <dcterms:modified xsi:type="dcterms:W3CDTF">2019-07-12T15:35:39Z</dcterms:modified>
</cp:coreProperties>
</file>