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92" r:id="rId1"/>
  </p:sldMasterIdLst>
  <p:notesMasterIdLst>
    <p:notesMasterId r:id="rId21"/>
  </p:notesMasterIdLst>
  <p:sldIdLst>
    <p:sldId id="257" r:id="rId2"/>
    <p:sldId id="287" r:id="rId3"/>
    <p:sldId id="288" r:id="rId4"/>
    <p:sldId id="289" r:id="rId5"/>
    <p:sldId id="258" r:id="rId6"/>
    <p:sldId id="274" r:id="rId7"/>
    <p:sldId id="273" r:id="rId8"/>
    <p:sldId id="278" r:id="rId9"/>
    <p:sldId id="262" r:id="rId10"/>
    <p:sldId id="285" r:id="rId11"/>
    <p:sldId id="286" r:id="rId12"/>
    <p:sldId id="279" r:id="rId13"/>
    <p:sldId id="281" r:id="rId14"/>
    <p:sldId id="282" r:id="rId15"/>
    <p:sldId id="280" r:id="rId16"/>
    <p:sldId id="290" r:id="rId17"/>
    <p:sldId id="291" r:id="rId18"/>
    <p:sldId id="292"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551F"/>
    <a:srgbClr val="0DC9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07" autoAdjust="0"/>
    <p:restoredTop sz="94660"/>
  </p:normalViewPr>
  <p:slideViewPr>
    <p:cSldViewPr>
      <p:cViewPr varScale="1">
        <p:scale>
          <a:sx n="94" d="100"/>
          <a:sy n="94" d="100"/>
        </p:scale>
        <p:origin x="39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92B27-69A6-4DBC-BB8A-13B9D745CFFC}" type="datetimeFigureOut">
              <a:rPr lang="en-US" smtClean="0"/>
              <a:t>7/23/2019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ADE61-CB6C-4763-AB7D-BA1C99E25CD6}" type="slidenum">
              <a:rPr lang="en-US" smtClean="0"/>
              <a:t>‹#›</a:t>
            </a:fld>
            <a:endParaRPr lang="en-US"/>
          </a:p>
        </p:txBody>
      </p:sp>
    </p:spTree>
    <p:extLst>
      <p:ext uri="{BB962C8B-B14F-4D97-AF65-F5344CB8AC3E}">
        <p14:creationId xmlns:p14="http://schemas.microsoft.com/office/powerpoint/2010/main" val="350473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CADE61-CB6C-4763-AB7D-BA1C99E25CD6}" type="slidenum">
              <a:rPr lang="en-US" smtClean="0"/>
              <a:t>1</a:t>
            </a:fld>
            <a:endParaRPr lang="en-US"/>
          </a:p>
        </p:txBody>
      </p:sp>
    </p:spTree>
    <p:extLst>
      <p:ext uri="{BB962C8B-B14F-4D97-AF65-F5344CB8AC3E}">
        <p14:creationId xmlns:p14="http://schemas.microsoft.com/office/powerpoint/2010/main" val="8742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191A4E-564E-411A-9C76-86F3F1FF8FC4}" type="datetime1">
              <a:rPr lang="en-US" smtClean="0"/>
              <a:t>7/23/2019</a:t>
            </a:fld>
            <a:endParaRPr lang="en-US"/>
          </a:p>
        </p:txBody>
      </p:sp>
      <p:sp>
        <p:nvSpPr>
          <p:cNvPr id="5" name="Footer Placeholder 4"/>
          <p:cNvSpPr>
            <a:spLocks noGrp="1"/>
          </p:cNvSpPr>
          <p:nvPr>
            <p:ph type="ftr" sz="quarter" idx="11"/>
          </p:nvPr>
        </p:nvSpPr>
        <p:spPr/>
        <p:txBody>
          <a:bodyPr/>
          <a:lstStyle/>
          <a:p>
            <a:r>
              <a:rPr lang="en-US" smtClean="0"/>
              <a:t>Margaret Doyle, "Sex and Gender Differences in Aging" June 6-7, 2019</a:t>
            </a:r>
            <a:endParaRPr lang="en-US"/>
          </a:p>
        </p:txBody>
      </p:sp>
      <p:sp>
        <p:nvSpPr>
          <p:cNvPr id="6" name="Slide Number Placeholder 5"/>
          <p:cNvSpPr>
            <a:spLocks noGrp="1"/>
          </p:cNvSpPr>
          <p:nvPr>
            <p:ph type="sldNum" sz="quarter" idx="12"/>
          </p:nvPr>
        </p:nvSpPr>
        <p:spPr/>
        <p:txBody>
          <a:bodyPr/>
          <a:lstStyle/>
          <a:p>
            <a:fld id="{1C90AE82-10D7-4509-B87F-050C3C9B136D}" type="slidenum">
              <a:rPr lang="en-US" smtClean="0"/>
              <a:t>‹#›</a:t>
            </a:fld>
            <a:endParaRPr lang="en-US"/>
          </a:p>
        </p:txBody>
      </p:sp>
    </p:spTree>
    <p:extLst>
      <p:ext uri="{BB962C8B-B14F-4D97-AF65-F5344CB8AC3E}">
        <p14:creationId xmlns:p14="http://schemas.microsoft.com/office/powerpoint/2010/main" val="394021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07BE9-34A4-4506-AAE8-42639F2F0B1B}" type="datetime1">
              <a:rPr lang="en-US" smtClean="0"/>
              <a:t>7/23/2019</a:t>
            </a:fld>
            <a:endParaRPr lang="en-US"/>
          </a:p>
        </p:txBody>
      </p:sp>
      <p:sp>
        <p:nvSpPr>
          <p:cNvPr id="5" name="Footer Placeholder 4"/>
          <p:cNvSpPr>
            <a:spLocks noGrp="1"/>
          </p:cNvSpPr>
          <p:nvPr>
            <p:ph type="ftr" sz="quarter" idx="11"/>
          </p:nvPr>
        </p:nvSpPr>
        <p:spPr/>
        <p:txBody>
          <a:bodyPr/>
          <a:lstStyle/>
          <a:p>
            <a:r>
              <a:rPr lang="en-US" smtClean="0"/>
              <a:t>Margaret Doyle, "Sex and Gender Differences in Aging" June 6-7, 2019</a:t>
            </a:r>
            <a:endParaRPr lang="en-US"/>
          </a:p>
        </p:txBody>
      </p:sp>
      <p:sp>
        <p:nvSpPr>
          <p:cNvPr id="6" name="Slide Number Placeholder 5"/>
          <p:cNvSpPr>
            <a:spLocks noGrp="1"/>
          </p:cNvSpPr>
          <p:nvPr>
            <p:ph type="sldNum" sz="quarter" idx="12"/>
          </p:nvPr>
        </p:nvSpPr>
        <p:spPr/>
        <p:txBody>
          <a:bodyPr/>
          <a:lstStyle/>
          <a:p>
            <a:fld id="{1C90AE82-10D7-4509-B87F-050C3C9B136D}" type="slidenum">
              <a:rPr lang="en-US" smtClean="0"/>
              <a:t>‹#›</a:t>
            </a:fld>
            <a:endParaRPr lang="en-US"/>
          </a:p>
        </p:txBody>
      </p:sp>
    </p:spTree>
    <p:extLst>
      <p:ext uri="{BB962C8B-B14F-4D97-AF65-F5344CB8AC3E}">
        <p14:creationId xmlns:p14="http://schemas.microsoft.com/office/powerpoint/2010/main" val="4108694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92C8A-1036-4501-87AD-D75EF008C2C8}" type="datetime1">
              <a:rPr lang="en-US" smtClean="0"/>
              <a:t>7/23/2019</a:t>
            </a:fld>
            <a:endParaRPr lang="en-US"/>
          </a:p>
        </p:txBody>
      </p:sp>
      <p:sp>
        <p:nvSpPr>
          <p:cNvPr id="5" name="Footer Placeholder 4"/>
          <p:cNvSpPr>
            <a:spLocks noGrp="1"/>
          </p:cNvSpPr>
          <p:nvPr>
            <p:ph type="ftr" sz="quarter" idx="11"/>
          </p:nvPr>
        </p:nvSpPr>
        <p:spPr/>
        <p:txBody>
          <a:bodyPr/>
          <a:lstStyle/>
          <a:p>
            <a:r>
              <a:rPr lang="en-US" smtClean="0"/>
              <a:t>Margaret Doyle, "Sex and Gender Differences in Aging" June 6-7, 2019</a:t>
            </a:r>
            <a:endParaRPr lang="en-US"/>
          </a:p>
        </p:txBody>
      </p:sp>
      <p:sp>
        <p:nvSpPr>
          <p:cNvPr id="6" name="Slide Number Placeholder 5"/>
          <p:cNvSpPr>
            <a:spLocks noGrp="1"/>
          </p:cNvSpPr>
          <p:nvPr>
            <p:ph type="sldNum" sz="quarter" idx="12"/>
          </p:nvPr>
        </p:nvSpPr>
        <p:spPr/>
        <p:txBody>
          <a:bodyPr/>
          <a:lstStyle/>
          <a:p>
            <a:fld id="{1C90AE82-10D7-4509-B87F-050C3C9B136D}" type="slidenum">
              <a:rPr lang="en-US" smtClean="0"/>
              <a:t>‹#›</a:t>
            </a:fld>
            <a:endParaRPr lang="en-US"/>
          </a:p>
        </p:txBody>
      </p:sp>
    </p:spTree>
    <p:extLst>
      <p:ext uri="{BB962C8B-B14F-4D97-AF65-F5344CB8AC3E}">
        <p14:creationId xmlns:p14="http://schemas.microsoft.com/office/powerpoint/2010/main" val="184574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8C6388-913F-4F1B-9973-786A6DE98B7E}"/>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9134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E18DB1-F9ED-4E7E-AAA2-506837CD4102}" type="datetime1">
              <a:rPr lang="en-US" smtClean="0"/>
              <a:t>7/23/2019</a:t>
            </a:fld>
            <a:endParaRPr lang="en-US"/>
          </a:p>
        </p:txBody>
      </p:sp>
      <p:sp>
        <p:nvSpPr>
          <p:cNvPr id="5" name="Footer Placeholder 4"/>
          <p:cNvSpPr>
            <a:spLocks noGrp="1"/>
          </p:cNvSpPr>
          <p:nvPr>
            <p:ph type="ftr" sz="quarter" idx="11"/>
          </p:nvPr>
        </p:nvSpPr>
        <p:spPr/>
        <p:txBody>
          <a:bodyPr/>
          <a:lstStyle/>
          <a:p>
            <a:r>
              <a:rPr lang="en-US" smtClean="0"/>
              <a:t>Margaret Doyle, "Sex and Gender Differences in Aging" June 6-7, 2019</a:t>
            </a:r>
            <a:endParaRPr lang="en-US"/>
          </a:p>
        </p:txBody>
      </p:sp>
      <p:sp>
        <p:nvSpPr>
          <p:cNvPr id="6" name="Slide Number Placeholder 5"/>
          <p:cNvSpPr>
            <a:spLocks noGrp="1"/>
          </p:cNvSpPr>
          <p:nvPr>
            <p:ph type="sldNum" sz="quarter" idx="12"/>
          </p:nvPr>
        </p:nvSpPr>
        <p:spPr/>
        <p:txBody>
          <a:bodyPr/>
          <a:lstStyle/>
          <a:p>
            <a:fld id="{1C90AE82-10D7-4509-B87F-050C3C9B136D}" type="slidenum">
              <a:rPr lang="en-US" smtClean="0"/>
              <a:t>‹#›</a:t>
            </a:fld>
            <a:endParaRPr lang="en-US"/>
          </a:p>
        </p:txBody>
      </p:sp>
    </p:spTree>
    <p:extLst>
      <p:ext uri="{BB962C8B-B14F-4D97-AF65-F5344CB8AC3E}">
        <p14:creationId xmlns:p14="http://schemas.microsoft.com/office/powerpoint/2010/main" val="305329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5AAEFC-3BA3-4500-A9F8-8F95369C8A06}" type="datetime1">
              <a:rPr lang="en-US" smtClean="0"/>
              <a:t>7/23/2019</a:t>
            </a:fld>
            <a:endParaRPr lang="en-US"/>
          </a:p>
        </p:txBody>
      </p:sp>
      <p:sp>
        <p:nvSpPr>
          <p:cNvPr id="5" name="Footer Placeholder 4"/>
          <p:cNvSpPr>
            <a:spLocks noGrp="1"/>
          </p:cNvSpPr>
          <p:nvPr>
            <p:ph type="ftr" sz="quarter" idx="11"/>
          </p:nvPr>
        </p:nvSpPr>
        <p:spPr/>
        <p:txBody>
          <a:bodyPr/>
          <a:lstStyle/>
          <a:p>
            <a:r>
              <a:rPr lang="en-US" smtClean="0"/>
              <a:t>Margaret Doyle, "Sex and Gender Differences in Aging" June 6-7, 2019</a:t>
            </a:r>
            <a:endParaRPr lang="en-US"/>
          </a:p>
        </p:txBody>
      </p:sp>
      <p:sp>
        <p:nvSpPr>
          <p:cNvPr id="6" name="Slide Number Placeholder 5"/>
          <p:cNvSpPr>
            <a:spLocks noGrp="1"/>
          </p:cNvSpPr>
          <p:nvPr>
            <p:ph type="sldNum" sz="quarter" idx="12"/>
          </p:nvPr>
        </p:nvSpPr>
        <p:spPr/>
        <p:txBody>
          <a:bodyPr/>
          <a:lstStyle/>
          <a:p>
            <a:fld id="{1C90AE82-10D7-4509-B87F-050C3C9B136D}" type="slidenum">
              <a:rPr lang="en-US" smtClean="0"/>
              <a:t>‹#›</a:t>
            </a:fld>
            <a:endParaRPr lang="en-US"/>
          </a:p>
        </p:txBody>
      </p:sp>
    </p:spTree>
    <p:extLst>
      <p:ext uri="{BB962C8B-B14F-4D97-AF65-F5344CB8AC3E}">
        <p14:creationId xmlns:p14="http://schemas.microsoft.com/office/powerpoint/2010/main" val="9331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1E109-97B6-4299-A074-37C11DFCB94B}" type="datetime1">
              <a:rPr lang="en-US" smtClean="0"/>
              <a:t>7/23/2019</a:t>
            </a:fld>
            <a:endParaRPr lang="en-US"/>
          </a:p>
        </p:txBody>
      </p:sp>
      <p:sp>
        <p:nvSpPr>
          <p:cNvPr id="6" name="Footer Placeholder 5"/>
          <p:cNvSpPr>
            <a:spLocks noGrp="1"/>
          </p:cNvSpPr>
          <p:nvPr>
            <p:ph type="ftr" sz="quarter" idx="11"/>
          </p:nvPr>
        </p:nvSpPr>
        <p:spPr/>
        <p:txBody>
          <a:bodyPr/>
          <a:lstStyle/>
          <a:p>
            <a:r>
              <a:rPr lang="en-US" smtClean="0"/>
              <a:t>Margaret Doyle, "Sex and Gender Differences in Aging" June 6-7, 2019</a:t>
            </a:r>
            <a:endParaRPr lang="en-US"/>
          </a:p>
        </p:txBody>
      </p:sp>
      <p:sp>
        <p:nvSpPr>
          <p:cNvPr id="7" name="Slide Number Placeholder 6"/>
          <p:cNvSpPr>
            <a:spLocks noGrp="1"/>
          </p:cNvSpPr>
          <p:nvPr>
            <p:ph type="sldNum" sz="quarter" idx="12"/>
          </p:nvPr>
        </p:nvSpPr>
        <p:spPr/>
        <p:txBody>
          <a:bodyPr/>
          <a:lstStyle/>
          <a:p>
            <a:fld id="{1C90AE82-10D7-4509-B87F-050C3C9B136D}" type="slidenum">
              <a:rPr lang="en-US" smtClean="0"/>
              <a:t>‹#›</a:t>
            </a:fld>
            <a:endParaRPr lang="en-US"/>
          </a:p>
        </p:txBody>
      </p:sp>
    </p:spTree>
    <p:extLst>
      <p:ext uri="{BB962C8B-B14F-4D97-AF65-F5344CB8AC3E}">
        <p14:creationId xmlns:p14="http://schemas.microsoft.com/office/powerpoint/2010/main" val="56989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715E67-C7C9-456A-94EE-9A4610E864F4}" type="datetime1">
              <a:rPr lang="en-US" smtClean="0"/>
              <a:t>7/23/2019</a:t>
            </a:fld>
            <a:endParaRPr lang="en-US"/>
          </a:p>
        </p:txBody>
      </p:sp>
      <p:sp>
        <p:nvSpPr>
          <p:cNvPr id="8" name="Footer Placeholder 7"/>
          <p:cNvSpPr>
            <a:spLocks noGrp="1"/>
          </p:cNvSpPr>
          <p:nvPr>
            <p:ph type="ftr" sz="quarter" idx="11"/>
          </p:nvPr>
        </p:nvSpPr>
        <p:spPr/>
        <p:txBody>
          <a:bodyPr/>
          <a:lstStyle/>
          <a:p>
            <a:r>
              <a:rPr lang="en-US" smtClean="0"/>
              <a:t>Margaret Doyle, "Sex and Gender Differences in Aging" June 6-7, 2019</a:t>
            </a:r>
            <a:endParaRPr lang="en-US"/>
          </a:p>
        </p:txBody>
      </p:sp>
      <p:sp>
        <p:nvSpPr>
          <p:cNvPr id="9" name="Slide Number Placeholder 8"/>
          <p:cNvSpPr>
            <a:spLocks noGrp="1"/>
          </p:cNvSpPr>
          <p:nvPr>
            <p:ph type="sldNum" sz="quarter" idx="12"/>
          </p:nvPr>
        </p:nvSpPr>
        <p:spPr/>
        <p:txBody>
          <a:bodyPr/>
          <a:lstStyle/>
          <a:p>
            <a:fld id="{1C90AE82-10D7-4509-B87F-050C3C9B136D}" type="slidenum">
              <a:rPr lang="en-US" smtClean="0"/>
              <a:t>‹#›</a:t>
            </a:fld>
            <a:endParaRPr lang="en-US"/>
          </a:p>
        </p:txBody>
      </p:sp>
    </p:spTree>
    <p:extLst>
      <p:ext uri="{BB962C8B-B14F-4D97-AF65-F5344CB8AC3E}">
        <p14:creationId xmlns:p14="http://schemas.microsoft.com/office/powerpoint/2010/main" val="227718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3CA60E-DD00-47C9-80F2-3D2D9C270FEB}" type="datetime1">
              <a:rPr lang="en-US" smtClean="0"/>
              <a:t>7/23/2019</a:t>
            </a:fld>
            <a:endParaRPr lang="en-US"/>
          </a:p>
        </p:txBody>
      </p:sp>
      <p:sp>
        <p:nvSpPr>
          <p:cNvPr id="4" name="Footer Placeholder 3"/>
          <p:cNvSpPr>
            <a:spLocks noGrp="1"/>
          </p:cNvSpPr>
          <p:nvPr>
            <p:ph type="ftr" sz="quarter" idx="11"/>
          </p:nvPr>
        </p:nvSpPr>
        <p:spPr/>
        <p:txBody>
          <a:bodyPr/>
          <a:lstStyle/>
          <a:p>
            <a:r>
              <a:rPr lang="en-US" smtClean="0"/>
              <a:t>Margaret Doyle, "Sex and Gender Differences in Aging" June 6-7, 2019</a:t>
            </a:r>
            <a:endParaRPr lang="en-US"/>
          </a:p>
        </p:txBody>
      </p:sp>
      <p:sp>
        <p:nvSpPr>
          <p:cNvPr id="5" name="Slide Number Placeholder 4"/>
          <p:cNvSpPr>
            <a:spLocks noGrp="1"/>
          </p:cNvSpPr>
          <p:nvPr>
            <p:ph type="sldNum" sz="quarter" idx="12"/>
          </p:nvPr>
        </p:nvSpPr>
        <p:spPr/>
        <p:txBody>
          <a:bodyPr/>
          <a:lstStyle/>
          <a:p>
            <a:fld id="{1C90AE82-10D7-4509-B87F-050C3C9B136D}" type="slidenum">
              <a:rPr lang="en-US" smtClean="0"/>
              <a:t>‹#›</a:t>
            </a:fld>
            <a:endParaRPr lang="en-US"/>
          </a:p>
        </p:txBody>
      </p:sp>
    </p:spTree>
    <p:extLst>
      <p:ext uri="{BB962C8B-B14F-4D97-AF65-F5344CB8AC3E}">
        <p14:creationId xmlns:p14="http://schemas.microsoft.com/office/powerpoint/2010/main" val="158788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28235-96D5-4128-B103-FCCC7713E4FA}" type="datetime1">
              <a:rPr lang="en-US" smtClean="0"/>
              <a:t>7/23/2019</a:t>
            </a:fld>
            <a:endParaRPr lang="en-US"/>
          </a:p>
        </p:txBody>
      </p:sp>
      <p:sp>
        <p:nvSpPr>
          <p:cNvPr id="3" name="Footer Placeholder 2"/>
          <p:cNvSpPr>
            <a:spLocks noGrp="1"/>
          </p:cNvSpPr>
          <p:nvPr>
            <p:ph type="ftr" sz="quarter" idx="11"/>
          </p:nvPr>
        </p:nvSpPr>
        <p:spPr/>
        <p:txBody>
          <a:bodyPr/>
          <a:lstStyle/>
          <a:p>
            <a:r>
              <a:rPr lang="en-US" smtClean="0"/>
              <a:t>Margaret Doyle, "Sex and Gender Differences in Aging" June 6-7, 2019</a:t>
            </a:r>
            <a:endParaRPr lang="en-US"/>
          </a:p>
        </p:txBody>
      </p:sp>
      <p:sp>
        <p:nvSpPr>
          <p:cNvPr id="4" name="Slide Number Placeholder 3"/>
          <p:cNvSpPr>
            <a:spLocks noGrp="1"/>
          </p:cNvSpPr>
          <p:nvPr>
            <p:ph type="sldNum" sz="quarter" idx="12"/>
          </p:nvPr>
        </p:nvSpPr>
        <p:spPr/>
        <p:txBody>
          <a:bodyPr/>
          <a:lstStyle/>
          <a:p>
            <a:fld id="{1C90AE82-10D7-4509-B87F-050C3C9B136D}" type="slidenum">
              <a:rPr lang="en-US" smtClean="0"/>
              <a:t>‹#›</a:t>
            </a:fld>
            <a:endParaRPr lang="en-US"/>
          </a:p>
        </p:txBody>
      </p:sp>
    </p:spTree>
    <p:extLst>
      <p:ext uri="{BB962C8B-B14F-4D97-AF65-F5344CB8AC3E}">
        <p14:creationId xmlns:p14="http://schemas.microsoft.com/office/powerpoint/2010/main" val="257717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4B416-A340-4E0A-A040-B84891E44F5A}" type="datetime1">
              <a:rPr lang="en-US" smtClean="0"/>
              <a:t>7/23/2019</a:t>
            </a:fld>
            <a:endParaRPr lang="en-US"/>
          </a:p>
        </p:txBody>
      </p:sp>
      <p:sp>
        <p:nvSpPr>
          <p:cNvPr id="6" name="Footer Placeholder 5"/>
          <p:cNvSpPr>
            <a:spLocks noGrp="1"/>
          </p:cNvSpPr>
          <p:nvPr>
            <p:ph type="ftr" sz="quarter" idx="11"/>
          </p:nvPr>
        </p:nvSpPr>
        <p:spPr/>
        <p:txBody>
          <a:bodyPr/>
          <a:lstStyle/>
          <a:p>
            <a:r>
              <a:rPr lang="en-US" smtClean="0"/>
              <a:t>Margaret Doyle, "Sex and Gender Differences in Aging" June 6-7, 2019</a:t>
            </a:r>
            <a:endParaRPr lang="en-US"/>
          </a:p>
        </p:txBody>
      </p:sp>
      <p:sp>
        <p:nvSpPr>
          <p:cNvPr id="7" name="Slide Number Placeholder 6"/>
          <p:cNvSpPr>
            <a:spLocks noGrp="1"/>
          </p:cNvSpPr>
          <p:nvPr>
            <p:ph type="sldNum" sz="quarter" idx="12"/>
          </p:nvPr>
        </p:nvSpPr>
        <p:spPr/>
        <p:txBody>
          <a:bodyPr/>
          <a:lstStyle/>
          <a:p>
            <a:fld id="{1C90AE82-10D7-4509-B87F-050C3C9B136D}" type="slidenum">
              <a:rPr lang="en-US" smtClean="0"/>
              <a:t>‹#›</a:t>
            </a:fld>
            <a:endParaRPr lang="en-US"/>
          </a:p>
        </p:txBody>
      </p:sp>
    </p:spTree>
    <p:extLst>
      <p:ext uri="{BB962C8B-B14F-4D97-AF65-F5344CB8AC3E}">
        <p14:creationId xmlns:p14="http://schemas.microsoft.com/office/powerpoint/2010/main" val="421882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B07F6F-1AAD-4257-BCEF-09E0C398FBEC}" type="datetime1">
              <a:rPr lang="en-US" smtClean="0"/>
              <a:t>7/23/2019</a:t>
            </a:fld>
            <a:endParaRPr lang="en-US"/>
          </a:p>
        </p:txBody>
      </p:sp>
      <p:sp>
        <p:nvSpPr>
          <p:cNvPr id="6" name="Footer Placeholder 5"/>
          <p:cNvSpPr>
            <a:spLocks noGrp="1"/>
          </p:cNvSpPr>
          <p:nvPr>
            <p:ph type="ftr" sz="quarter" idx="11"/>
          </p:nvPr>
        </p:nvSpPr>
        <p:spPr/>
        <p:txBody>
          <a:bodyPr/>
          <a:lstStyle/>
          <a:p>
            <a:r>
              <a:rPr lang="en-US" smtClean="0"/>
              <a:t>Margaret Doyle, "Sex and Gender Differences in Aging" June 6-7, 2019</a:t>
            </a:r>
            <a:endParaRPr lang="en-US"/>
          </a:p>
        </p:txBody>
      </p:sp>
      <p:sp>
        <p:nvSpPr>
          <p:cNvPr id="7" name="Slide Number Placeholder 6"/>
          <p:cNvSpPr>
            <a:spLocks noGrp="1"/>
          </p:cNvSpPr>
          <p:nvPr>
            <p:ph type="sldNum" sz="quarter" idx="12"/>
          </p:nvPr>
        </p:nvSpPr>
        <p:spPr/>
        <p:txBody>
          <a:bodyPr/>
          <a:lstStyle/>
          <a:p>
            <a:fld id="{1C90AE82-10D7-4509-B87F-050C3C9B136D}" type="slidenum">
              <a:rPr lang="en-US" smtClean="0"/>
              <a:t>‹#›</a:t>
            </a:fld>
            <a:endParaRPr lang="en-US"/>
          </a:p>
        </p:txBody>
      </p:sp>
    </p:spTree>
    <p:extLst>
      <p:ext uri="{BB962C8B-B14F-4D97-AF65-F5344CB8AC3E}">
        <p14:creationId xmlns:p14="http://schemas.microsoft.com/office/powerpoint/2010/main" val="156692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2ACF7-A8CA-4937-B649-386548B91BA7}" type="datetime1">
              <a:rPr lang="en-US" smtClean="0"/>
              <a:t>7/23/2019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Margaret Doyle, "Sex and Gender Differences in Aging" June 6-7, 2019</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0AE82-10D7-4509-B87F-050C3C9B136D}" type="slidenum">
              <a:rPr lang="en-US" smtClean="0"/>
              <a:t>‹#›</a:t>
            </a:fld>
            <a:endParaRPr lang="en-US"/>
          </a:p>
        </p:txBody>
      </p:sp>
    </p:spTree>
    <p:extLst>
      <p:ext uri="{BB962C8B-B14F-4D97-AF65-F5344CB8AC3E}">
        <p14:creationId xmlns:p14="http://schemas.microsoft.com/office/powerpoint/2010/main" val="105158814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bi.nlm.nih.gov/pmc/articles/PMC5076441/" TargetMode="External"/><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hyperlink" Target="https://www.ncbi.nlm.nih.gov/pubmed/27690265" TargetMode="External"/><Relationship Id="rId4" Type="http://schemas.openxmlformats.org/officeDocument/2006/relationships/hyperlink" Target="https://dx.doi.org/10.18632/aging.10102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5486400"/>
            <a:ext cx="3546025" cy="982308"/>
          </a:xfrm>
          <a:prstGeom prst="rect">
            <a:avLst/>
          </a:prstGeom>
        </p:spPr>
      </p:pic>
      <p:sp>
        <p:nvSpPr>
          <p:cNvPr id="2" name="Rectangle 1"/>
          <p:cNvSpPr/>
          <p:nvPr/>
        </p:nvSpPr>
        <p:spPr>
          <a:xfrm>
            <a:off x="762000" y="1066800"/>
            <a:ext cx="11353800" cy="4647426"/>
          </a:xfrm>
          <a:prstGeom prst="rect">
            <a:avLst/>
          </a:prstGeom>
        </p:spPr>
        <p:txBody>
          <a:bodyPr wrap="square">
            <a:spAutoFit/>
          </a:bodyPr>
          <a:lstStyle/>
          <a:p>
            <a:pPr algn="ctr"/>
            <a:r>
              <a:rPr lang="en-US" sz="4000" dirty="0">
                <a:latin typeface="Times New Roman" panose="02020603050405020304" pitchFamily="18" charset="0"/>
                <a:cs typeface="Times New Roman" panose="02020603050405020304" pitchFamily="18" charset="0"/>
              </a:rPr>
              <a:t>SEX AND GENDER</a:t>
            </a:r>
          </a:p>
          <a:p>
            <a:pPr algn="ctr"/>
            <a:r>
              <a:rPr lang="en-US" sz="4000" dirty="0">
                <a:latin typeface="Times New Roman" panose="02020603050405020304" pitchFamily="18" charset="0"/>
                <a:cs typeface="Times New Roman" panose="02020603050405020304" pitchFamily="18" charset="0"/>
              </a:rPr>
              <a:t>DIFFERENCES IN AGING</a:t>
            </a:r>
          </a:p>
          <a:p>
            <a:pPr algn="ctr"/>
            <a:endParaRPr lang="en-US" sz="4000" dirty="0">
              <a:latin typeface="Times New Roman" panose="02020603050405020304" pitchFamily="18" charset="0"/>
              <a:cs typeface="Times New Roman" panose="02020603050405020304" pitchFamily="18" charset="0"/>
            </a:endParaRPr>
          </a:p>
          <a:p>
            <a:pPr algn="ctr"/>
            <a:r>
              <a:rPr lang="en-US" sz="4000" dirty="0">
                <a:latin typeface="Times New Roman" panose="02020603050405020304" pitchFamily="18" charset="0"/>
                <a:cs typeface="Times New Roman" panose="02020603050405020304" pitchFamily="18" charset="0"/>
              </a:rPr>
              <a:t>Gender and Innate and Adaptive Immunity in Aging</a:t>
            </a:r>
          </a:p>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Margaret F. Doyle, PhD</a:t>
            </a:r>
          </a:p>
          <a:p>
            <a:pPr algn="ctr"/>
            <a:r>
              <a:rPr lang="en-US" sz="2000" dirty="0">
                <a:latin typeface="Times New Roman" panose="02020603050405020304" pitchFamily="18" charset="0"/>
                <a:cs typeface="Times New Roman" panose="02020603050405020304" pitchFamily="18" charset="0"/>
              </a:rPr>
              <a:t>Department of Pathology and Laboratory Medicine</a:t>
            </a:r>
          </a:p>
          <a:p>
            <a:pPr algn="ctr"/>
            <a:r>
              <a:rPr lang="en-US" sz="2000" dirty="0">
                <a:latin typeface="Times New Roman" panose="02020603050405020304" pitchFamily="18" charset="0"/>
                <a:cs typeface="Times New Roman" panose="02020603050405020304" pitchFamily="18" charset="0"/>
              </a:rPr>
              <a:t>University of Vermont</a:t>
            </a:r>
          </a:p>
          <a:p>
            <a:pPr algn="ctr"/>
            <a:endParaRPr lang="en-US" sz="3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8D2E1147-E61B-42AF-9F28-E243551908CF}"/>
              </a:ext>
            </a:extLst>
          </p:cNvPr>
          <p:cNvPicPr>
            <a:picLocks noChangeAspect="1"/>
          </p:cNvPicPr>
          <p:nvPr/>
        </p:nvPicPr>
        <p:blipFill>
          <a:blip r:embed="rId4"/>
          <a:stretch>
            <a:fillRect/>
          </a:stretch>
        </p:blipFill>
        <p:spPr>
          <a:xfrm>
            <a:off x="-152400" y="5334000"/>
            <a:ext cx="3561049" cy="1447800"/>
          </a:xfrm>
          <a:prstGeom prst="rect">
            <a:avLst/>
          </a:prstGeom>
        </p:spPr>
      </p:pic>
    </p:spTree>
    <p:extLst>
      <p:ext uri="{BB962C8B-B14F-4D97-AF65-F5344CB8AC3E}">
        <p14:creationId xmlns:p14="http://schemas.microsoft.com/office/powerpoint/2010/main" val="192892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225" y="6096001"/>
            <a:ext cx="1895579" cy="525107"/>
          </a:xfrm>
          <a:prstGeom prst="rect">
            <a:avLst/>
          </a:prstGeom>
        </p:spPr>
      </p:pic>
      <p:sp>
        <p:nvSpPr>
          <p:cNvPr id="2" name="TextBox 1"/>
          <p:cNvSpPr txBox="1"/>
          <p:nvPr/>
        </p:nvSpPr>
        <p:spPr>
          <a:xfrm>
            <a:off x="2438400" y="381000"/>
            <a:ext cx="7467600" cy="5801588"/>
          </a:xfrm>
          <a:prstGeom prst="rect">
            <a:avLst/>
          </a:prstGeom>
          <a:noFill/>
        </p:spPr>
        <p:txBody>
          <a:bodyPr wrap="square" rtlCol="0">
            <a:spAutoFit/>
          </a:bodyPr>
          <a:lstStyle/>
          <a:p>
            <a:r>
              <a:rPr lang="en-US" sz="2800" b="1" dirty="0"/>
              <a:t>The immune system is in place to help keep us healthy and protect us from disease.  </a:t>
            </a:r>
          </a:p>
          <a:p>
            <a:endParaRPr lang="en-US" dirty="0"/>
          </a:p>
          <a:p>
            <a:pPr>
              <a:lnSpc>
                <a:spcPct val="150000"/>
              </a:lnSpc>
            </a:pPr>
            <a:r>
              <a:rPr lang="en-US" dirty="0"/>
              <a:t>How do the immune cells relate to diseases such as atherosclerosis, heart disease, stroke, dementia, frailty?</a:t>
            </a:r>
          </a:p>
          <a:p>
            <a:pPr>
              <a:lnSpc>
                <a:spcPct val="150000"/>
              </a:lnSpc>
            </a:pPr>
            <a:r>
              <a:rPr lang="en-US" dirty="0"/>
              <a:t>But what happens when the system is over-utilized?</a:t>
            </a:r>
          </a:p>
          <a:p>
            <a:pPr>
              <a:lnSpc>
                <a:spcPct val="150000"/>
              </a:lnSpc>
            </a:pPr>
            <a:r>
              <a:rPr lang="en-US" dirty="0"/>
              <a:t>Do we have a finite number of cells and what happens when they are gone?</a:t>
            </a:r>
          </a:p>
          <a:p>
            <a:pPr>
              <a:lnSpc>
                <a:spcPct val="150000"/>
              </a:lnSpc>
            </a:pPr>
            <a:r>
              <a:rPr lang="en-US" dirty="0"/>
              <a:t>Is there anything we can do to stop the utilization or slow the progress?</a:t>
            </a:r>
          </a:p>
          <a:p>
            <a:pPr>
              <a:lnSpc>
                <a:spcPct val="150000"/>
              </a:lnSpc>
            </a:pPr>
            <a:r>
              <a:rPr lang="en-US" dirty="0"/>
              <a:t>Can the process be reversed?</a:t>
            </a:r>
          </a:p>
          <a:p>
            <a:pPr>
              <a:lnSpc>
                <a:spcPct val="150000"/>
              </a:lnSpc>
            </a:pPr>
            <a:r>
              <a:rPr lang="en-US" dirty="0"/>
              <a:t>Are they in the causal pathway or just indicators of what is happening?</a:t>
            </a:r>
          </a:p>
          <a:p>
            <a:pPr>
              <a:lnSpc>
                <a:spcPct val="150000"/>
              </a:lnSpc>
            </a:pPr>
            <a:r>
              <a:rPr lang="en-US" dirty="0"/>
              <a:t>Are there gender and/or race differences in the aging immune system?</a:t>
            </a:r>
          </a:p>
          <a:p>
            <a:pPr>
              <a:lnSpc>
                <a:spcPct val="150000"/>
              </a:lnSpc>
            </a:pPr>
            <a:r>
              <a:rPr lang="en-US" dirty="0"/>
              <a:t>Are there genetic factors that determine our immune landscape?</a:t>
            </a:r>
          </a:p>
          <a:p>
            <a:pPr>
              <a:lnSpc>
                <a:spcPct val="150000"/>
              </a:lnSpc>
            </a:pPr>
            <a:r>
              <a:rPr lang="en-US" dirty="0"/>
              <a:t>Are there environmental factors that alter the immune landscape?</a:t>
            </a:r>
          </a:p>
          <a:p>
            <a:pPr>
              <a:lnSpc>
                <a:spcPct val="150000"/>
              </a:lnSpc>
            </a:pPr>
            <a:r>
              <a:rPr lang="en-US" dirty="0"/>
              <a:t>What happens when “good cells” go “bad”?</a:t>
            </a:r>
          </a:p>
        </p:txBody>
      </p:sp>
      <p:sp>
        <p:nvSpPr>
          <p:cNvPr id="3" name="Rectangle 2"/>
          <p:cNvSpPr/>
          <p:nvPr/>
        </p:nvSpPr>
        <p:spPr>
          <a:xfrm>
            <a:off x="2438400" y="1676400"/>
            <a:ext cx="7086600" cy="685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049100" y="6378874"/>
            <a:ext cx="3865199" cy="506012"/>
          </a:xfrm>
          <a:prstGeom prst="rect">
            <a:avLst/>
          </a:prstGeom>
        </p:spPr>
      </p:pic>
    </p:spTree>
    <p:extLst>
      <p:ext uri="{BB962C8B-B14F-4D97-AF65-F5344CB8AC3E}">
        <p14:creationId xmlns:p14="http://schemas.microsoft.com/office/powerpoint/2010/main" val="1993803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225" y="6096001"/>
            <a:ext cx="1895579" cy="525107"/>
          </a:xfrm>
          <a:prstGeom prst="rect">
            <a:avLst/>
          </a:prstGeom>
        </p:spPr>
      </p:pic>
      <p:sp>
        <p:nvSpPr>
          <p:cNvPr id="2" name="TextBox 1"/>
          <p:cNvSpPr txBox="1"/>
          <p:nvPr/>
        </p:nvSpPr>
        <p:spPr>
          <a:xfrm>
            <a:off x="2438400" y="381000"/>
            <a:ext cx="7467600" cy="5801588"/>
          </a:xfrm>
          <a:prstGeom prst="rect">
            <a:avLst/>
          </a:prstGeom>
          <a:noFill/>
        </p:spPr>
        <p:txBody>
          <a:bodyPr wrap="square" rtlCol="0">
            <a:spAutoFit/>
          </a:bodyPr>
          <a:lstStyle/>
          <a:p>
            <a:r>
              <a:rPr lang="en-US" sz="2800" b="1" dirty="0"/>
              <a:t>The immune system is in place to help keep us healthy and protect us from disease.  </a:t>
            </a:r>
          </a:p>
          <a:p>
            <a:endParaRPr lang="en-US" dirty="0"/>
          </a:p>
          <a:p>
            <a:pPr>
              <a:lnSpc>
                <a:spcPct val="150000"/>
              </a:lnSpc>
            </a:pPr>
            <a:r>
              <a:rPr lang="en-US" dirty="0"/>
              <a:t>How do the immune cells relate to diseases such as atherosclerosis, heart disease, stroke, dementia, frailty?</a:t>
            </a:r>
          </a:p>
          <a:p>
            <a:pPr>
              <a:lnSpc>
                <a:spcPct val="150000"/>
              </a:lnSpc>
            </a:pPr>
            <a:r>
              <a:rPr lang="en-US" dirty="0"/>
              <a:t>But what happens when the system is over-utilized?</a:t>
            </a:r>
          </a:p>
          <a:p>
            <a:pPr>
              <a:lnSpc>
                <a:spcPct val="150000"/>
              </a:lnSpc>
            </a:pPr>
            <a:r>
              <a:rPr lang="en-US" dirty="0"/>
              <a:t>Do we have a finite number of cells and what happens when they are gone?</a:t>
            </a:r>
          </a:p>
          <a:p>
            <a:pPr>
              <a:lnSpc>
                <a:spcPct val="150000"/>
              </a:lnSpc>
            </a:pPr>
            <a:r>
              <a:rPr lang="en-US" dirty="0"/>
              <a:t>Is there anything we can do to stop the utilization or slow the progress?</a:t>
            </a:r>
          </a:p>
          <a:p>
            <a:pPr>
              <a:lnSpc>
                <a:spcPct val="150000"/>
              </a:lnSpc>
            </a:pPr>
            <a:r>
              <a:rPr lang="en-US" dirty="0"/>
              <a:t>Can the process be reversed?</a:t>
            </a:r>
          </a:p>
          <a:p>
            <a:pPr>
              <a:lnSpc>
                <a:spcPct val="150000"/>
              </a:lnSpc>
            </a:pPr>
            <a:r>
              <a:rPr lang="en-US" dirty="0"/>
              <a:t>Are they in the causal pathway or just indicators of what is happening?</a:t>
            </a:r>
          </a:p>
          <a:p>
            <a:pPr>
              <a:lnSpc>
                <a:spcPct val="150000"/>
              </a:lnSpc>
            </a:pPr>
            <a:r>
              <a:rPr lang="en-US" dirty="0"/>
              <a:t>Are there gender and/or race differences in the aging immune system?</a:t>
            </a:r>
          </a:p>
          <a:p>
            <a:pPr>
              <a:lnSpc>
                <a:spcPct val="150000"/>
              </a:lnSpc>
            </a:pPr>
            <a:r>
              <a:rPr lang="en-US" dirty="0"/>
              <a:t>Are there genetic factors that determine our immune landscape?</a:t>
            </a:r>
          </a:p>
          <a:p>
            <a:pPr>
              <a:lnSpc>
                <a:spcPct val="150000"/>
              </a:lnSpc>
            </a:pPr>
            <a:r>
              <a:rPr lang="en-US" dirty="0"/>
              <a:t>Are there environmental factors that alter the immune landscape?</a:t>
            </a:r>
          </a:p>
          <a:p>
            <a:pPr>
              <a:lnSpc>
                <a:spcPct val="150000"/>
              </a:lnSpc>
            </a:pPr>
            <a:r>
              <a:rPr lang="en-US" dirty="0"/>
              <a:t>What happens when “good cells” go “bad”?</a:t>
            </a:r>
          </a:p>
        </p:txBody>
      </p:sp>
      <p:sp>
        <p:nvSpPr>
          <p:cNvPr id="3" name="Rectangle 2"/>
          <p:cNvSpPr/>
          <p:nvPr/>
        </p:nvSpPr>
        <p:spPr>
          <a:xfrm>
            <a:off x="2438400" y="1676400"/>
            <a:ext cx="7086600" cy="685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38400" y="3281794"/>
            <a:ext cx="7086600" cy="833006"/>
          </a:xfrm>
          <a:prstGeom prst="rect">
            <a:avLst/>
          </a:prstGeom>
          <a:noFill/>
          <a:ln>
            <a:solidFill>
              <a:srgbClr val="365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049100" y="6351988"/>
            <a:ext cx="3865199" cy="506012"/>
          </a:xfrm>
          <a:prstGeom prst="rect">
            <a:avLst/>
          </a:prstGeom>
        </p:spPr>
      </p:pic>
    </p:spTree>
    <p:extLst>
      <p:ext uri="{BB962C8B-B14F-4D97-AF65-F5344CB8AC3E}">
        <p14:creationId xmlns:p14="http://schemas.microsoft.com/office/powerpoint/2010/main" val="291897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ri.2016.90-f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57200"/>
            <a:ext cx="7620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 xmlns:a16="http://schemas.microsoft.com/office/drawing/2014/main" id="{57BBB742-81C5-45A4-98B5-88993C11BA5C}"/>
              </a:ext>
            </a:extLst>
          </p:cNvPr>
          <p:cNvSpPr txBox="1"/>
          <p:nvPr/>
        </p:nvSpPr>
        <p:spPr>
          <a:xfrm>
            <a:off x="1752600" y="6400801"/>
            <a:ext cx="6705600" cy="307777"/>
          </a:xfrm>
          <a:prstGeom prst="rect">
            <a:avLst/>
          </a:prstGeom>
          <a:noFill/>
        </p:spPr>
        <p:txBody>
          <a:bodyPr wrap="square" rtlCol="0">
            <a:spAutoFit/>
          </a:bodyPr>
          <a:lstStyle/>
          <a:p>
            <a:r>
              <a:rPr lang="en-US" sz="1400" dirty="0"/>
              <a:t>Klein and Flanagan. (2016) Nature Reviews Immunology, </a:t>
            </a:r>
            <a:r>
              <a:rPr lang="en-US" sz="1400" u="sng" dirty="0"/>
              <a:t>16</a:t>
            </a:r>
            <a:r>
              <a:rPr lang="en-US" sz="1400" dirty="0"/>
              <a:t>, 626-638.</a:t>
            </a:r>
          </a:p>
        </p:txBody>
      </p:sp>
      <p:sp>
        <p:nvSpPr>
          <p:cNvPr id="2" name="Footer Placeholder 1"/>
          <p:cNvSpPr>
            <a:spLocks noGrp="1"/>
          </p:cNvSpPr>
          <p:nvPr>
            <p:ph type="ftr" sz="quarter" idx="11"/>
          </p:nvPr>
        </p:nvSpPr>
        <p:spPr>
          <a:xfrm>
            <a:off x="8361680" y="6486525"/>
            <a:ext cx="3860800" cy="365125"/>
          </a:xfrm>
        </p:spPr>
        <p:txBody>
          <a:bodyPr/>
          <a:lstStyle/>
          <a:p>
            <a:r>
              <a:rPr lang="en-US" dirty="0" smtClean="0"/>
              <a:t>Margaret Doyle, "Sex and Gender Differences in Aging" June 6-7, 2019</a:t>
            </a:r>
            <a:endParaRPr lang="en-US" dirty="0"/>
          </a:p>
        </p:txBody>
      </p:sp>
    </p:spTree>
    <p:extLst>
      <p:ext uri="{BB962C8B-B14F-4D97-AF65-F5344CB8AC3E}">
        <p14:creationId xmlns:p14="http://schemas.microsoft.com/office/powerpoint/2010/main" val="631339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A close up of a map&#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7437438"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1828801" y="6477001"/>
            <a:ext cx="86407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9pPr>
          </a:lstStyle>
          <a:p>
            <a:pPr eaLnBrk="1" hangingPunct="1">
              <a:buClr>
                <a:srgbClr val="000000"/>
              </a:buClr>
              <a:buSzPct val="100000"/>
              <a:buFont typeface="Times New Roman" pitchFamily="16" charset="0"/>
              <a:buNone/>
            </a:pPr>
            <a:r>
              <a:rPr lang="en-US" altLang="en-US" sz="800" b="1">
                <a:solidFill>
                  <a:srgbClr val="0054A6"/>
                </a:solidFill>
              </a:rPr>
              <a:t>Aging Cell, Volume: 14, Issue: 3, Pages: 309-321, First published: 26 February 2015, DOI: (10.1111/acel.12326) </a:t>
            </a:r>
          </a:p>
        </p:txBody>
      </p:sp>
      <p:sp>
        <p:nvSpPr>
          <p:cNvPr id="6" name="Rectangle 5">
            <a:extLst>
              <a:ext uri="{FF2B5EF4-FFF2-40B4-BE49-F238E27FC236}">
                <a16:creationId xmlns="" xmlns:a16="http://schemas.microsoft.com/office/drawing/2014/main" id="{939A8632-E55F-46BA-A329-E75048E15AC1}"/>
              </a:ext>
            </a:extLst>
          </p:cNvPr>
          <p:cNvSpPr/>
          <p:nvPr/>
        </p:nvSpPr>
        <p:spPr>
          <a:xfrm>
            <a:off x="1752600" y="228601"/>
            <a:ext cx="8686800" cy="862013"/>
          </a:xfrm>
          <a:prstGeom prst="rect">
            <a:avLst/>
          </a:prstGeom>
        </p:spPr>
        <p:txBody>
          <a:bodyPr>
            <a:spAutoFit/>
          </a:bodyPr>
          <a:lstStyle/>
          <a:p>
            <a:pPr algn="ctr" eaLnBrk="1" hangingPunct="1">
              <a:buClr>
                <a:srgbClr val="000000"/>
              </a:buClr>
              <a:buSzPct val="100000"/>
              <a:buFont typeface="Times New Roman" pitchFamily="16" charset="0"/>
              <a:buNone/>
            </a:pPr>
            <a:r>
              <a:rPr lang="en-US" altLang="en-US" b="1" dirty="0">
                <a:solidFill>
                  <a:srgbClr val="000000"/>
                </a:solidFill>
              </a:rPr>
              <a:t>Effects of sex steroid hormones on the immune system. </a:t>
            </a:r>
          </a:p>
          <a:p>
            <a:pPr eaLnBrk="1" hangingPunct="1">
              <a:buClr>
                <a:srgbClr val="000000"/>
              </a:buClr>
              <a:buSzPct val="100000"/>
              <a:buFont typeface="Times New Roman" pitchFamily="16" charset="0"/>
              <a:buNone/>
            </a:pPr>
            <a:r>
              <a:rPr lang="en-US" altLang="en-US" sz="1600" dirty="0">
                <a:solidFill>
                  <a:srgbClr val="000000"/>
                </a:solidFill>
              </a:rPr>
              <a:t>Effects of estrogens at ovulatory to pregnancy levels (during the reproductive phase of life) are shown in red, effects of testosterone in blue, and effects of progesterone in green. </a:t>
            </a:r>
            <a:endParaRPr lang="en-US" altLang="en-US" sz="1600" dirty="0"/>
          </a:p>
        </p:txBody>
      </p:sp>
      <p:pic>
        <p:nvPicPr>
          <p:cNvPr id="3" name="Picture 2"/>
          <p:cNvPicPr>
            <a:picLocks noChangeAspect="1"/>
          </p:cNvPicPr>
          <p:nvPr/>
        </p:nvPicPr>
        <p:blipFill>
          <a:blip r:embed="rId3"/>
          <a:stretch>
            <a:fillRect/>
          </a:stretch>
        </p:blipFill>
        <p:spPr>
          <a:xfrm>
            <a:off x="8400437" y="6477000"/>
            <a:ext cx="3865199" cy="440329"/>
          </a:xfrm>
          <a:prstGeom prst="rect">
            <a:avLst/>
          </a:prstGeom>
        </p:spPr>
      </p:pic>
    </p:spTree>
    <p:extLst>
      <p:ext uri="{BB962C8B-B14F-4D97-AF65-F5344CB8AC3E}">
        <p14:creationId xmlns:p14="http://schemas.microsoft.com/office/powerpoint/2010/main" val="38183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A close up of a map&#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066800"/>
            <a:ext cx="71628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1828801" y="6477001"/>
            <a:ext cx="86407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9pPr>
          </a:lstStyle>
          <a:p>
            <a:pPr eaLnBrk="1" hangingPunct="1">
              <a:buClr>
                <a:srgbClr val="000000"/>
              </a:buClr>
              <a:buSzPct val="100000"/>
              <a:buFont typeface="Times New Roman" pitchFamily="16" charset="0"/>
              <a:buNone/>
            </a:pPr>
            <a:r>
              <a:rPr lang="en-US" altLang="en-US" sz="800" b="1">
                <a:solidFill>
                  <a:srgbClr val="0054A6"/>
                </a:solidFill>
              </a:rPr>
              <a:t>Aging Cell, Volume: 14, Issue: 3, Pages: 309-321, First published: 26 February 2015, DOI: (10.1111/acel.12326) </a:t>
            </a:r>
          </a:p>
        </p:txBody>
      </p:sp>
      <p:sp>
        <p:nvSpPr>
          <p:cNvPr id="6148" name="Rectangle 5"/>
          <p:cNvSpPr>
            <a:spLocks noChangeArrowheads="1"/>
          </p:cNvSpPr>
          <p:nvPr/>
        </p:nvSpPr>
        <p:spPr bwMode="auto">
          <a:xfrm>
            <a:off x="2209800" y="228600"/>
            <a:ext cx="7848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6" charset="0"/>
              <a:buNone/>
            </a:pPr>
            <a:r>
              <a:rPr lang="en-US" altLang="en-US" b="1"/>
              <a:t>Sex and aging affect the immune system</a:t>
            </a:r>
          </a:p>
          <a:p>
            <a:pPr eaLnBrk="1" hangingPunct="1">
              <a:buClr>
                <a:srgbClr val="000000"/>
              </a:buClr>
              <a:buSzPct val="100000"/>
              <a:buFont typeface="Times New Roman" pitchFamily="16" charset="0"/>
              <a:buNone/>
            </a:pPr>
            <a:r>
              <a:rPr lang="en-US" altLang="en-US"/>
              <a:t>Age‐related changes in elderly women (postmenopause) are shown in red, in elderly men in blue, and effects of HRT on the female immune system in orange. </a:t>
            </a:r>
          </a:p>
        </p:txBody>
      </p:sp>
      <p:pic>
        <p:nvPicPr>
          <p:cNvPr id="2" name="Picture 1"/>
          <p:cNvPicPr>
            <a:picLocks noChangeAspect="1"/>
          </p:cNvPicPr>
          <p:nvPr/>
        </p:nvPicPr>
        <p:blipFill>
          <a:blip r:embed="rId3"/>
          <a:stretch>
            <a:fillRect/>
          </a:stretch>
        </p:blipFill>
        <p:spPr>
          <a:xfrm>
            <a:off x="8458200" y="6362148"/>
            <a:ext cx="3865199" cy="506012"/>
          </a:xfrm>
          <a:prstGeom prst="rect">
            <a:avLst/>
          </a:prstGeom>
        </p:spPr>
      </p:pic>
    </p:spTree>
    <p:extLst>
      <p:ext uri="{BB962C8B-B14F-4D97-AF65-F5344CB8AC3E}">
        <p14:creationId xmlns:p14="http://schemas.microsoft.com/office/powerpoint/2010/main" val="358620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ri.2016.90-f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914400"/>
            <a:ext cx="8583613"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0D642258-CE18-4AEA-B5F2-7C76AE2B2E62}"/>
              </a:ext>
            </a:extLst>
          </p:cNvPr>
          <p:cNvSpPr txBox="1"/>
          <p:nvPr/>
        </p:nvSpPr>
        <p:spPr>
          <a:xfrm>
            <a:off x="1752600" y="6400801"/>
            <a:ext cx="6705600" cy="307777"/>
          </a:xfrm>
          <a:prstGeom prst="rect">
            <a:avLst/>
          </a:prstGeom>
          <a:noFill/>
        </p:spPr>
        <p:txBody>
          <a:bodyPr wrap="square" rtlCol="0">
            <a:spAutoFit/>
          </a:bodyPr>
          <a:lstStyle/>
          <a:p>
            <a:r>
              <a:rPr lang="en-US" sz="1400" dirty="0"/>
              <a:t>Klein and Flanagan. (2016) Nature Reviews Immunology, </a:t>
            </a:r>
            <a:r>
              <a:rPr lang="en-US" sz="1400" u="sng" dirty="0"/>
              <a:t>16</a:t>
            </a:r>
            <a:r>
              <a:rPr lang="en-US" sz="1400" dirty="0"/>
              <a:t>, 626-638.</a:t>
            </a:r>
          </a:p>
        </p:txBody>
      </p:sp>
      <p:sp>
        <p:nvSpPr>
          <p:cNvPr id="3" name="Footer Placeholder 2"/>
          <p:cNvSpPr>
            <a:spLocks noGrp="1"/>
          </p:cNvSpPr>
          <p:nvPr>
            <p:ph type="ftr" sz="quarter" idx="11"/>
          </p:nvPr>
        </p:nvSpPr>
        <p:spPr>
          <a:xfrm>
            <a:off x="8331200" y="6477000"/>
            <a:ext cx="3860800" cy="365125"/>
          </a:xfrm>
        </p:spPr>
        <p:txBody>
          <a:bodyPr/>
          <a:lstStyle/>
          <a:p>
            <a:r>
              <a:rPr lang="en-US" dirty="0" smtClean="0"/>
              <a:t>Margaret Doyle, "Sex and Gender Differences in Aging" June 6-7, 2019</a:t>
            </a:r>
            <a:endParaRPr lang="en-US" dirty="0"/>
          </a:p>
        </p:txBody>
      </p:sp>
    </p:spTree>
    <p:extLst>
      <p:ext uri="{BB962C8B-B14F-4D97-AF65-F5344CB8AC3E}">
        <p14:creationId xmlns:p14="http://schemas.microsoft.com/office/powerpoint/2010/main" val="2741440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Logo of aging">
            <a:extLst>
              <a:ext uri="{FF2B5EF4-FFF2-40B4-BE49-F238E27FC236}">
                <a16:creationId xmlns="" xmlns:a16="http://schemas.microsoft.com/office/drawing/2014/main" id="{B281B762-6B1E-4512-AFE2-805B224BC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4762500" cy="714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C849938D-FD62-4418-98FA-E71AAA11C290}"/>
              </a:ext>
            </a:extLst>
          </p:cNvPr>
          <p:cNvSpPr>
            <a:spLocks noChangeArrowheads="1"/>
          </p:cNvSpPr>
          <p:nvPr/>
        </p:nvSpPr>
        <p:spPr bwMode="auto">
          <a:xfrm>
            <a:off x="762000" y="914400"/>
            <a:ext cx="11067260" cy="276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7935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42A8F"/>
                </a:solidFill>
                <a:effectLst/>
                <a:latin typeface="Arial" panose="020B0604020202020204" pitchFamily="34" charset="0"/>
                <a:cs typeface="Arial" panose="020B0604020202020204" pitchFamily="34" charset="0"/>
                <a:hlinkClick r:id="rId3"/>
              </a:rPr>
              <a:t>Aging (Albany NY)</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2016 Sep; 8(9): 1844–1859.</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Published online 2016 Sep 28. </a:t>
            </a:r>
            <a:r>
              <a:rPr kumimoji="0" lang="en-US" altLang="en-US"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doi</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b="0" i="0" u="none" strike="noStrike" cap="none" normalizeH="0" baseline="0" dirty="0">
                <a:ln>
                  <a:noFill/>
                </a:ln>
                <a:solidFill>
                  <a:srgbClr val="642A8F"/>
                </a:solidFill>
                <a:effectLst/>
                <a:latin typeface="Arial" panose="020B0604020202020204" pitchFamily="34" charset="0"/>
                <a:cs typeface="Arial" panose="020B0604020202020204" pitchFamily="34" charset="0"/>
                <a:hlinkClick r:id="rId4"/>
              </a:rPr>
              <a:t>10.18632/aging.101020</a:t>
            </a:r>
            <a:endPar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PMCID: PMC5076441</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PMID: </a:t>
            </a:r>
            <a:r>
              <a:rPr kumimoji="0" lang="en-US" altLang="en-US" b="0" i="0" u="none" strike="noStrike" cap="none" normalizeH="0" baseline="0" dirty="0">
                <a:ln>
                  <a:noFill/>
                </a:ln>
                <a:solidFill>
                  <a:srgbClr val="642A8F"/>
                </a:solidFill>
                <a:effectLst/>
                <a:latin typeface="Arial" panose="020B0604020202020204" pitchFamily="34" charset="0"/>
                <a:cs typeface="Arial" panose="020B0604020202020204" pitchFamily="34" charset="0"/>
                <a:hlinkClick r:id="rId5"/>
              </a:rPr>
              <a:t>27690265</a:t>
            </a:r>
            <a:endParaRPr kumimoji="0" lang="en-US" altLang="en-US" b="0" i="0" u="none" strike="noStrike" cap="none" normalizeH="0" baseline="0" dirty="0">
              <a:ln>
                <a:noFill/>
              </a:ln>
              <a:solidFill>
                <a:srgbClr val="642A8F"/>
              </a:solidFill>
              <a:effectLst/>
              <a:latin typeface="Arial" panose="020B0604020202020204" pitchFamily="34" charset="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dirty="0">
              <a:solidFill>
                <a:srgbClr val="642A8F"/>
              </a:solidFill>
              <a:latin typeface="Arial" panose="020B0604020202020204" pitchFamily="34" charset="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642A8F"/>
              </a:solidFill>
              <a:effectLst/>
              <a:latin typeface="Arial" panose="020B0604020202020204" pitchFamily="34" charset="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DNA methylation-based measures of biological age: meta-analysis predicting time to death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Footer Placeholder 1"/>
          <p:cNvSpPr>
            <a:spLocks noGrp="1"/>
          </p:cNvSpPr>
          <p:nvPr>
            <p:ph type="ftr" sz="quarter" idx="11"/>
          </p:nvPr>
        </p:nvSpPr>
        <p:spPr/>
        <p:txBody>
          <a:bodyPr/>
          <a:lstStyle/>
          <a:p>
            <a:r>
              <a:rPr lang="en-US" smtClean="0"/>
              <a:t>Margaret Doyle, "Sex and Gender Differences in Aging" June 6-7, 2019</a:t>
            </a:r>
            <a:endParaRPr lang="en-US"/>
          </a:p>
        </p:txBody>
      </p:sp>
    </p:spTree>
    <p:extLst>
      <p:ext uri="{BB962C8B-B14F-4D97-AF65-F5344CB8AC3E}">
        <p14:creationId xmlns:p14="http://schemas.microsoft.com/office/powerpoint/2010/main" val="4024244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FC383095-43CF-4D98-B4A7-38EEDE54EA71}"/>
              </a:ext>
            </a:extLst>
          </p:cNvPr>
          <p:cNvGraphicFramePr>
            <a:graphicFrameLocks noGrp="1"/>
          </p:cNvGraphicFramePr>
          <p:nvPr>
            <p:extLst>
              <p:ext uri="{D42A27DB-BD31-4B8C-83A1-F6EECF244321}">
                <p14:modId xmlns:p14="http://schemas.microsoft.com/office/powerpoint/2010/main" val="2202374278"/>
              </p:ext>
            </p:extLst>
          </p:nvPr>
        </p:nvGraphicFramePr>
        <p:xfrm>
          <a:off x="5410200" y="975360"/>
          <a:ext cx="6680198" cy="4389120"/>
        </p:xfrm>
        <a:graphic>
          <a:graphicData uri="http://schemas.openxmlformats.org/drawingml/2006/table">
            <a:tbl>
              <a:tblPr firstRow="1" bandRow="1">
                <a:tableStyleId>{5C22544A-7EE6-4342-B048-85BDC9FD1C3A}</a:tableStyleId>
              </a:tblPr>
              <a:tblGrid>
                <a:gridCol w="838200">
                  <a:extLst>
                    <a:ext uri="{9D8B030D-6E8A-4147-A177-3AD203B41FA5}">
                      <a16:colId xmlns="" xmlns:a16="http://schemas.microsoft.com/office/drawing/2014/main" val="2719999516"/>
                    </a:ext>
                  </a:extLst>
                </a:gridCol>
                <a:gridCol w="1070428">
                  <a:extLst>
                    <a:ext uri="{9D8B030D-6E8A-4147-A177-3AD203B41FA5}">
                      <a16:colId xmlns="" xmlns:a16="http://schemas.microsoft.com/office/drawing/2014/main" val="2106468759"/>
                    </a:ext>
                  </a:extLst>
                </a:gridCol>
                <a:gridCol w="954314">
                  <a:extLst>
                    <a:ext uri="{9D8B030D-6E8A-4147-A177-3AD203B41FA5}">
                      <a16:colId xmlns="" xmlns:a16="http://schemas.microsoft.com/office/drawing/2014/main" val="3643454009"/>
                    </a:ext>
                  </a:extLst>
                </a:gridCol>
                <a:gridCol w="870858">
                  <a:extLst>
                    <a:ext uri="{9D8B030D-6E8A-4147-A177-3AD203B41FA5}">
                      <a16:colId xmlns="" xmlns:a16="http://schemas.microsoft.com/office/drawing/2014/main" val="983763014"/>
                    </a:ext>
                  </a:extLst>
                </a:gridCol>
                <a:gridCol w="1037770">
                  <a:extLst>
                    <a:ext uri="{9D8B030D-6E8A-4147-A177-3AD203B41FA5}">
                      <a16:colId xmlns="" xmlns:a16="http://schemas.microsoft.com/office/drawing/2014/main" val="2182413240"/>
                    </a:ext>
                  </a:extLst>
                </a:gridCol>
                <a:gridCol w="954314">
                  <a:extLst>
                    <a:ext uri="{9D8B030D-6E8A-4147-A177-3AD203B41FA5}">
                      <a16:colId xmlns="" xmlns:a16="http://schemas.microsoft.com/office/drawing/2014/main" val="2843938718"/>
                    </a:ext>
                  </a:extLst>
                </a:gridCol>
                <a:gridCol w="954314">
                  <a:extLst>
                    <a:ext uri="{9D8B030D-6E8A-4147-A177-3AD203B41FA5}">
                      <a16:colId xmlns="" xmlns:a16="http://schemas.microsoft.com/office/drawing/2014/main" val="662677627"/>
                    </a:ext>
                  </a:extLst>
                </a:gridCol>
              </a:tblGrid>
              <a:tr h="358140">
                <a:tc>
                  <a:txBody>
                    <a:bodyPr/>
                    <a:lstStyle/>
                    <a:p>
                      <a:endParaRPr lang="en-US" dirty="0"/>
                    </a:p>
                  </a:txBody>
                  <a:tcPr/>
                </a:tc>
                <a:tc gridSpan="3">
                  <a:txBody>
                    <a:bodyPr/>
                    <a:lstStyle/>
                    <a:p>
                      <a:pPr algn="ctr"/>
                      <a:r>
                        <a:rPr lang="en-US" dirty="0">
                          <a:solidFill>
                            <a:schemeClr val="tx1"/>
                          </a:solidFill>
                        </a:rPr>
                        <a:t>IEAA Status</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a:solidFill>
                            <a:schemeClr val="tx1"/>
                          </a:solidFill>
                        </a:rPr>
                        <a:t>Age</a:t>
                      </a:r>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4214074684"/>
                  </a:ext>
                </a:extLst>
              </a:tr>
              <a:tr h="358140">
                <a:tc>
                  <a:txBody>
                    <a:bodyPr/>
                    <a:lstStyle/>
                    <a:p>
                      <a:r>
                        <a:rPr lang="en-US" dirty="0"/>
                        <a:t>Cluster</a:t>
                      </a:r>
                    </a:p>
                  </a:txBody>
                  <a:tcPr/>
                </a:tc>
                <a:tc>
                  <a:txBody>
                    <a:bodyPr/>
                    <a:lstStyle/>
                    <a:p>
                      <a:r>
                        <a:rPr lang="en-US" dirty="0"/>
                        <a:t>Estimate</a:t>
                      </a:r>
                    </a:p>
                  </a:txBody>
                  <a:tcPr/>
                </a:tc>
                <a:tc>
                  <a:txBody>
                    <a:bodyPr/>
                    <a:lstStyle/>
                    <a:p>
                      <a:r>
                        <a:rPr lang="en-US" dirty="0"/>
                        <a:t>SE</a:t>
                      </a:r>
                    </a:p>
                  </a:txBody>
                  <a:tcPr/>
                </a:tc>
                <a:tc>
                  <a:txBody>
                    <a:bodyPr/>
                    <a:lstStyle/>
                    <a:p>
                      <a:r>
                        <a:rPr lang="en-US" dirty="0"/>
                        <a:t>p-value</a:t>
                      </a:r>
                    </a:p>
                  </a:txBody>
                  <a:tcPr/>
                </a:tc>
                <a:tc>
                  <a:txBody>
                    <a:bodyPr/>
                    <a:lstStyle/>
                    <a:p>
                      <a:r>
                        <a:rPr lang="en-US" dirty="0"/>
                        <a:t>Estimate</a:t>
                      </a:r>
                    </a:p>
                  </a:txBody>
                  <a:tcPr/>
                </a:tc>
                <a:tc>
                  <a:txBody>
                    <a:bodyPr/>
                    <a:lstStyle/>
                    <a:p>
                      <a:r>
                        <a:rPr lang="en-US" dirty="0"/>
                        <a:t>SE</a:t>
                      </a:r>
                    </a:p>
                  </a:txBody>
                  <a:tcPr/>
                </a:tc>
                <a:tc>
                  <a:txBody>
                    <a:bodyPr/>
                    <a:lstStyle/>
                    <a:p>
                      <a:r>
                        <a:rPr lang="en-US" dirty="0"/>
                        <a:t>p-value</a:t>
                      </a:r>
                    </a:p>
                  </a:txBody>
                  <a:tcPr/>
                </a:tc>
                <a:extLst>
                  <a:ext uri="{0D108BD9-81ED-4DB2-BD59-A6C34878D82A}">
                    <a16:rowId xmlns="" xmlns:a16="http://schemas.microsoft.com/office/drawing/2014/main" val="749562735"/>
                  </a:ext>
                </a:extLst>
              </a:tr>
              <a:tr h="358140">
                <a:tc>
                  <a:txBody>
                    <a:bodyPr/>
                    <a:lstStyle/>
                    <a:p>
                      <a:r>
                        <a:rPr lang="en-US" dirty="0"/>
                        <a:t>1</a:t>
                      </a:r>
                    </a:p>
                  </a:txBody>
                  <a:tcPr/>
                </a:tc>
                <a:tc>
                  <a:txBody>
                    <a:bodyPr/>
                    <a:lstStyle/>
                    <a:p>
                      <a:r>
                        <a:rPr lang="en-US" dirty="0"/>
                        <a:t>0.43</a:t>
                      </a:r>
                    </a:p>
                  </a:txBody>
                  <a:tcPr/>
                </a:tc>
                <a:tc>
                  <a:txBody>
                    <a:bodyPr/>
                    <a:lstStyle/>
                    <a:p>
                      <a:r>
                        <a:rPr lang="en-US" dirty="0"/>
                        <a:t>0.23</a:t>
                      </a:r>
                    </a:p>
                  </a:txBody>
                  <a:tcPr/>
                </a:tc>
                <a:tc>
                  <a:txBody>
                    <a:bodyPr/>
                    <a:lstStyle/>
                    <a:p>
                      <a:r>
                        <a:rPr lang="en-US" dirty="0"/>
                        <a:t>0.06</a:t>
                      </a:r>
                    </a:p>
                  </a:txBody>
                  <a:tcPr/>
                </a:tc>
                <a:tc>
                  <a:txBody>
                    <a:bodyPr/>
                    <a:lstStyle/>
                    <a:p>
                      <a:r>
                        <a:rPr lang="en-US" dirty="0"/>
                        <a:t>-0.41</a:t>
                      </a:r>
                    </a:p>
                  </a:txBody>
                  <a:tcPr/>
                </a:tc>
                <a:tc>
                  <a:txBody>
                    <a:bodyPr/>
                    <a:lstStyle/>
                    <a:p>
                      <a:r>
                        <a:rPr lang="en-US" dirty="0"/>
                        <a:t>0.77</a:t>
                      </a:r>
                    </a:p>
                  </a:txBody>
                  <a:tcPr/>
                </a:tc>
                <a:tc>
                  <a:txBody>
                    <a:bodyPr/>
                    <a:lstStyle/>
                    <a:p>
                      <a:r>
                        <a:rPr lang="en-US" dirty="0"/>
                        <a:t>0.60</a:t>
                      </a:r>
                    </a:p>
                  </a:txBody>
                  <a:tcPr/>
                </a:tc>
                <a:extLst>
                  <a:ext uri="{0D108BD9-81ED-4DB2-BD59-A6C34878D82A}">
                    <a16:rowId xmlns="" xmlns:a16="http://schemas.microsoft.com/office/drawing/2014/main" val="2340016003"/>
                  </a:ext>
                </a:extLst>
              </a:tr>
              <a:tr h="358140">
                <a:tc>
                  <a:txBody>
                    <a:bodyPr/>
                    <a:lstStyle/>
                    <a:p>
                      <a:r>
                        <a:rPr lang="en-US" dirty="0"/>
                        <a:t>2</a:t>
                      </a:r>
                    </a:p>
                  </a:txBody>
                  <a:tcPr/>
                </a:tc>
                <a:tc>
                  <a:txBody>
                    <a:bodyPr/>
                    <a:lstStyle/>
                    <a:p>
                      <a:r>
                        <a:rPr lang="en-US" dirty="0"/>
                        <a:t>0.04</a:t>
                      </a:r>
                    </a:p>
                  </a:txBody>
                  <a:tcPr/>
                </a:tc>
                <a:tc>
                  <a:txBody>
                    <a:bodyPr/>
                    <a:lstStyle/>
                    <a:p>
                      <a:r>
                        <a:rPr lang="en-US" dirty="0"/>
                        <a:t>0.21</a:t>
                      </a:r>
                    </a:p>
                  </a:txBody>
                  <a:tcPr/>
                </a:tc>
                <a:tc>
                  <a:txBody>
                    <a:bodyPr/>
                    <a:lstStyle/>
                    <a:p>
                      <a:r>
                        <a:rPr lang="en-US" dirty="0"/>
                        <a:t>0.83</a:t>
                      </a:r>
                    </a:p>
                  </a:txBody>
                  <a:tcPr/>
                </a:tc>
                <a:tc>
                  <a:txBody>
                    <a:bodyPr/>
                    <a:lstStyle/>
                    <a:p>
                      <a:r>
                        <a:rPr lang="en-US" dirty="0"/>
                        <a:t>0.50</a:t>
                      </a:r>
                    </a:p>
                  </a:txBody>
                  <a:tcPr/>
                </a:tc>
                <a:tc>
                  <a:txBody>
                    <a:bodyPr/>
                    <a:lstStyle/>
                    <a:p>
                      <a:r>
                        <a:rPr lang="en-US" dirty="0"/>
                        <a:t>0.79</a:t>
                      </a:r>
                    </a:p>
                  </a:txBody>
                  <a:tcPr/>
                </a:tc>
                <a:tc>
                  <a:txBody>
                    <a:bodyPr/>
                    <a:lstStyle/>
                    <a:p>
                      <a:r>
                        <a:rPr lang="en-US" dirty="0"/>
                        <a:t>0.53</a:t>
                      </a:r>
                    </a:p>
                  </a:txBody>
                  <a:tcPr/>
                </a:tc>
                <a:extLst>
                  <a:ext uri="{0D108BD9-81ED-4DB2-BD59-A6C34878D82A}">
                    <a16:rowId xmlns="" xmlns:a16="http://schemas.microsoft.com/office/drawing/2014/main" val="1158995885"/>
                  </a:ext>
                </a:extLst>
              </a:tr>
              <a:tr h="358140">
                <a:tc>
                  <a:txBody>
                    <a:bodyPr/>
                    <a:lstStyle/>
                    <a:p>
                      <a:r>
                        <a:rPr lang="en-US" dirty="0"/>
                        <a:t>3</a:t>
                      </a:r>
                    </a:p>
                  </a:txBody>
                  <a:tcPr/>
                </a:tc>
                <a:tc>
                  <a:txBody>
                    <a:bodyPr/>
                    <a:lstStyle/>
                    <a:p>
                      <a:r>
                        <a:rPr lang="en-US" dirty="0"/>
                        <a:t>0.28</a:t>
                      </a:r>
                    </a:p>
                  </a:txBody>
                  <a:tcPr/>
                </a:tc>
                <a:tc>
                  <a:txBody>
                    <a:bodyPr/>
                    <a:lstStyle/>
                    <a:p>
                      <a:r>
                        <a:rPr lang="en-US" dirty="0"/>
                        <a:t>0.22</a:t>
                      </a:r>
                    </a:p>
                  </a:txBody>
                  <a:tcPr/>
                </a:tc>
                <a:tc>
                  <a:txBody>
                    <a:bodyPr/>
                    <a:lstStyle/>
                    <a:p>
                      <a:r>
                        <a:rPr lang="en-US" dirty="0"/>
                        <a:t>0.20</a:t>
                      </a:r>
                    </a:p>
                  </a:txBody>
                  <a:tcPr/>
                </a:tc>
                <a:tc>
                  <a:txBody>
                    <a:bodyPr/>
                    <a:lstStyle/>
                    <a:p>
                      <a:r>
                        <a:rPr lang="en-US" dirty="0"/>
                        <a:t>-1.13</a:t>
                      </a:r>
                    </a:p>
                  </a:txBody>
                  <a:tcPr/>
                </a:tc>
                <a:tc>
                  <a:txBody>
                    <a:bodyPr/>
                    <a:lstStyle/>
                    <a:p>
                      <a:r>
                        <a:rPr lang="en-US" dirty="0"/>
                        <a:t>0.78</a:t>
                      </a:r>
                    </a:p>
                  </a:txBody>
                  <a:tcPr/>
                </a:tc>
                <a:tc>
                  <a:txBody>
                    <a:bodyPr/>
                    <a:lstStyle/>
                    <a:p>
                      <a:r>
                        <a:rPr lang="en-US" dirty="0"/>
                        <a:t>0.15</a:t>
                      </a:r>
                    </a:p>
                  </a:txBody>
                  <a:tcPr/>
                </a:tc>
                <a:extLst>
                  <a:ext uri="{0D108BD9-81ED-4DB2-BD59-A6C34878D82A}">
                    <a16:rowId xmlns="" xmlns:a16="http://schemas.microsoft.com/office/drawing/2014/main" val="1978222535"/>
                  </a:ext>
                </a:extLst>
              </a:tr>
              <a:tr h="358140">
                <a:tc>
                  <a:txBody>
                    <a:bodyPr/>
                    <a:lstStyle/>
                    <a:p>
                      <a:r>
                        <a:rPr lang="en-US" dirty="0"/>
                        <a:t>4</a:t>
                      </a:r>
                    </a:p>
                  </a:txBody>
                  <a:tcPr/>
                </a:tc>
                <a:tc>
                  <a:txBody>
                    <a:bodyPr/>
                    <a:lstStyle/>
                    <a:p>
                      <a:r>
                        <a:rPr lang="en-US" dirty="0"/>
                        <a:t>0.03</a:t>
                      </a:r>
                    </a:p>
                  </a:txBody>
                  <a:tcPr/>
                </a:tc>
                <a:tc>
                  <a:txBody>
                    <a:bodyPr/>
                    <a:lstStyle/>
                    <a:p>
                      <a:r>
                        <a:rPr lang="en-US" dirty="0"/>
                        <a:t>0.22</a:t>
                      </a:r>
                    </a:p>
                  </a:txBody>
                  <a:tcPr/>
                </a:tc>
                <a:tc>
                  <a:txBody>
                    <a:bodyPr/>
                    <a:lstStyle/>
                    <a:p>
                      <a:r>
                        <a:rPr lang="en-US" dirty="0"/>
                        <a:t>0.88</a:t>
                      </a:r>
                    </a:p>
                  </a:txBody>
                  <a:tcPr/>
                </a:tc>
                <a:tc>
                  <a:txBody>
                    <a:bodyPr/>
                    <a:lstStyle/>
                    <a:p>
                      <a:r>
                        <a:rPr lang="en-US" dirty="0"/>
                        <a:t>0.50</a:t>
                      </a:r>
                    </a:p>
                  </a:txBody>
                  <a:tcPr/>
                </a:tc>
                <a:tc>
                  <a:txBody>
                    <a:bodyPr/>
                    <a:lstStyle/>
                    <a:p>
                      <a:r>
                        <a:rPr lang="en-US" dirty="0"/>
                        <a:t>0.85</a:t>
                      </a:r>
                    </a:p>
                  </a:txBody>
                  <a:tcPr/>
                </a:tc>
                <a:tc>
                  <a:txBody>
                    <a:bodyPr/>
                    <a:lstStyle/>
                    <a:p>
                      <a:r>
                        <a:rPr lang="en-US" dirty="0"/>
                        <a:t>0.56</a:t>
                      </a:r>
                    </a:p>
                  </a:txBody>
                  <a:tcPr/>
                </a:tc>
                <a:extLst>
                  <a:ext uri="{0D108BD9-81ED-4DB2-BD59-A6C34878D82A}">
                    <a16:rowId xmlns="" xmlns:a16="http://schemas.microsoft.com/office/drawing/2014/main" val="84165089"/>
                  </a:ext>
                </a:extLst>
              </a:tr>
              <a:tr h="358140">
                <a:tc>
                  <a:txBody>
                    <a:bodyPr/>
                    <a:lstStyle/>
                    <a:p>
                      <a:r>
                        <a:rPr lang="en-US" dirty="0"/>
                        <a:t>5</a:t>
                      </a:r>
                    </a:p>
                  </a:txBody>
                  <a:tcPr/>
                </a:tc>
                <a:tc>
                  <a:txBody>
                    <a:bodyPr/>
                    <a:lstStyle/>
                    <a:p>
                      <a:r>
                        <a:rPr lang="en-US" dirty="0"/>
                        <a:t>0.25</a:t>
                      </a:r>
                    </a:p>
                  </a:txBody>
                  <a:tcPr/>
                </a:tc>
                <a:tc>
                  <a:txBody>
                    <a:bodyPr/>
                    <a:lstStyle/>
                    <a:p>
                      <a:r>
                        <a:rPr lang="en-US" dirty="0"/>
                        <a:t>0.22</a:t>
                      </a:r>
                    </a:p>
                  </a:txBody>
                  <a:tcPr/>
                </a:tc>
                <a:tc>
                  <a:txBody>
                    <a:bodyPr/>
                    <a:lstStyle/>
                    <a:p>
                      <a:r>
                        <a:rPr lang="en-US" dirty="0"/>
                        <a:t>0.25</a:t>
                      </a:r>
                    </a:p>
                  </a:txBody>
                  <a:tcPr/>
                </a:tc>
                <a:tc>
                  <a:txBody>
                    <a:bodyPr/>
                    <a:lstStyle/>
                    <a:p>
                      <a:r>
                        <a:rPr lang="en-US" dirty="0"/>
                        <a:t>0.48</a:t>
                      </a:r>
                    </a:p>
                  </a:txBody>
                  <a:tcPr/>
                </a:tc>
                <a:tc>
                  <a:txBody>
                    <a:bodyPr/>
                    <a:lstStyle/>
                    <a:p>
                      <a:r>
                        <a:rPr lang="en-US" dirty="0"/>
                        <a:t>0.78</a:t>
                      </a:r>
                    </a:p>
                  </a:txBody>
                  <a:tcPr/>
                </a:tc>
                <a:tc>
                  <a:txBody>
                    <a:bodyPr/>
                    <a:lstStyle/>
                    <a:p>
                      <a:r>
                        <a:rPr lang="en-US" dirty="0"/>
                        <a:t>0.54</a:t>
                      </a:r>
                    </a:p>
                  </a:txBody>
                  <a:tcPr/>
                </a:tc>
                <a:extLst>
                  <a:ext uri="{0D108BD9-81ED-4DB2-BD59-A6C34878D82A}">
                    <a16:rowId xmlns="" xmlns:a16="http://schemas.microsoft.com/office/drawing/2014/main" val="1306088030"/>
                  </a:ext>
                </a:extLst>
              </a:tr>
              <a:tr h="358140">
                <a:tc>
                  <a:txBody>
                    <a:bodyPr/>
                    <a:lstStyle/>
                    <a:p>
                      <a:r>
                        <a:rPr lang="en-US" dirty="0"/>
                        <a:t>6</a:t>
                      </a:r>
                    </a:p>
                  </a:txBody>
                  <a:tcPr/>
                </a:tc>
                <a:tc>
                  <a:txBody>
                    <a:bodyPr/>
                    <a:lstStyle/>
                    <a:p>
                      <a:r>
                        <a:rPr lang="en-US" dirty="0"/>
                        <a:t>0.82</a:t>
                      </a:r>
                    </a:p>
                  </a:txBody>
                  <a:tcPr/>
                </a:tc>
                <a:tc>
                  <a:txBody>
                    <a:bodyPr/>
                    <a:lstStyle/>
                    <a:p>
                      <a:r>
                        <a:rPr lang="en-US" dirty="0"/>
                        <a:t>0.39</a:t>
                      </a:r>
                    </a:p>
                  </a:txBody>
                  <a:tcPr/>
                </a:tc>
                <a:tc>
                  <a:txBody>
                    <a:bodyPr/>
                    <a:lstStyle/>
                    <a:p>
                      <a:r>
                        <a:rPr lang="en-US" dirty="0"/>
                        <a:t>0.03</a:t>
                      </a:r>
                    </a:p>
                  </a:txBody>
                  <a:tcPr/>
                </a:tc>
                <a:tc>
                  <a:txBody>
                    <a:bodyPr/>
                    <a:lstStyle/>
                    <a:p>
                      <a:r>
                        <a:rPr lang="en-US" dirty="0"/>
                        <a:t>0.00</a:t>
                      </a:r>
                    </a:p>
                  </a:txBody>
                  <a:tcPr/>
                </a:tc>
                <a:tc>
                  <a:txBody>
                    <a:bodyPr/>
                    <a:lstStyle/>
                    <a:p>
                      <a:r>
                        <a:rPr lang="en-US" dirty="0"/>
                        <a:t>1.03</a:t>
                      </a:r>
                    </a:p>
                  </a:txBody>
                  <a:tcPr/>
                </a:tc>
                <a:tc>
                  <a:txBody>
                    <a:bodyPr/>
                    <a:lstStyle/>
                    <a:p>
                      <a:r>
                        <a:rPr lang="en-US" dirty="0"/>
                        <a:t>1.00</a:t>
                      </a:r>
                    </a:p>
                  </a:txBody>
                  <a:tcPr/>
                </a:tc>
                <a:extLst>
                  <a:ext uri="{0D108BD9-81ED-4DB2-BD59-A6C34878D82A}">
                    <a16:rowId xmlns="" xmlns:a16="http://schemas.microsoft.com/office/drawing/2014/main" val="4163526063"/>
                  </a:ext>
                </a:extLst>
              </a:tr>
              <a:tr h="358140">
                <a:tc>
                  <a:txBody>
                    <a:bodyPr/>
                    <a:lstStyle/>
                    <a:p>
                      <a:r>
                        <a:rPr lang="en-US" dirty="0"/>
                        <a:t>7</a:t>
                      </a:r>
                    </a:p>
                  </a:txBody>
                  <a:tcPr/>
                </a:tc>
                <a:tc>
                  <a:txBody>
                    <a:bodyPr/>
                    <a:lstStyle/>
                    <a:p>
                      <a:r>
                        <a:rPr lang="en-US" dirty="0"/>
                        <a:t>0.02</a:t>
                      </a:r>
                    </a:p>
                  </a:txBody>
                  <a:tcPr/>
                </a:tc>
                <a:tc>
                  <a:txBody>
                    <a:bodyPr/>
                    <a:lstStyle/>
                    <a:p>
                      <a:r>
                        <a:rPr lang="en-US" dirty="0"/>
                        <a:t>0.20</a:t>
                      </a:r>
                    </a:p>
                  </a:txBody>
                  <a:tcPr/>
                </a:tc>
                <a:tc>
                  <a:txBody>
                    <a:bodyPr/>
                    <a:lstStyle/>
                    <a:p>
                      <a:r>
                        <a:rPr lang="en-US" dirty="0"/>
                        <a:t>0.94</a:t>
                      </a:r>
                    </a:p>
                  </a:txBody>
                  <a:tcPr/>
                </a:tc>
                <a:tc>
                  <a:txBody>
                    <a:bodyPr/>
                    <a:lstStyle/>
                    <a:p>
                      <a:r>
                        <a:rPr lang="en-US" dirty="0"/>
                        <a:t>0.57</a:t>
                      </a:r>
                    </a:p>
                  </a:txBody>
                  <a:tcPr/>
                </a:tc>
                <a:tc>
                  <a:txBody>
                    <a:bodyPr/>
                    <a:lstStyle/>
                    <a:p>
                      <a:r>
                        <a:rPr lang="en-US" dirty="0"/>
                        <a:t>0.76</a:t>
                      </a:r>
                    </a:p>
                  </a:txBody>
                  <a:tcPr/>
                </a:tc>
                <a:tc>
                  <a:txBody>
                    <a:bodyPr/>
                    <a:lstStyle/>
                    <a:p>
                      <a:r>
                        <a:rPr lang="en-US" dirty="0"/>
                        <a:t>0.45</a:t>
                      </a:r>
                    </a:p>
                  </a:txBody>
                  <a:tcPr/>
                </a:tc>
                <a:extLst>
                  <a:ext uri="{0D108BD9-81ED-4DB2-BD59-A6C34878D82A}">
                    <a16:rowId xmlns="" xmlns:a16="http://schemas.microsoft.com/office/drawing/2014/main" val="2529250585"/>
                  </a:ext>
                </a:extLst>
              </a:tr>
              <a:tr h="358140">
                <a:tc>
                  <a:txBody>
                    <a:bodyPr/>
                    <a:lstStyle/>
                    <a:p>
                      <a:r>
                        <a:rPr lang="en-US" dirty="0"/>
                        <a:t>8</a:t>
                      </a:r>
                    </a:p>
                  </a:txBody>
                  <a:tcPr/>
                </a:tc>
                <a:tc>
                  <a:txBody>
                    <a:bodyPr/>
                    <a:lstStyle/>
                    <a:p>
                      <a:r>
                        <a:rPr lang="en-US" dirty="0"/>
                        <a:t>-0.03</a:t>
                      </a:r>
                    </a:p>
                  </a:txBody>
                  <a:tcPr/>
                </a:tc>
                <a:tc>
                  <a:txBody>
                    <a:bodyPr/>
                    <a:lstStyle/>
                    <a:p>
                      <a:r>
                        <a:rPr lang="en-US" dirty="0"/>
                        <a:t>0.15</a:t>
                      </a:r>
                    </a:p>
                  </a:txBody>
                  <a:tcPr/>
                </a:tc>
                <a:tc>
                  <a:txBody>
                    <a:bodyPr/>
                    <a:lstStyle/>
                    <a:p>
                      <a:r>
                        <a:rPr lang="en-US" dirty="0"/>
                        <a:t>0.82</a:t>
                      </a:r>
                    </a:p>
                  </a:txBody>
                  <a:tcPr/>
                </a:tc>
                <a:tc>
                  <a:txBody>
                    <a:bodyPr/>
                    <a:lstStyle/>
                    <a:p>
                      <a:r>
                        <a:rPr lang="en-US" dirty="0"/>
                        <a:t>-0.08</a:t>
                      </a:r>
                    </a:p>
                  </a:txBody>
                  <a:tcPr/>
                </a:tc>
                <a:tc>
                  <a:txBody>
                    <a:bodyPr/>
                    <a:lstStyle/>
                    <a:p>
                      <a:r>
                        <a:rPr lang="en-US" dirty="0"/>
                        <a:t>0.59</a:t>
                      </a:r>
                    </a:p>
                  </a:txBody>
                  <a:tcPr/>
                </a:tc>
                <a:tc>
                  <a:txBody>
                    <a:bodyPr/>
                    <a:lstStyle/>
                    <a:p>
                      <a:r>
                        <a:rPr lang="en-US" dirty="0"/>
                        <a:t>0.89</a:t>
                      </a:r>
                    </a:p>
                  </a:txBody>
                  <a:tcPr/>
                </a:tc>
                <a:extLst>
                  <a:ext uri="{0D108BD9-81ED-4DB2-BD59-A6C34878D82A}">
                    <a16:rowId xmlns="" xmlns:a16="http://schemas.microsoft.com/office/drawing/2014/main" val="3616968303"/>
                  </a:ext>
                </a:extLst>
              </a:tr>
              <a:tr h="358140">
                <a:tc>
                  <a:txBody>
                    <a:bodyPr/>
                    <a:lstStyle/>
                    <a:p>
                      <a:r>
                        <a:rPr lang="en-US" dirty="0"/>
                        <a:t>9</a:t>
                      </a:r>
                    </a:p>
                  </a:txBody>
                  <a:tcPr/>
                </a:tc>
                <a:tc>
                  <a:txBody>
                    <a:bodyPr/>
                    <a:lstStyle/>
                    <a:p>
                      <a:r>
                        <a:rPr lang="en-US" dirty="0"/>
                        <a:t>0.14</a:t>
                      </a:r>
                    </a:p>
                  </a:txBody>
                  <a:tcPr/>
                </a:tc>
                <a:tc>
                  <a:txBody>
                    <a:bodyPr/>
                    <a:lstStyle/>
                    <a:p>
                      <a:r>
                        <a:rPr lang="en-US" dirty="0"/>
                        <a:t>0.14</a:t>
                      </a:r>
                    </a:p>
                  </a:txBody>
                  <a:tcPr/>
                </a:tc>
                <a:tc>
                  <a:txBody>
                    <a:bodyPr/>
                    <a:lstStyle/>
                    <a:p>
                      <a:r>
                        <a:rPr lang="en-US" dirty="0"/>
                        <a:t>0.31</a:t>
                      </a:r>
                    </a:p>
                  </a:txBody>
                  <a:tcPr/>
                </a:tc>
                <a:tc>
                  <a:txBody>
                    <a:bodyPr/>
                    <a:lstStyle/>
                    <a:p>
                      <a:r>
                        <a:rPr lang="en-US" dirty="0"/>
                        <a:t>-1.15</a:t>
                      </a:r>
                    </a:p>
                  </a:txBody>
                  <a:tcPr/>
                </a:tc>
                <a:tc>
                  <a:txBody>
                    <a:bodyPr/>
                    <a:lstStyle/>
                    <a:p>
                      <a:r>
                        <a:rPr lang="en-US" dirty="0"/>
                        <a:t>0.45</a:t>
                      </a:r>
                    </a:p>
                  </a:txBody>
                  <a:tcPr/>
                </a:tc>
                <a:tc>
                  <a:txBody>
                    <a:bodyPr/>
                    <a:lstStyle/>
                    <a:p>
                      <a:r>
                        <a:rPr lang="en-US" dirty="0"/>
                        <a:t>0.01</a:t>
                      </a:r>
                    </a:p>
                  </a:txBody>
                  <a:tcPr/>
                </a:tc>
                <a:extLst>
                  <a:ext uri="{0D108BD9-81ED-4DB2-BD59-A6C34878D82A}">
                    <a16:rowId xmlns="" xmlns:a16="http://schemas.microsoft.com/office/drawing/2014/main" val="735288922"/>
                  </a:ext>
                </a:extLst>
              </a:tr>
              <a:tr h="358140">
                <a:tc>
                  <a:txBody>
                    <a:bodyPr/>
                    <a:lstStyle/>
                    <a:p>
                      <a:r>
                        <a:rPr lang="en-US" dirty="0"/>
                        <a:t>10</a:t>
                      </a:r>
                    </a:p>
                  </a:txBody>
                  <a:tcPr/>
                </a:tc>
                <a:tc>
                  <a:txBody>
                    <a:bodyPr/>
                    <a:lstStyle/>
                    <a:p>
                      <a:r>
                        <a:rPr lang="en-US" dirty="0"/>
                        <a:t>-0.13</a:t>
                      </a:r>
                    </a:p>
                  </a:txBody>
                  <a:tcPr/>
                </a:tc>
                <a:tc>
                  <a:txBody>
                    <a:bodyPr/>
                    <a:lstStyle/>
                    <a:p>
                      <a:r>
                        <a:rPr lang="en-US" dirty="0"/>
                        <a:t>0.19</a:t>
                      </a:r>
                    </a:p>
                  </a:txBody>
                  <a:tcPr/>
                </a:tc>
                <a:tc>
                  <a:txBody>
                    <a:bodyPr/>
                    <a:lstStyle/>
                    <a:p>
                      <a:r>
                        <a:rPr lang="en-US" dirty="0"/>
                        <a:t>0.49</a:t>
                      </a:r>
                    </a:p>
                  </a:txBody>
                  <a:tcPr/>
                </a:tc>
                <a:tc>
                  <a:txBody>
                    <a:bodyPr/>
                    <a:lstStyle/>
                    <a:p>
                      <a:r>
                        <a:rPr lang="en-US" dirty="0"/>
                        <a:t>-1.47</a:t>
                      </a:r>
                    </a:p>
                  </a:txBody>
                  <a:tcPr/>
                </a:tc>
                <a:tc>
                  <a:txBody>
                    <a:bodyPr/>
                    <a:lstStyle/>
                    <a:p>
                      <a:r>
                        <a:rPr lang="en-US" dirty="0"/>
                        <a:t>0.65</a:t>
                      </a:r>
                    </a:p>
                  </a:txBody>
                  <a:tcPr/>
                </a:tc>
                <a:tc>
                  <a:txBody>
                    <a:bodyPr/>
                    <a:lstStyle/>
                    <a:p>
                      <a:r>
                        <a:rPr lang="en-US" dirty="0"/>
                        <a:t>0.03</a:t>
                      </a:r>
                    </a:p>
                  </a:txBody>
                  <a:tcPr/>
                </a:tc>
                <a:extLst>
                  <a:ext uri="{0D108BD9-81ED-4DB2-BD59-A6C34878D82A}">
                    <a16:rowId xmlns="" xmlns:a16="http://schemas.microsoft.com/office/drawing/2014/main" val="2040585087"/>
                  </a:ext>
                </a:extLst>
              </a:tr>
            </a:tbl>
          </a:graphicData>
        </a:graphic>
      </p:graphicFrame>
      <p:sp>
        <p:nvSpPr>
          <p:cNvPr id="4" name="Oval 3">
            <a:extLst>
              <a:ext uri="{FF2B5EF4-FFF2-40B4-BE49-F238E27FC236}">
                <a16:creationId xmlns="" xmlns:a16="http://schemas.microsoft.com/office/drawing/2014/main" id="{4FE4BF57-3B63-4162-8410-D511385346AD}"/>
              </a:ext>
            </a:extLst>
          </p:cNvPr>
          <p:cNvSpPr/>
          <p:nvPr/>
        </p:nvSpPr>
        <p:spPr>
          <a:xfrm>
            <a:off x="9144000" y="4495800"/>
            <a:ext cx="27432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 xmlns:a16="http://schemas.microsoft.com/office/drawing/2014/main" id="{E455AC7F-67C4-47BA-AB3A-D00797EA8827}"/>
              </a:ext>
            </a:extLst>
          </p:cNvPr>
          <p:cNvSpPr/>
          <p:nvPr/>
        </p:nvSpPr>
        <p:spPr>
          <a:xfrm>
            <a:off x="6248400" y="3429000"/>
            <a:ext cx="27432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47761588-43A0-45D4-B882-821C38EFEBE7}"/>
              </a:ext>
            </a:extLst>
          </p:cNvPr>
          <p:cNvSpPr/>
          <p:nvPr/>
        </p:nvSpPr>
        <p:spPr>
          <a:xfrm>
            <a:off x="1676400" y="1981200"/>
            <a:ext cx="304800" cy="1447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 xmlns:a16="http://schemas.microsoft.com/office/drawing/2014/main" id="{9FB39DD3-FC79-461D-B031-7344EC841D97}"/>
              </a:ext>
            </a:extLst>
          </p:cNvPr>
          <p:cNvGrpSpPr/>
          <p:nvPr/>
        </p:nvGrpSpPr>
        <p:grpSpPr>
          <a:xfrm>
            <a:off x="533400" y="609600"/>
            <a:ext cx="4495800" cy="3429000"/>
            <a:chOff x="0" y="0"/>
            <a:chExt cx="3933825" cy="2933700"/>
          </a:xfrm>
        </p:grpSpPr>
        <p:pic>
          <p:nvPicPr>
            <p:cNvPr id="7" name="Picture 6" descr="C:\Users\jm\Documents\Aging and longevity phenotype working grp\FHS immune cell pilot\Grant\Dendogramv1.jpg">
              <a:extLst>
                <a:ext uri="{FF2B5EF4-FFF2-40B4-BE49-F238E27FC236}">
                  <a16:creationId xmlns="" xmlns:a16="http://schemas.microsoft.com/office/drawing/2014/main" id="{B5A4DFBC-2D4E-431F-950D-5111094DE3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3933825" cy="2933700"/>
            </a:xfrm>
            <a:prstGeom prst="rect">
              <a:avLst/>
            </a:prstGeom>
            <a:noFill/>
            <a:ln>
              <a:noFill/>
            </a:ln>
            <a:extLst>
              <a:ext uri="{53640926-AAD7-44D8-BBD7-CCE9431645EC}">
                <a14:shadowObscured xmlns:a14="http://schemas.microsoft.com/office/drawing/2010/main"/>
              </a:ext>
            </a:extLst>
          </p:spPr>
        </p:pic>
        <p:sp>
          <p:nvSpPr>
            <p:cNvPr id="8" name="Text Box 8">
              <a:extLst>
                <a:ext uri="{FF2B5EF4-FFF2-40B4-BE49-F238E27FC236}">
                  <a16:creationId xmlns="" xmlns:a16="http://schemas.microsoft.com/office/drawing/2014/main" id="{0A430AB1-223E-42C8-ADFB-0F11897C417C}"/>
                </a:ext>
              </a:extLst>
            </p:cNvPr>
            <p:cNvSpPr txBox="1"/>
            <p:nvPr/>
          </p:nvSpPr>
          <p:spPr>
            <a:xfrm>
              <a:off x="270933" y="0"/>
              <a:ext cx="3524250" cy="23812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1100" b="1"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3. Cluster dendogram of cell types in pilot samples</a:t>
              </a:r>
              <a:endParaRPr lang="en-US"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Rectangle 9">
            <a:extLst>
              <a:ext uri="{FF2B5EF4-FFF2-40B4-BE49-F238E27FC236}">
                <a16:creationId xmlns="" xmlns:a16="http://schemas.microsoft.com/office/drawing/2014/main" id="{6749F5A2-90B5-4911-B667-69639FEE164D}"/>
              </a:ext>
            </a:extLst>
          </p:cNvPr>
          <p:cNvSpPr/>
          <p:nvPr/>
        </p:nvSpPr>
        <p:spPr>
          <a:xfrm>
            <a:off x="1752600" y="1981200"/>
            <a:ext cx="228600" cy="1600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5E8C60ED-BF6E-44A4-A5D0-AD374E547D99}"/>
              </a:ext>
            </a:extLst>
          </p:cNvPr>
          <p:cNvSpPr txBox="1"/>
          <p:nvPr/>
        </p:nvSpPr>
        <p:spPr>
          <a:xfrm>
            <a:off x="533400" y="4191000"/>
            <a:ext cx="4495800" cy="1477328"/>
          </a:xfrm>
          <a:prstGeom prst="rect">
            <a:avLst/>
          </a:prstGeom>
          <a:noFill/>
          <a:ln w="28575">
            <a:solidFill>
              <a:srgbClr val="0070C0"/>
            </a:solidFill>
          </a:ln>
        </p:spPr>
        <p:txBody>
          <a:bodyPr wrap="square" rtlCol="0">
            <a:spAutoFit/>
          </a:bodyPr>
          <a:lstStyle/>
          <a:p>
            <a:r>
              <a:rPr lang="en-US" dirty="0"/>
              <a:t>Epigenetic age associated with gamma delta T cells and B cells</a:t>
            </a:r>
          </a:p>
          <a:p>
            <a:endParaRPr lang="en-US" dirty="0"/>
          </a:p>
          <a:p>
            <a:r>
              <a:rPr lang="en-US" dirty="0"/>
              <a:t>Chronological age associated with markers of CD8 cell immunosenescence.</a:t>
            </a:r>
          </a:p>
        </p:txBody>
      </p:sp>
      <p:sp>
        <p:nvSpPr>
          <p:cNvPr id="2" name="Footer Placeholder 1"/>
          <p:cNvSpPr>
            <a:spLocks noGrp="1"/>
          </p:cNvSpPr>
          <p:nvPr>
            <p:ph type="ftr" sz="quarter" idx="11"/>
          </p:nvPr>
        </p:nvSpPr>
        <p:spPr/>
        <p:txBody>
          <a:bodyPr/>
          <a:lstStyle/>
          <a:p>
            <a:r>
              <a:rPr lang="en-US" smtClean="0"/>
              <a:t>Margaret Doyle, "Sex and Gender Differences in Aging" June 6-7, 2019</a:t>
            </a:r>
            <a:endParaRPr lang="en-US"/>
          </a:p>
        </p:txBody>
      </p:sp>
    </p:spTree>
    <p:extLst>
      <p:ext uri="{BB962C8B-B14F-4D97-AF65-F5344CB8AC3E}">
        <p14:creationId xmlns:p14="http://schemas.microsoft.com/office/powerpoint/2010/main" val="71480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2723EC8-32EB-4649-B162-B97825DA4B3F}"/>
              </a:ext>
            </a:extLst>
          </p:cNvPr>
          <p:cNvSpPr txBox="1"/>
          <p:nvPr/>
        </p:nvSpPr>
        <p:spPr>
          <a:xfrm>
            <a:off x="990600" y="1066800"/>
            <a:ext cx="9829800" cy="5262979"/>
          </a:xfrm>
          <a:prstGeom prst="rect">
            <a:avLst/>
          </a:prstGeom>
          <a:noFill/>
        </p:spPr>
        <p:txBody>
          <a:bodyPr wrap="square" rtlCol="0">
            <a:spAutoFit/>
          </a:bodyPr>
          <a:lstStyle/>
          <a:p>
            <a:r>
              <a:rPr lang="en-US" sz="2400" dirty="0"/>
              <a:t>Opportunities</a:t>
            </a:r>
          </a:p>
          <a:p>
            <a:pPr marL="285750" indent="-285750">
              <a:buFont typeface="Arial" panose="020B0604020202020204" pitchFamily="34" charset="0"/>
              <a:buChar char="•"/>
            </a:pPr>
            <a:r>
              <a:rPr lang="en-US" dirty="0"/>
              <a:t>Immune cell profiling exists to some extent in multiple large population studies, including MESA, CHS, VACS (HIV), HRS.</a:t>
            </a:r>
          </a:p>
          <a:p>
            <a:pPr marL="285750" indent="-285750">
              <a:buFont typeface="Arial" panose="020B0604020202020204" pitchFamily="34" charset="0"/>
              <a:buChar char="•"/>
            </a:pPr>
            <a:r>
              <a:rPr lang="en-US" dirty="0"/>
              <a:t>Methods for examining immune cells are improving.  </a:t>
            </a:r>
          </a:p>
          <a:p>
            <a:pPr marL="742950" lvl="1" indent="-285750">
              <a:buFont typeface="Arial" panose="020B0604020202020204" pitchFamily="34" charset="0"/>
              <a:buChar char="•"/>
            </a:pPr>
            <a:r>
              <a:rPr lang="en-US" dirty="0"/>
              <a:t>Costs of basic flow cytometers has dropped.  </a:t>
            </a:r>
          </a:p>
          <a:p>
            <a:pPr marL="742950" lvl="1" indent="-285750">
              <a:buFont typeface="Arial" panose="020B0604020202020204" pitchFamily="34" charset="0"/>
              <a:buChar char="•"/>
            </a:pPr>
            <a:r>
              <a:rPr lang="en-US" dirty="0"/>
              <a:t>Allow for 96 well plate, walkaway analysis</a:t>
            </a:r>
          </a:p>
          <a:p>
            <a:pPr marL="742950" lvl="1" indent="-285750">
              <a:buFont typeface="Arial" panose="020B0604020202020204" pitchFamily="34" charset="0"/>
              <a:buChar char="•"/>
            </a:pPr>
            <a:r>
              <a:rPr lang="en-US" dirty="0" err="1"/>
              <a:t>CyTOF</a:t>
            </a:r>
            <a:r>
              <a:rPr lang="en-US" dirty="0"/>
              <a:t> (using heavy metals and mass cytometry) allows for ~42 different Abs to be examined simultaneously.</a:t>
            </a:r>
          </a:p>
          <a:p>
            <a:pPr marL="742950" lvl="1" indent="-285750">
              <a:buFont typeface="Arial" panose="020B0604020202020204" pitchFamily="34" charset="0"/>
              <a:buChar char="•"/>
            </a:pPr>
            <a:r>
              <a:rPr lang="en-US" dirty="0"/>
              <a:t>Machine learning for analysis of the immune system as a whole is blossoming</a:t>
            </a:r>
          </a:p>
          <a:p>
            <a:pPr marL="285750" indent="-285750">
              <a:buFont typeface="Arial" panose="020B0604020202020204" pitchFamily="34" charset="0"/>
              <a:buChar char="•"/>
            </a:pPr>
            <a:r>
              <a:rPr lang="en-US" dirty="0"/>
              <a:t>In the </a:t>
            </a:r>
            <a:r>
              <a:rPr lang="en-US" dirty="0" err="1"/>
              <a:t>TOPMed</a:t>
            </a:r>
            <a:r>
              <a:rPr lang="en-US" dirty="0"/>
              <a:t> era, the opportunity to examine sex/gender differences in immune cell senescence, epigenetic aging, chronologic aging exists.</a:t>
            </a:r>
          </a:p>
          <a:p>
            <a:endParaRPr lang="en-US" dirty="0"/>
          </a:p>
          <a:p>
            <a:r>
              <a:rPr lang="en-US" sz="2400" dirty="0"/>
              <a:t>Pitfalls</a:t>
            </a:r>
          </a:p>
          <a:p>
            <a:pPr marL="285750" indent="-285750">
              <a:buFont typeface="Arial" panose="020B0604020202020204" pitchFamily="34" charset="0"/>
              <a:buChar char="•"/>
            </a:pPr>
            <a:r>
              <a:rPr lang="en-US" dirty="0"/>
              <a:t>Tend to adjust for age and sex/gender rather than stratify and explore differences </a:t>
            </a:r>
          </a:p>
          <a:p>
            <a:pPr marL="285750" indent="-285750">
              <a:buFont typeface="Arial" panose="020B0604020202020204" pitchFamily="34" charset="0"/>
              <a:buChar char="•"/>
            </a:pPr>
            <a:r>
              <a:rPr lang="en-US" dirty="0"/>
              <a:t>Tend to analyze age as a linear trajectory</a:t>
            </a:r>
          </a:p>
          <a:p>
            <a:pPr marL="285750" indent="-285750">
              <a:buFont typeface="Arial" panose="020B0604020202020204" pitchFamily="34" charset="0"/>
              <a:buChar char="•"/>
            </a:pPr>
            <a:r>
              <a:rPr lang="en-US" dirty="0"/>
              <a:t>Generally looking at age and not aging.</a:t>
            </a:r>
          </a:p>
          <a:p>
            <a:pPr marL="285750" indent="-285750">
              <a:buFont typeface="Arial" panose="020B0604020202020204" pitchFamily="34" charset="0"/>
              <a:buChar char="•"/>
            </a:pPr>
            <a:r>
              <a:rPr lang="en-US" dirty="0"/>
              <a:t>While most population studies have vast repositories of plasma/serum samples for longitudinal studies of aging, few have longitudinal samples of properly stored cells.  </a:t>
            </a:r>
          </a:p>
        </p:txBody>
      </p:sp>
      <p:sp>
        <p:nvSpPr>
          <p:cNvPr id="3" name="Footer Placeholder 2"/>
          <p:cNvSpPr>
            <a:spLocks noGrp="1"/>
          </p:cNvSpPr>
          <p:nvPr>
            <p:ph type="ftr" sz="quarter" idx="11"/>
          </p:nvPr>
        </p:nvSpPr>
        <p:spPr/>
        <p:txBody>
          <a:bodyPr/>
          <a:lstStyle/>
          <a:p>
            <a:r>
              <a:rPr lang="en-US" smtClean="0"/>
              <a:t>Margaret Doyle, "Sex and Gender Differences in Aging" June 6-7, 2019</a:t>
            </a:r>
            <a:endParaRPr lang="en-US"/>
          </a:p>
        </p:txBody>
      </p:sp>
    </p:spTree>
    <p:extLst>
      <p:ext uri="{BB962C8B-B14F-4D97-AF65-F5344CB8AC3E}">
        <p14:creationId xmlns:p14="http://schemas.microsoft.com/office/powerpoint/2010/main" val="4274255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454F245-0846-4609-AFA8-881FF81F3750}"/>
              </a:ext>
            </a:extLst>
          </p:cNvPr>
          <p:cNvSpPr txBox="1"/>
          <p:nvPr/>
        </p:nvSpPr>
        <p:spPr>
          <a:xfrm>
            <a:off x="2971800" y="2438400"/>
            <a:ext cx="6400800" cy="1754326"/>
          </a:xfrm>
          <a:prstGeom prst="rect">
            <a:avLst/>
          </a:prstGeom>
          <a:noFill/>
        </p:spPr>
        <p:txBody>
          <a:bodyPr wrap="square" rtlCol="0">
            <a:spAutoFit/>
          </a:bodyPr>
          <a:lstStyle/>
          <a:p>
            <a:pPr algn="ctr"/>
            <a:r>
              <a:rPr lang="en-US" sz="3600" dirty="0"/>
              <a:t>Thank You</a:t>
            </a:r>
          </a:p>
          <a:p>
            <a:pPr algn="ctr"/>
            <a:endParaRPr lang="en-US" sz="3600" dirty="0"/>
          </a:p>
          <a:p>
            <a:pPr algn="ctr"/>
            <a:r>
              <a:rPr lang="en-US" sz="3600" dirty="0"/>
              <a:t>Questions?</a:t>
            </a:r>
          </a:p>
        </p:txBody>
      </p:sp>
      <p:sp>
        <p:nvSpPr>
          <p:cNvPr id="3" name="Footer Placeholder 2"/>
          <p:cNvSpPr>
            <a:spLocks noGrp="1"/>
          </p:cNvSpPr>
          <p:nvPr>
            <p:ph type="ftr" sz="quarter" idx="11"/>
          </p:nvPr>
        </p:nvSpPr>
        <p:spPr/>
        <p:txBody>
          <a:bodyPr/>
          <a:lstStyle/>
          <a:p>
            <a:r>
              <a:rPr lang="en-US" smtClean="0"/>
              <a:t>Margaret Doyle, "Sex and Gender Differences in Aging" June 6-7, 2019</a:t>
            </a:r>
            <a:endParaRPr lang="en-US"/>
          </a:p>
        </p:txBody>
      </p:sp>
    </p:spTree>
    <p:extLst>
      <p:ext uri="{BB962C8B-B14F-4D97-AF65-F5344CB8AC3E}">
        <p14:creationId xmlns:p14="http://schemas.microsoft.com/office/powerpoint/2010/main" val="1833024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9aqs07uebq07.cloudfront.net/content/clinchem/65/1/19/F1.large.jpg?width=800&amp;height=600&amp;carous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143001"/>
            <a:ext cx="8077199" cy="4404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9000" y="6400801"/>
            <a:ext cx="7086600" cy="276999"/>
          </a:xfrm>
          <a:prstGeom prst="rect">
            <a:avLst/>
          </a:prstGeom>
          <a:noFill/>
        </p:spPr>
        <p:txBody>
          <a:bodyPr wrap="square" rtlCol="0">
            <a:spAutoFit/>
          </a:bodyPr>
          <a:lstStyle/>
          <a:p>
            <a:pPr algn="r"/>
            <a:r>
              <a:rPr lang="en-US" sz="1200" dirty="0" err="1"/>
              <a:t>Warraich</a:t>
            </a:r>
            <a:r>
              <a:rPr lang="en-US" sz="1200" dirty="0"/>
              <a:t>, HJ and </a:t>
            </a:r>
            <a:r>
              <a:rPr lang="en-US" sz="1200" dirty="0" err="1"/>
              <a:t>Califf</a:t>
            </a:r>
            <a:r>
              <a:rPr lang="en-US" sz="1200" dirty="0"/>
              <a:t>, RM, Clinical Chemistry (2019) </a:t>
            </a:r>
            <a:r>
              <a:rPr lang="en-US" sz="1200" u="sng" dirty="0"/>
              <a:t>65</a:t>
            </a:r>
            <a:r>
              <a:rPr lang="en-US" sz="1200" dirty="0"/>
              <a:t>, 19-23.</a:t>
            </a:r>
          </a:p>
        </p:txBody>
      </p:sp>
      <p:sp>
        <p:nvSpPr>
          <p:cNvPr id="3" name="Footer Placeholder 2"/>
          <p:cNvSpPr>
            <a:spLocks noGrp="1"/>
          </p:cNvSpPr>
          <p:nvPr>
            <p:ph type="ftr" sz="quarter" idx="11"/>
          </p:nvPr>
        </p:nvSpPr>
        <p:spPr>
          <a:xfrm>
            <a:off x="152400" y="6343156"/>
            <a:ext cx="3860800" cy="365125"/>
          </a:xfrm>
        </p:spPr>
        <p:txBody>
          <a:bodyPr/>
          <a:lstStyle/>
          <a:p>
            <a:r>
              <a:rPr lang="en-US" dirty="0" smtClean="0"/>
              <a:t>Margaret Doyle, "Sex and Gender Differences in Aging" June 6-7, 2019</a:t>
            </a:r>
            <a:endParaRPr lang="en-US" dirty="0"/>
          </a:p>
        </p:txBody>
      </p:sp>
    </p:spTree>
    <p:extLst>
      <p:ext uri="{BB962C8B-B14F-4D97-AF65-F5344CB8AC3E}">
        <p14:creationId xmlns:p14="http://schemas.microsoft.com/office/powerpoint/2010/main" val="61705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7"/>
          <p:cNvSpPr>
            <a:spLocks noChangeArrowheads="1"/>
          </p:cNvSpPr>
          <p:nvPr/>
        </p:nvSpPr>
        <p:spPr bwMode="auto">
          <a:xfrm>
            <a:off x="1796539" y="298804"/>
            <a:ext cx="8563345" cy="4044596"/>
          </a:xfrm>
          <a:prstGeom prst="rect">
            <a:avLst/>
          </a:prstGeom>
          <a:noFill/>
          <a:ln>
            <a:noFill/>
          </a:ln>
          <a:effectLst/>
        </p:spPr>
        <p:txBody>
          <a:bodyPr vert="horz" wrap="square" lIns="0" tIns="253920" rIns="0" bIns="63480" numCol="1" anchor="ctr" anchorCtr="0" compatLnSpc="1">
            <a:prstTxWarp prst="textNoShape">
              <a:avLst/>
            </a:prstTxWarp>
            <a:spAutoFit/>
          </a:bodyPr>
          <a:lstStyle/>
          <a:p>
            <a:pPr fontAlgn="base">
              <a:spcBef>
                <a:spcPct val="0"/>
              </a:spcBef>
              <a:spcAft>
                <a:spcPct val="0"/>
              </a:spcAft>
            </a:pPr>
            <a:r>
              <a:rPr lang="en-US" altLang="en-US" sz="3100" dirty="0">
                <a:solidFill>
                  <a:srgbClr val="ED1C24"/>
                </a:solidFill>
                <a:latin typeface="Typewriter Medium"/>
                <a:cs typeface="Arial" pitchFamily="34" charset="0"/>
              </a:rPr>
              <a:t>Understanding Inflammation</a:t>
            </a:r>
          </a:p>
          <a:p>
            <a:pPr eaLnBrk="0" fontAlgn="base" hangingPunct="0">
              <a:spcBef>
                <a:spcPct val="0"/>
              </a:spcBef>
              <a:spcAft>
                <a:spcPct val="0"/>
              </a:spcAft>
            </a:pPr>
            <a:endParaRPr lang="en-US" altLang="en-US" sz="1200" dirty="0">
              <a:solidFill>
                <a:srgbClr val="000000"/>
              </a:solidFill>
              <a:latin typeface="Open Sans"/>
              <a:cs typeface="Arial" pitchFamily="34" charset="0"/>
            </a:endParaRPr>
          </a:p>
          <a:p>
            <a:pPr eaLnBrk="0" fontAlgn="base" hangingPunct="0">
              <a:spcBef>
                <a:spcPct val="0"/>
              </a:spcBef>
              <a:spcAft>
                <a:spcPct val="0"/>
              </a:spcAft>
            </a:pPr>
            <a:endParaRPr lang="en-US" altLang="en-US" sz="1200" dirty="0">
              <a:solidFill>
                <a:srgbClr val="000000"/>
              </a:solidFill>
              <a:latin typeface="Open Sans"/>
              <a:cs typeface="Arial" pitchFamily="34" charset="0"/>
            </a:endParaRPr>
          </a:p>
          <a:p>
            <a:pPr eaLnBrk="0" fontAlgn="base" hangingPunct="0">
              <a:spcBef>
                <a:spcPct val="0"/>
              </a:spcBef>
              <a:spcAft>
                <a:spcPct val="0"/>
              </a:spcAft>
            </a:pPr>
            <a:r>
              <a:rPr lang="en-US" altLang="en-US" sz="1200" dirty="0">
                <a:solidFill>
                  <a:srgbClr val="000000"/>
                </a:solidFill>
                <a:latin typeface="Open Sans"/>
                <a:cs typeface="Arial" pitchFamily="34" charset="0"/>
              </a:rPr>
              <a:t>By Michael </a:t>
            </a:r>
            <a:r>
              <a:rPr lang="en-US" altLang="en-US" sz="1200" dirty="0" err="1">
                <a:solidFill>
                  <a:srgbClr val="000000"/>
                </a:solidFill>
                <a:latin typeface="Open Sans"/>
                <a:cs typeface="Arial" pitchFamily="34" charset="0"/>
              </a:rPr>
              <a:t>Anft</a:t>
            </a:r>
            <a:endParaRPr lang="en-US" altLang="en-US" sz="1100" dirty="0">
              <a:solidFill>
                <a:srgbClr val="212121"/>
              </a:solidFill>
              <a:latin typeface="Open Sans"/>
              <a:cs typeface="Arial" pitchFamily="34" charset="0"/>
            </a:endParaRPr>
          </a:p>
          <a:p>
            <a:pPr eaLnBrk="0" fontAlgn="base" hangingPunct="0">
              <a:spcBef>
                <a:spcPct val="0"/>
              </a:spcBef>
              <a:spcAft>
                <a:spcPct val="0"/>
              </a:spcAft>
            </a:pPr>
            <a:r>
              <a:rPr lang="en-US" altLang="en-US" dirty="0">
                <a:solidFill>
                  <a:srgbClr val="212121"/>
                </a:solidFill>
                <a:latin typeface="Typewriter Medium"/>
                <a:cs typeface="Arial" pitchFamily="34" charset="0"/>
              </a:rPr>
              <a:t>Inflammation has been found to be an underlying cause in many diseases, making it a hot topic in the health media. But what do we really know about chronic inflammation and its effects on the body?</a:t>
            </a:r>
            <a:endParaRPr lang="en-US" altLang="en-US" sz="1100" dirty="0">
              <a:solidFill>
                <a:srgbClr val="212121"/>
              </a:solidFill>
              <a:latin typeface="Open Sans"/>
              <a:cs typeface="Arial" pitchFamily="34" charset="0"/>
            </a:endParaRPr>
          </a:p>
          <a:p>
            <a:pPr eaLnBrk="0" fontAlgn="base" hangingPunct="0">
              <a:spcBef>
                <a:spcPct val="0"/>
              </a:spcBef>
              <a:spcAft>
                <a:spcPct val="0"/>
              </a:spcAft>
            </a:pPr>
            <a:r>
              <a:rPr lang="en-US" altLang="en-US" sz="1100" dirty="0">
                <a:solidFill>
                  <a:srgbClr val="212121"/>
                </a:solidFill>
                <a:latin typeface="Open Sans"/>
                <a:cs typeface="Arial" pitchFamily="34" charset="0"/>
              </a:rPr>
              <a:t>As scientists have searched for the mysteries behind the diseases most likely to afflict us, they have alighted on one factor common to virtually all of them: inflammation. Chronic inflammation, headlines now regularly state, has a role in a host of common and often deadly diseases, including Alzheimer’s, arthritis, cancer, diabetes, heart disease, and possibly even depression.</a:t>
            </a:r>
          </a:p>
          <a:p>
            <a:pPr eaLnBrk="0" fontAlgn="base" hangingPunct="0">
              <a:spcBef>
                <a:spcPct val="0"/>
              </a:spcBef>
              <a:spcAft>
                <a:spcPct val="0"/>
              </a:spcAft>
            </a:pPr>
            <a:r>
              <a:rPr lang="en-US" altLang="en-US" sz="1100" dirty="0">
                <a:solidFill>
                  <a:srgbClr val="212121"/>
                </a:solidFill>
                <a:latin typeface="Open Sans"/>
                <a:cs typeface="Arial" pitchFamily="34" charset="0"/>
              </a:rPr>
              <a:t>Unsurprisingly, this news brings with it a raft of self-proclaimed remedies purporting to fight inflammation. Diets, herbs, supplements, and exercise regimens have flooded the market with promises to keep inflammation in check and improve overall health.</a:t>
            </a:r>
          </a:p>
          <a:p>
            <a:pPr eaLnBrk="0" fontAlgn="base" hangingPunct="0">
              <a:spcBef>
                <a:spcPct val="0"/>
              </a:spcBef>
              <a:spcAft>
                <a:spcPct val="0"/>
              </a:spcAft>
            </a:pPr>
            <a:r>
              <a:rPr lang="en-US" altLang="en-US" sz="1100" dirty="0">
                <a:solidFill>
                  <a:srgbClr val="212121"/>
                </a:solidFill>
                <a:latin typeface="Open Sans"/>
                <a:cs typeface="Arial" pitchFamily="34" charset="0"/>
              </a:rPr>
              <a:t>But is there evidence that over-the-counter products or sweeping lifestyle changes will reduce inflammation’s damaging effects? Scientists caution that despite its current high profile, inflammation remains a mystery. “Basic science hasn’t yet answered the major questions about inflammation,” says Michelle Petri, a rheumatologist and a director of the Johns Hopkins Lupus Center. Researchers like Petri have been studying low-level inflammation as a culprit in a number of diseases for decades. What they have discovered has led to an emerging understanding of how lifestyle choices—like diet, dental health, and exercise—may influence inflammation and its potentially damaging downsides.  Despite its current high profile, Petri says, inflammation remains a mystery.</a:t>
            </a:r>
            <a:endParaRPr lang="en-US" altLang="en-US" dirty="0">
              <a:latin typeface="Arial" pitchFamily="34" charset="0"/>
              <a:cs typeface="Arial" pitchFamily="34" charset="0"/>
            </a:endParaRPr>
          </a:p>
        </p:txBody>
      </p:sp>
      <p:sp>
        <p:nvSpPr>
          <p:cNvPr id="18" name="Rectangle 18"/>
          <p:cNvSpPr>
            <a:spLocks noChangeArrowheads="1"/>
          </p:cNvSpPr>
          <p:nvPr/>
        </p:nvSpPr>
        <p:spPr bwMode="auto">
          <a:xfrm>
            <a:off x="1506211" y="890072"/>
            <a:ext cx="184731" cy="369332"/>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9"/>
          <p:cNvSpPr>
            <a:spLocks noChangeArrowheads="1"/>
          </p:cNvSpPr>
          <p:nvPr/>
        </p:nvSpPr>
        <p:spPr bwMode="auto">
          <a:xfrm>
            <a:off x="1796539" y="4419600"/>
            <a:ext cx="6580935" cy="997608"/>
          </a:xfrm>
          <a:prstGeom prst="rect">
            <a:avLst/>
          </a:prstGeom>
          <a:noFill/>
          <a:ln>
            <a:noFill/>
          </a:ln>
          <a:effectLst/>
        </p:spPr>
        <p:txBody>
          <a:bodyPr vert="horz" wrap="square" lIns="0" tIns="253920" rIns="0" bIns="63480" numCol="1" anchor="ctr" anchorCtr="0" compatLnSpc="1">
            <a:prstTxWarp prst="textNoShape">
              <a:avLst/>
            </a:prstTxWarp>
            <a:spAutoFit/>
          </a:bodyPr>
          <a:lstStyle/>
          <a:p>
            <a:pPr eaLnBrk="0" fontAlgn="base" hangingPunct="0">
              <a:spcBef>
                <a:spcPct val="0"/>
              </a:spcBef>
              <a:spcAft>
                <a:spcPct val="0"/>
              </a:spcAft>
            </a:pPr>
            <a:r>
              <a:rPr lang="en-US" altLang="en-US" sz="1100" b="1" dirty="0">
                <a:solidFill>
                  <a:srgbClr val="212121"/>
                </a:solidFill>
                <a:latin typeface="Open Sans"/>
                <a:cs typeface="Arial" pitchFamily="34" charset="0"/>
              </a:rPr>
              <a:t>Inflammation is a vital part</a:t>
            </a:r>
            <a:r>
              <a:rPr lang="en-US" altLang="en-US" sz="1100" dirty="0">
                <a:solidFill>
                  <a:srgbClr val="212121"/>
                </a:solidFill>
                <a:latin typeface="Open Sans"/>
                <a:cs typeface="Arial" pitchFamily="34" charset="0"/>
              </a:rPr>
              <a:t> of the human immune system. When harmful bacteria or viruses enter your body, when you scrape or twist your knee, the body’s defense system kicks into high gear. Chemicals ramp up the body to fight, bathing the damaged area with blood, fluid, and proteins; creating swelling and heat to protect and repair damaged tissue; and setting the stage for healing.</a:t>
            </a:r>
            <a:endParaRPr lang="en-US" altLang="en-US" dirty="0">
              <a:latin typeface="Arial" pitchFamily="34" charset="0"/>
              <a:cs typeface="Arial" pitchFamily="34" charset="0"/>
            </a:endParaRPr>
          </a:p>
        </p:txBody>
      </p:sp>
      <p:sp>
        <p:nvSpPr>
          <p:cNvPr id="23" name="Rectangle 23"/>
          <p:cNvSpPr>
            <a:spLocks noChangeArrowheads="1"/>
          </p:cNvSpPr>
          <p:nvPr/>
        </p:nvSpPr>
        <p:spPr bwMode="auto">
          <a:xfrm>
            <a:off x="5014404" y="5619145"/>
            <a:ext cx="37338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eaLnBrk="0" hangingPunct="0"/>
            <a:r>
              <a:rPr lang="en-US" altLang="en-US" sz="900" i="1" dirty="0">
                <a:solidFill>
                  <a:srgbClr val="636363"/>
                </a:solidFill>
                <a:latin typeface="Open Sans"/>
              </a:rPr>
              <a:t>Illustration by Anna &amp; Elena </a:t>
            </a:r>
            <a:r>
              <a:rPr lang="en-US" altLang="en-US" sz="900" i="1" dirty="0" err="1">
                <a:solidFill>
                  <a:srgbClr val="636363"/>
                </a:solidFill>
                <a:latin typeface="Open Sans"/>
              </a:rPr>
              <a:t>Balbusso</a:t>
            </a:r>
            <a:endParaRPr lang="en-US" altLang="en-US" sz="900" dirty="0">
              <a:solidFill>
                <a:srgbClr val="212121"/>
              </a:solidFill>
              <a:latin typeface="Open Sans"/>
            </a:endParaRPr>
          </a:p>
          <a:p>
            <a:pPr algn="ctr" eaLnBrk="0" hangingPunct="0"/>
            <a:r>
              <a:rPr lang="en-US" altLang="en-US" sz="900" dirty="0">
                <a:solidFill>
                  <a:srgbClr val="212121"/>
                </a:solidFill>
                <a:latin typeface="Open Sans"/>
              </a:rPr>
              <a:t>When our body’s powers of correction go wrong, they can work against us. Unlike the inflammation that follows a sudden infection or injury, the chronic kind produces a steady, low level of inflammation within the body that can contribute to the development of disease.</a:t>
            </a:r>
          </a:p>
        </p:txBody>
      </p:sp>
      <p:pic>
        <p:nvPicPr>
          <p:cNvPr id="8216" name="Picture 24" descr="Illustration of inflammation in the bod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1" y="4343401"/>
            <a:ext cx="1476745" cy="206057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091473" y="131545"/>
            <a:ext cx="4572000" cy="461665"/>
          </a:xfrm>
          <a:prstGeom prst="rect">
            <a:avLst/>
          </a:prstGeom>
        </p:spPr>
        <p:txBody>
          <a:bodyPr>
            <a:spAutoFit/>
          </a:bodyPr>
          <a:lstStyle/>
          <a:p>
            <a:pPr algn="r"/>
            <a:r>
              <a:rPr lang="en-US" sz="1200" b="1" dirty="0"/>
              <a:t>Excerpt from Johns Hopkins Health Review</a:t>
            </a:r>
            <a:br>
              <a:rPr lang="en-US" sz="1200" b="1" dirty="0"/>
            </a:br>
            <a:r>
              <a:rPr lang="en-US" sz="1200" b="1" dirty="0"/>
              <a:t>Spring/Summer 2016</a:t>
            </a:r>
            <a:r>
              <a:rPr lang="en-US" sz="1200" dirty="0"/>
              <a:t> Volume 3 Issue 1</a:t>
            </a:r>
          </a:p>
        </p:txBody>
      </p:sp>
      <p:sp>
        <p:nvSpPr>
          <p:cNvPr id="2" name="Footer Placeholder 1"/>
          <p:cNvSpPr>
            <a:spLocks noGrp="1"/>
          </p:cNvSpPr>
          <p:nvPr>
            <p:ph type="ftr" sz="quarter" idx="11"/>
          </p:nvPr>
        </p:nvSpPr>
        <p:spPr/>
        <p:txBody>
          <a:bodyPr/>
          <a:lstStyle/>
          <a:p>
            <a:r>
              <a:rPr lang="en-US" dirty="0" smtClean="0"/>
              <a:t>Margaret Doyle, "Sex and Gender Differences in Aging" June 6-7, 2019</a:t>
            </a:r>
            <a:endParaRPr lang="en-US" dirty="0"/>
          </a:p>
        </p:txBody>
      </p:sp>
    </p:spTree>
    <p:extLst>
      <p:ext uri="{BB962C8B-B14F-4D97-AF65-F5344CB8AC3E}">
        <p14:creationId xmlns:p14="http://schemas.microsoft.com/office/powerpoint/2010/main" val="184454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7"/>
          <p:cNvSpPr>
            <a:spLocks noChangeArrowheads="1"/>
          </p:cNvSpPr>
          <p:nvPr/>
        </p:nvSpPr>
        <p:spPr bwMode="auto">
          <a:xfrm>
            <a:off x="1796539" y="298804"/>
            <a:ext cx="8563345" cy="4044596"/>
          </a:xfrm>
          <a:prstGeom prst="rect">
            <a:avLst/>
          </a:prstGeom>
          <a:noFill/>
          <a:ln>
            <a:noFill/>
          </a:ln>
          <a:effectLst/>
        </p:spPr>
        <p:txBody>
          <a:bodyPr vert="horz" wrap="square" lIns="0" tIns="253920" rIns="0" bIns="63480" numCol="1" anchor="ctr" anchorCtr="0" compatLnSpc="1">
            <a:prstTxWarp prst="textNoShape">
              <a:avLst/>
            </a:prstTxWarp>
            <a:spAutoFit/>
          </a:bodyPr>
          <a:lstStyle/>
          <a:p>
            <a:pPr fontAlgn="base">
              <a:spcBef>
                <a:spcPct val="0"/>
              </a:spcBef>
              <a:spcAft>
                <a:spcPct val="0"/>
              </a:spcAft>
            </a:pPr>
            <a:r>
              <a:rPr lang="en-US" altLang="en-US" sz="3100" dirty="0">
                <a:solidFill>
                  <a:srgbClr val="ED1C24"/>
                </a:solidFill>
                <a:latin typeface="Typewriter Medium"/>
                <a:cs typeface="Arial" pitchFamily="34" charset="0"/>
              </a:rPr>
              <a:t>Understanding Inflammation</a:t>
            </a:r>
          </a:p>
          <a:p>
            <a:pPr eaLnBrk="0" fontAlgn="base" hangingPunct="0">
              <a:spcBef>
                <a:spcPct val="0"/>
              </a:spcBef>
              <a:spcAft>
                <a:spcPct val="0"/>
              </a:spcAft>
            </a:pPr>
            <a:endParaRPr lang="en-US" altLang="en-US" sz="1200" dirty="0">
              <a:solidFill>
                <a:srgbClr val="000000"/>
              </a:solidFill>
              <a:latin typeface="Open Sans"/>
              <a:cs typeface="Arial" pitchFamily="34" charset="0"/>
            </a:endParaRPr>
          </a:p>
          <a:p>
            <a:pPr eaLnBrk="0" fontAlgn="base" hangingPunct="0">
              <a:spcBef>
                <a:spcPct val="0"/>
              </a:spcBef>
              <a:spcAft>
                <a:spcPct val="0"/>
              </a:spcAft>
            </a:pPr>
            <a:endParaRPr lang="en-US" altLang="en-US" sz="1200" dirty="0">
              <a:solidFill>
                <a:srgbClr val="000000"/>
              </a:solidFill>
              <a:latin typeface="Open Sans"/>
              <a:cs typeface="Arial" pitchFamily="34" charset="0"/>
            </a:endParaRPr>
          </a:p>
          <a:p>
            <a:pPr eaLnBrk="0" fontAlgn="base" hangingPunct="0">
              <a:spcBef>
                <a:spcPct val="0"/>
              </a:spcBef>
              <a:spcAft>
                <a:spcPct val="0"/>
              </a:spcAft>
            </a:pPr>
            <a:r>
              <a:rPr lang="en-US" altLang="en-US" sz="1200" dirty="0">
                <a:solidFill>
                  <a:srgbClr val="000000"/>
                </a:solidFill>
                <a:latin typeface="Open Sans"/>
                <a:cs typeface="Arial" pitchFamily="34" charset="0"/>
              </a:rPr>
              <a:t>By Michael </a:t>
            </a:r>
            <a:r>
              <a:rPr lang="en-US" altLang="en-US" sz="1200" dirty="0" err="1">
                <a:solidFill>
                  <a:srgbClr val="000000"/>
                </a:solidFill>
                <a:latin typeface="Open Sans"/>
                <a:cs typeface="Arial" pitchFamily="34" charset="0"/>
              </a:rPr>
              <a:t>Anft</a:t>
            </a:r>
            <a:endParaRPr lang="en-US" altLang="en-US" sz="1100" dirty="0">
              <a:solidFill>
                <a:srgbClr val="212121"/>
              </a:solidFill>
              <a:latin typeface="Open Sans"/>
              <a:cs typeface="Arial" pitchFamily="34" charset="0"/>
            </a:endParaRPr>
          </a:p>
          <a:p>
            <a:pPr eaLnBrk="0" fontAlgn="base" hangingPunct="0">
              <a:spcBef>
                <a:spcPct val="0"/>
              </a:spcBef>
              <a:spcAft>
                <a:spcPct val="0"/>
              </a:spcAft>
            </a:pPr>
            <a:r>
              <a:rPr lang="en-US" altLang="en-US" dirty="0">
                <a:solidFill>
                  <a:srgbClr val="212121"/>
                </a:solidFill>
                <a:latin typeface="Typewriter Medium"/>
                <a:cs typeface="Arial" pitchFamily="34" charset="0"/>
              </a:rPr>
              <a:t>Inflammation has been found to be an underlying cause in many diseases, making it a hot topic in the health media. But what do we really know about chronic inflammation and its effects on the body?</a:t>
            </a:r>
            <a:endParaRPr lang="en-US" altLang="en-US" sz="1100" dirty="0">
              <a:solidFill>
                <a:srgbClr val="212121"/>
              </a:solidFill>
              <a:latin typeface="Open Sans"/>
              <a:cs typeface="Arial" pitchFamily="34" charset="0"/>
            </a:endParaRPr>
          </a:p>
          <a:p>
            <a:pPr eaLnBrk="0" fontAlgn="base" hangingPunct="0">
              <a:spcBef>
                <a:spcPct val="0"/>
              </a:spcBef>
              <a:spcAft>
                <a:spcPct val="0"/>
              </a:spcAft>
            </a:pPr>
            <a:r>
              <a:rPr lang="en-US" altLang="en-US" sz="1100" dirty="0">
                <a:solidFill>
                  <a:srgbClr val="212121"/>
                </a:solidFill>
                <a:latin typeface="Open Sans"/>
                <a:cs typeface="Arial" pitchFamily="34" charset="0"/>
              </a:rPr>
              <a:t>As scientists have searched for the mysteries behind the diseases most likely to afflict us, they have alighted on one factor common to virtually all of them: inflammation. Chronic inflammation, headlines now regularly state, has a role in a host of common and often deadly diseases, including Alzheimer’s, arthritis, cancer, diabetes, heart disease, and possibly even depression.</a:t>
            </a:r>
          </a:p>
          <a:p>
            <a:pPr eaLnBrk="0" fontAlgn="base" hangingPunct="0">
              <a:spcBef>
                <a:spcPct val="0"/>
              </a:spcBef>
              <a:spcAft>
                <a:spcPct val="0"/>
              </a:spcAft>
            </a:pPr>
            <a:r>
              <a:rPr lang="en-US" altLang="en-US" sz="1100" dirty="0">
                <a:solidFill>
                  <a:srgbClr val="212121"/>
                </a:solidFill>
                <a:latin typeface="Open Sans"/>
                <a:cs typeface="Arial" pitchFamily="34" charset="0"/>
              </a:rPr>
              <a:t>Unsurprisingly, this news brings with it a raft of self-proclaimed remedies purporting to fight inflammation. Diets, herbs, supplements, and exercise regimens have flooded the market with promises to keep inflammation in check and improve overall health.</a:t>
            </a:r>
          </a:p>
          <a:p>
            <a:pPr eaLnBrk="0" fontAlgn="base" hangingPunct="0">
              <a:spcBef>
                <a:spcPct val="0"/>
              </a:spcBef>
              <a:spcAft>
                <a:spcPct val="0"/>
              </a:spcAft>
            </a:pPr>
            <a:r>
              <a:rPr lang="en-US" altLang="en-US" sz="1100" dirty="0">
                <a:solidFill>
                  <a:srgbClr val="212121"/>
                </a:solidFill>
                <a:latin typeface="Open Sans"/>
                <a:cs typeface="Arial" pitchFamily="34" charset="0"/>
              </a:rPr>
              <a:t>But is there evidence that over-the-counter products or sweeping lifestyle changes will reduce inflammation’s damaging effects? Scientists caution that despite its current high profile, inflammation remains a mystery. “Basic science hasn’t yet answered the major questions about inflammation,” says Michelle Petri, a rheumatologist and a director of the Johns Hopkins Lupus Center. Researchers like Petri have been studying low-level inflammation as a culprit in a number of diseases for decades. What they have discovered has led to an emerging understanding of how lifestyle choices—like diet, dental health, and exercise—may influence inflammation and its potentially damaging downsides.  Despite its current high profile, Petri says, inflammation remains a mystery.</a:t>
            </a:r>
            <a:endParaRPr lang="en-US" altLang="en-US" dirty="0">
              <a:latin typeface="Arial" pitchFamily="34" charset="0"/>
              <a:cs typeface="Arial" pitchFamily="34" charset="0"/>
            </a:endParaRPr>
          </a:p>
        </p:txBody>
      </p:sp>
      <p:sp>
        <p:nvSpPr>
          <p:cNvPr id="18" name="Rectangle 18"/>
          <p:cNvSpPr>
            <a:spLocks noChangeArrowheads="1"/>
          </p:cNvSpPr>
          <p:nvPr/>
        </p:nvSpPr>
        <p:spPr bwMode="auto">
          <a:xfrm>
            <a:off x="1506211" y="890072"/>
            <a:ext cx="184731" cy="369332"/>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9"/>
          <p:cNvSpPr>
            <a:spLocks noChangeArrowheads="1"/>
          </p:cNvSpPr>
          <p:nvPr/>
        </p:nvSpPr>
        <p:spPr bwMode="auto">
          <a:xfrm>
            <a:off x="1796539" y="4219545"/>
            <a:ext cx="6580935" cy="1397718"/>
          </a:xfrm>
          <a:prstGeom prst="rect">
            <a:avLst/>
          </a:prstGeom>
          <a:noFill/>
          <a:ln>
            <a:noFill/>
          </a:ln>
          <a:effectLst/>
        </p:spPr>
        <p:txBody>
          <a:bodyPr vert="horz" wrap="square" lIns="0" tIns="253920" rIns="0" bIns="63480" numCol="1" anchor="ctr" anchorCtr="0" compatLnSpc="1">
            <a:prstTxWarp prst="textNoShape">
              <a:avLst/>
            </a:prstTxWarp>
            <a:spAutoFit/>
          </a:bodyPr>
          <a:lstStyle/>
          <a:p>
            <a:pPr eaLnBrk="0" fontAlgn="base" hangingPunct="0">
              <a:spcBef>
                <a:spcPct val="0"/>
              </a:spcBef>
              <a:spcAft>
                <a:spcPct val="0"/>
              </a:spcAft>
            </a:pPr>
            <a:r>
              <a:rPr lang="en-US" altLang="en-US" sz="1400" b="1" i="1" dirty="0">
                <a:solidFill>
                  <a:srgbClr val="FF0000"/>
                </a:solidFill>
                <a:latin typeface="Open Sans"/>
                <a:cs typeface="Arial" pitchFamily="34" charset="0"/>
              </a:rPr>
              <a:t>Inflammation is a vital part</a:t>
            </a:r>
            <a:r>
              <a:rPr lang="en-US" altLang="en-US" sz="1400" i="1" dirty="0">
                <a:solidFill>
                  <a:srgbClr val="FF0000"/>
                </a:solidFill>
                <a:latin typeface="Open Sans"/>
                <a:cs typeface="Arial" pitchFamily="34" charset="0"/>
              </a:rPr>
              <a:t> of the </a:t>
            </a:r>
            <a:r>
              <a:rPr lang="en-US" altLang="en-US" sz="1400" b="1" i="1" dirty="0">
                <a:solidFill>
                  <a:srgbClr val="FF0000"/>
                </a:solidFill>
                <a:latin typeface="Open Sans"/>
                <a:cs typeface="Arial" pitchFamily="34" charset="0"/>
              </a:rPr>
              <a:t>human immune system</a:t>
            </a:r>
            <a:r>
              <a:rPr lang="en-US" altLang="en-US" sz="1400" i="1" dirty="0">
                <a:solidFill>
                  <a:srgbClr val="FF0000"/>
                </a:solidFill>
                <a:latin typeface="Open Sans"/>
                <a:cs typeface="Arial" pitchFamily="34" charset="0"/>
              </a:rPr>
              <a:t>. </a:t>
            </a:r>
            <a:r>
              <a:rPr lang="en-US" altLang="en-US" sz="1400" i="1" dirty="0">
                <a:latin typeface="Open Sans"/>
                <a:cs typeface="Arial" pitchFamily="34" charset="0"/>
              </a:rPr>
              <a:t>When harmful bacteria or viruses enter your body, when you scrape or twist your knee, the body’s defense system kicks into high gear. Chemicals ramp up the body to fight, bathing the damaged area with blood, fluid, and proteins; creating swelling and heat to protect and repair damaged tissue; and setting the stage for healing.</a:t>
            </a:r>
            <a:endParaRPr lang="en-US" altLang="en-US" sz="1400" i="1" dirty="0">
              <a:latin typeface="Arial" pitchFamily="34" charset="0"/>
              <a:cs typeface="Arial" pitchFamily="34" charset="0"/>
            </a:endParaRPr>
          </a:p>
        </p:txBody>
      </p:sp>
      <p:pic>
        <p:nvPicPr>
          <p:cNvPr id="8216" name="Picture 24" descr="Illustration of inflammation in the bod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1" y="4343401"/>
            <a:ext cx="1476745" cy="206057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091473" y="131545"/>
            <a:ext cx="4572000" cy="461665"/>
          </a:xfrm>
          <a:prstGeom prst="rect">
            <a:avLst/>
          </a:prstGeom>
        </p:spPr>
        <p:txBody>
          <a:bodyPr>
            <a:spAutoFit/>
          </a:bodyPr>
          <a:lstStyle/>
          <a:p>
            <a:pPr algn="r"/>
            <a:r>
              <a:rPr lang="en-US" sz="1200" b="1" dirty="0" err="1"/>
              <a:t>Exerpt</a:t>
            </a:r>
            <a:r>
              <a:rPr lang="en-US" sz="1200" b="1" dirty="0"/>
              <a:t> from Johns Hopkins Health Review</a:t>
            </a:r>
            <a:br>
              <a:rPr lang="en-US" sz="1200" b="1" dirty="0"/>
            </a:br>
            <a:r>
              <a:rPr lang="en-US" sz="1200" b="1" dirty="0"/>
              <a:t>Spring/Summer 2016</a:t>
            </a:r>
            <a:r>
              <a:rPr lang="en-US" sz="1200" dirty="0"/>
              <a:t> Volume 3 Issue 1</a:t>
            </a:r>
          </a:p>
        </p:txBody>
      </p:sp>
      <p:sp>
        <p:nvSpPr>
          <p:cNvPr id="2" name="Rectangle 1"/>
          <p:cNvSpPr/>
          <p:nvPr/>
        </p:nvSpPr>
        <p:spPr>
          <a:xfrm>
            <a:off x="1715811" y="4419600"/>
            <a:ext cx="6661662" cy="1197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3"/>
          <p:cNvSpPr>
            <a:spLocks noChangeArrowheads="1"/>
          </p:cNvSpPr>
          <p:nvPr/>
        </p:nvSpPr>
        <p:spPr bwMode="auto">
          <a:xfrm>
            <a:off x="5014404" y="5619145"/>
            <a:ext cx="37338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eaLnBrk="0" hangingPunct="0"/>
            <a:r>
              <a:rPr lang="en-US" altLang="en-US" sz="900" i="1" dirty="0">
                <a:solidFill>
                  <a:srgbClr val="636363"/>
                </a:solidFill>
                <a:latin typeface="Open Sans"/>
              </a:rPr>
              <a:t>Illustration by Anna &amp; Elena </a:t>
            </a:r>
            <a:r>
              <a:rPr lang="en-US" altLang="en-US" sz="900" i="1" dirty="0" err="1">
                <a:solidFill>
                  <a:srgbClr val="636363"/>
                </a:solidFill>
                <a:latin typeface="Open Sans"/>
              </a:rPr>
              <a:t>Balbusso</a:t>
            </a:r>
            <a:endParaRPr lang="en-US" altLang="en-US" sz="900" dirty="0">
              <a:solidFill>
                <a:srgbClr val="212121"/>
              </a:solidFill>
              <a:latin typeface="Open Sans"/>
            </a:endParaRPr>
          </a:p>
          <a:p>
            <a:pPr algn="ctr" eaLnBrk="0" hangingPunct="0"/>
            <a:r>
              <a:rPr lang="en-US" altLang="en-US" sz="900" dirty="0">
                <a:solidFill>
                  <a:srgbClr val="212121"/>
                </a:solidFill>
                <a:latin typeface="Open Sans"/>
              </a:rPr>
              <a:t>When our body’s powers of correction go wrong, they can work against us. Unlike the inflammation that follows a sudden infection or injury, the chronic kind produces a steady, low level of inflammation within the body that can contribute to the development of disease.</a:t>
            </a:r>
          </a:p>
        </p:txBody>
      </p:sp>
      <p:sp>
        <p:nvSpPr>
          <p:cNvPr id="3" name="Footer Placeholder 2"/>
          <p:cNvSpPr>
            <a:spLocks noGrp="1"/>
          </p:cNvSpPr>
          <p:nvPr>
            <p:ph type="ftr" sz="quarter" idx="11"/>
          </p:nvPr>
        </p:nvSpPr>
        <p:spPr/>
        <p:txBody>
          <a:bodyPr/>
          <a:lstStyle/>
          <a:p>
            <a:r>
              <a:rPr lang="en-US" dirty="0" smtClean="0"/>
              <a:t>Margaret Doyle, "Sex and Gender Differences in Aging" June 6-7, 2019</a:t>
            </a:r>
            <a:endParaRPr lang="en-US" dirty="0"/>
          </a:p>
        </p:txBody>
      </p:sp>
    </p:spTree>
    <p:extLst>
      <p:ext uri="{BB962C8B-B14F-4D97-AF65-F5344CB8AC3E}">
        <p14:creationId xmlns:p14="http://schemas.microsoft.com/office/powerpoint/2010/main" val="282767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225" y="6096001"/>
            <a:ext cx="1895579" cy="525107"/>
          </a:xfrm>
          <a:prstGeom prst="rect">
            <a:avLst/>
          </a:prstGeom>
        </p:spPr>
      </p:pic>
      <p:sp>
        <p:nvSpPr>
          <p:cNvPr id="2" name="Rectangle 1"/>
          <p:cNvSpPr/>
          <p:nvPr/>
        </p:nvSpPr>
        <p:spPr>
          <a:xfrm>
            <a:off x="2002367" y="910605"/>
            <a:ext cx="2705100" cy="4572000"/>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24400" y="907490"/>
            <a:ext cx="2590800" cy="4572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15201" y="897466"/>
            <a:ext cx="2696633" cy="4572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02367" y="910605"/>
            <a:ext cx="2590800" cy="4201150"/>
          </a:xfrm>
          <a:prstGeom prst="rect">
            <a:avLst/>
          </a:prstGeom>
          <a:noFill/>
        </p:spPr>
        <p:txBody>
          <a:bodyPr wrap="square" rtlCol="0">
            <a:spAutoFit/>
          </a:bodyPr>
          <a:lstStyle/>
          <a:p>
            <a:pPr algn="ctr"/>
            <a:r>
              <a:rPr lang="en-US" sz="2400" b="1" dirty="0"/>
              <a:t>Immune Stimulus</a:t>
            </a:r>
          </a:p>
          <a:p>
            <a:endParaRPr lang="en-US" sz="1200" dirty="0"/>
          </a:p>
          <a:p>
            <a:pPr>
              <a:spcBef>
                <a:spcPts val="600"/>
              </a:spcBef>
            </a:pPr>
            <a:r>
              <a:rPr lang="en-US" u="sng" dirty="0"/>
              <a:t>Indirect:</a:t>
            </a:r>
          </a:p>
          <a:p>
            <a:pPr>
              <a:spcBef>
                <a:spcPts val="600"/>
              </a:spcBef>
            </a:pPr>
            <a:r>
              <a:rPr lang="en-US" sz="1400" dirty="0"/>
              <a:t>Dyslipidemia</a:t>
            </a:r>
          </a:p>
          <a:p>
            <a:pPr>
              <a:spcBef>
                <a:spcPts val="600"/>
              </a:spcBef>
            </a:pPr>
            <a:r>
              <a:rPr lang="en-US" sz="1400" dirty="0"/>
              <a:t>Wound Healing</a:t>
            </a:r>
          </a:p>
          <a:p>
            <a:pPr>
              <a:spcBef>
                <a:spcPts val="600"/>
              </a:spcBef>
            </a:pPr>
            <a:r>
              <a:rPr lang="en-US" sz="1400" dirty="0"/>
              <a:t>Microbial Translocation/ Endotoxemia</a:t>
            </a:r>
          </a:p>
          <a:p>
            <a:pPr>
              <a:spcBef>
                <a:spcPts val="600"/>
              </a:spcBef>
            </a:pPr>
            <a:r>
              <a:rPr lang="en-US" sz="1400" dirty="0"/>
              <a:t>Alcoholic Liver Damage</a:t>
            </a:r>
          </a:p>
          <a:p>
            <a:pPr>
              <a:spcBef>
                <a:spcPts val="600"/>
              </a:spcBef>
            </a:pPr>
            <a:r>
              <a:rPr lang="en-US" sz="1400" dirty="0"/>
              <a:t>Smoke-related Lung Damage</a:t>
            </a:r>
          </a:p>
          <a:p>
            <a:pPr>
              <a:spcBef>
                <a:spcPts val="600"/>
              </a:spcBef>
            </a:pPr>
            <a:endParaRPr lang="en-US" sz="1400" dirty="0"/>
          </a:p>
          <a:p>
            <a:pPr>
              <a:spcBef>
                <a:spcPts val="600"/>
              </a:spcBef>
            </a:pPr>
            <a:r>
              <a:rPr lang="en-US" u="sng" dirty="0"/>
              <a:t>Direct:</a:t>
            </a:r>
          </a:p>
          <a:p>
            <a:pPr>
              <a:spcBef>
                <a:spcPts val="600"/>
              </a:spcBef>
            </a:pPr>
            <a:r>
              <a:rPr lang="en-US" sz="1400" dirty="0"/>
              <a:t>Viruses (HIV, </a:t>
            </a:r>
            <a:r>
              <a:rPr lang="en-US" sz="1400" dirty="0" err="1"/>
              <a:t>CMV,etc</a:t>
            </a:r>
            <a:r>
              <a:rPr lang="en-US" sz="1400" dirty="0"/>
              <a:t>)</a:t>
            </a:r>
          </a:p>
          <a:p>
            <a:pPr>
              <a:spcBef>
                <a:spcPts val="600"/>
              </a:spcBef>
            </a:pPr>
            <a:r>
              <a:rPr lang="en-US" sz="1400" dirty="0"/>
              <a:t>Bacteria</a:t>
            </a:r>
          </a:p>
          <a:p>
            <a:pPr>
              <a:spcBef>
                <a:spcPts val="600"/>
              </a:spcBef>
            </a:pPr>
            <a:r>
              <a:rPr lang="en-US" sz="1400" dirty="0"/>
              <a:t>Autoimmune Disorders (RA, SLE)</a:t>
            </a:r>
          </a:p>
        </p:txBody>
      </p:sp>
      <p:pic>
        <p:nvPicPr>
          <p:cNvPr id="7" name="Picture 6"/>
          <p:cNvPicPr>
            <a:picLocks noChangeAspect="1"/>
          </p:cNvPicPr>
          <p:nvPr/>
        </p:nvPicPr>
        <p:blipFill>
          <a:blip r:embed="rId3"/>
          <a:stretch>
            <a:fillRect/>
          </a:stretch>
        </p:blipFill>
        <p:spPr>
          <a:xfrm>
            <a:off x="4087200" y="6378874"/>
            <a:ext cx="3865199" cy="506012"/>
          </a:xfrm>
          <a:prstGeom prst="rect">
            <a:avLst/>
          </a:prstGeom>
        </p:spPr>
      </p:pic>
    </p:spTree>
    <p:extLst>
      <p:ext uri="{BB962C8B-B14F-4D97-AF65-F5344CB8AC3E}">
        <p14:creationId xmlns:p14="http://schemas.microsoft.com/office/powerpoint/2010/main" val="192892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225" y="6096001"/>
            <a:ext cx="1895579" cy="525107"/>
          </a:xfrm>
          <a:prstGeom prst="rect">
            <a:avLst/>
          </a:prstGeom>
        </p:spPr>
      </p:pic>
      <p:sp>
        <p:nvSpPr>
          <p:cNvPr id="2" name="Rectangle 1"/>
          <p:cNvSpPr/>
          <p:nvPr/>
        </p:nvSpPr>
        <p:spPr>
          <a:xfrm>
            <a:off x="2002367" y="910605"/>
            <a:ext cx="2705100" cy="4572000"/>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24400" y="907490"/>
            <a:ext cx="2590800" cy="4572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15201" y="897466"/>
            <a:ext cx="2696633" cy="4572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02367" y="910605"/>
            <a:ext cx="2590800" cy="4201150"/>
          </a:xfrm>
          <a:prstGeom prst="rect">
            <a:avLst/>
          </a:prstGeom>
          <a:noFill/>
        </p:spPr>
        <p:txBody>
          <a:bodyPr wrap="square" rtlCol="0">
            <a:spAutoFit/>
          </a:bodyPr>
          <a:lstStyle/>
          <a:p>
            <a:pPr algn="ctr"/>
            <a:r>
              <a:rPr lang="en-US" sz="2400" b="1" dirty="0"/>
              <a:t>Immune Stimulus</a:t>
            </a:r>
          </a:p>
          <a:p>
            <a:endParaRPr lang="en-US" sz="1200" dirty="0"/>
          </a:p>
          <a:p>
            <a:pPr>
              <a:spcBef>
                <a:spcPts val="600"/>
              </a:spcBef>
            </a:pPr>
            <a:r>
              <a:rPr lang="en-US" u="sng" dirty="0"/>
              <a:t>Indirect:</a:t>
            </a:r>
          </a:p>
          <a:p>
            <a:pPr>
              <a:spcBef>
                <a:spcPts val="600"/>
              </a:spcBef>
            </a:pPr>
            <a:r>
              <a:rPr lang="en-US" sz="1400" dirty="0"/>
              <a:t>Dyslipidemia</a:t>
            </a:r>
          </a:p>
          <a:p>
            <a:pPr>
              <a:spcBef>
                <a:spcPts val="600"/>
              </a:spcBef>
            </a:pPr>
            <a:r>
              <a:rPr lang="en-US" sz="1400" dirty="0"/>
              <a:t>Wound Healing</a:t>
            </a:r>
          </a:p>
          <a:p>
            <a:pPr>
              <a:spcBef>
                <a:spcPts val="600"/>
              </a:spcBef>
            </a:pPr>
            <a:r>
              <a:rPr lang="en-US" sz="1400" dirty="0"/>
              <a:t>Microbial Translocation/ Endotoxemia</a:t>
            </a:r>
          </a:p>
          <a:p>
            <a:pPr>
              <a:spcBef>
                <a:spcPts val="600"/>
              </a:spcBef>
            </a:pPr>
            <a:r>
              <a:rPr lang="en-US" sz="1400" dirty="0"/>
              <a:t>Alcoholic Liver Damage</a:t>
            </a:r>
          </a:p>
          <a:p>
            <a:pPr>
              <a:spcBef>
                <a:spcPts val="600"/>
              </a:spcBef>
            </a:pPr>
            <a:r>
              <a:rPr lang="en-US" sz="1400" dirty="0"/>
              <a:t>Smoke-related Lung Damage</a:t>
            </a:r>
          </a:p>
          <a:p>
            <a:pPr>
              <a:spcBef>
                <a:spcPts val="600"/>
              </a:spcBef>
            </a:pPr>
            <a:endParaRPr lang="en-US" sz="1400" dirty="0"/>
          </a:p>
          <a:p>
            <a:pPr>
              <a:spcBef>
                <a:spcPts val="600"/>
              </a:spcBef>
            </a:pPr>
            <a:r>
              <a:rPr lang="en-US" u="sng" dirty="0"/>
              <a:t>Direct:</a:t>
            </a:r>
          </a:p>
          <a:p>
            <a:pPr>
              <a:spcBef>
                <a:spcPts val="600"/>
              </a:spcBef>
            </a:pPr>
            <a:r>
              <a:rPr lang="en-US" sz="1400" dirty="0"/>
              <a:t>Viruses (HIV, </a:t>
            </a:r>
            <a:r>
              <a:rPr lang="en-US" sz="1400" dirty="0" err="1"/>
              <a:t>CMV,etc</a:t>
            </a:r>
            <a:r>
              <a:rPr lang="en-US" sz="1400" dirty="0"/>
              <a:t>)</a:t>
            </a:r>
          </a:p>
          <a:p>
            <a:pPr>
              <a:spcBef>
                <a:spcPts val="600"/>
              </a:spcBef>
            </a:pPr>
            <a:r>
              <a:rPr lang="en-US" sz="1400" dirty="0"/>
              <a:t>Bacteria</a:t>
            </a:r>
          </a:p>
          <a:p>
            <a:pPr>
              <a:spcBef>
                <a:spcPts val="600"/>
              </a:spcBef>
            </a:pPr>
            <a:r>
              <a:rPr lang="en-US" sz="1400" dirty="0"/>
              <a:t>Autoimmune Disorders (RA, SLE)</a:t>
            </a:r>
          </a:p>
        </p:txBody>
      </p:sp>
      <p:sp>
        <p:nvSpPr>
          <p:cNvPr id="7" name="TextBox 6"/>
          <p:cNvSpPr txBox="1"/>
          <p:nvPr/>
        </p:nvSpPr>
        <p:spPr>
          <a:xfrm>
            <a:off x="4724400" y="907490"/>
            <a:ext cx="2590800" cy="4647426"/>
          </a:xfrm>
          <a:prstGeom prst="rect">
            <a:avLst/>
          </a:prstGeom>
          <a:noFill/>
        </p:spPr>
        <p:txBody>
          <a:bodyPr wrap="square" rtlCol="0">
            <a:spAutoFit/>
          </a:bodyPr>
          <a:lstStyle/>
          <a:p>
            <a:pPr algn="ctr"/>
            <a:r>
              <a:rPr lang="en-US" sz="2400" b="1" dirty="0"/>
              <a:t>Immune Response</a:t>
            </a:r>
          </a:p>
          <a:p>
            <a:endParaRPr lang="en-US" sz="800" b="1" dirty="0"/>
          </a:p>
          <a:p>
            <a:pPr>
              <a:spcBef>
                <a:spcPts val="600"/>
              </a:spcBef>
            </a:pPr>
            <a:r>
              <a:rPr lang="en-US" u="sng" dirty="0"/>
              <a:t>Innate:</a:t>
            </a:r>
          </a:p>
          <a:p>
            <a:pPr>
              <a:spcBef>
                <a:spcPts val="600"/>
              </a:spcBef>
            </a:pPr>
            <a:r>
              <a:rPr lang="en-US" sz="1400" dirty="0"/>
              <a:t>Neutrophils</a:t>
            </a:r>
          </a:p>
          <a:p>
            <a:pPr>
              <a:spcBef>
                <a:spcPts val="600"/>
              </a:spcBef>
            </a:pPr>
            <a:r>
              <a:rPr lang="en-US" sz="1400" dirty="0"/>
              <a:t>Monocytes</a:t>
            </a:r>
          </a:p>
          <a:p>
            <a:pPr>
              <a:spcBef>
                <a:spcPts val="600"/>
              </a:spcBef>
            </a:pPr>
            <a:r>
              <a:rPr lang="en-US" sz="1400" dirty="0"/>
              <a:t>Dendritic Cells</a:t>
            </a:r>
          </a:p>
          <a:p>
            <a:pPr>
              <a:spcBef>
                <a:spcPts val="600"/>
              </a:spcBef>
            </a:pPr>
            <a:endParaRPr lang="en-US" sz="600" dirty="0"/>
          </a:p>
          <a:p>
            <a:pPr>
              <a:spcBef>
                <a:spcPts val="600"/>
              </a:spcBef>
            </a:pPr>
            <a:r>
              <a:rPr lang="en-US" u="sng" dirty="0"/>
              <a:t>Innate/Adaptive:</a:t>
            </a:r>
          </a:p>
          <a:p>
            <a:pPr>
              <a:spcBef>
                <a:spcPts val="600"/>
              </a:spcBef>
            </a:pPr>
            <a:r>
              <a:rPr lang="en-US" sz="1400" dirty="0"/>
              <a:t>Natural Killer Cells</a:t>
            </a:r>
          </a:p>
          <a:p>
            <a:pPr>
              <a:spcBef>
                <a:spcPts val="600"/>
              </a:spcBef>
            </a:pPr>
            <a:r>
              <a:rPr lang="en-US" sz="1400" dirty="0"/>
              <a:t>Gamma Delta T Cells</a:t>
            </a:r>
          </a:p>
          <a:p>
            <a:pPr>
              <a:spcBef>
                <a:spcPts val="600"/>
              </a:spcBef>
            </a:pPr>
            <a:endParaRPr lang="en-US" sz="600" dirty="0"/>
          </a:p>
          <a:p>
            <a:pPr>
              <a:spcBef>
                <a:spcPts val="600"/>
              </a:spcBef>
            </a:pPr>
            <a:r>
              <a:rPr lang="en-US" u="sng" dirty="0"/>
              <a:t>Adaptive:</a:t>
            </a:r>
          </a:p>
          <a:p>
            <a:pPr>
              <a:spcBef>
                <a:spcPts val="600"/>
              </a:spcBef>
            </a:pPr>
            <a:r>
              <a:rPr lang="en-US" sz="1400" dirty="0"/>
              <a:t>B-Cells</a:t>
            </a:r>
          </a:p>
          <a:p>
            <a:pPr>
              <a:spcBef>
                <a:spcPts val="600"/>
              </a:spcBef>
            </a:pPr>
            <a:r>
              <a:rPr lang="en-US" sz="1400" dirty="0"/>
              <a:t>T-Cells</a:t>
            </a:r>
          </a:p>
          <a:p>
            <a:pPr>
              <a:spcBef>
                <a:spcPts val="600"/>
              </a:spcBef>
            </a:pPr>
            <a:r>
              <a:rPr lang="en-US" sz="1400" dirty="0"/>
              <a:t>     CD4 Helper T Cells</a:t>
            </a:r>
          </a:p>
          <a:p>
            <a:pPr>
              <a:spcBef>
                <a:spcPts val="600"/>
              </a:spcBef>
            </a:pPr>
            <a:r>
              <a:rPr lang="en-US" sz="1400" dirty="0"/>
              <a:t>     CD8 Cytotoxic T Cells</a:t>
            </a:r>
          </a:p>
        </p:txBody>
      </p:sp>
      <p:pic>
        <p:nvPicPr>
          <p:cNvPr id="8" name="Picture 7"/>
          <p:cNvPicPr>
            <a:picLocks noChangeAspect="1"/>
          </p:cNvPicPr>
          <p:nvPr/>
        </p:nvPicPr>
        <p:blipFill>
          <a:blip r:embed="rId3"/>
          <a:stretch>
            <a:fillRect/>
          </a:stretch>
        </p:blipFill>
        <p:spPr>
          <a:xfrm>
            <a:off x="4087200" y="6351988"/>
            <a:ext cx="3865199" cy="506012"/>
          </a:xfrm>
          <a:prstGeom prst="rect">
            <a:avLst/>
          </a:prstGeom>
        </p:spPr>
      </p:pic>
    </p:spTree>
    <p:extLst>
      <p:ext uri="{BB962C8B-B14F-4D97-AF65-F5344CB8AC3E}">
        <p14:creationId xmlns:p14="http://schemas.microsoft.com/office/powerpoint/2010/main" val="2687538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225" y="6096001"/>
            <a:ext cx="1895579" cy="525107"/>
          </a:xfrm>
          <a:prstGeom prst="rect">
            <a:avLst/>
          </a:prstGeom>
        </p:spPr>
      </p:pic>
      <p:sp>
        <p:nvSpPr>
          <p:cNvPr id="2" name="Rectangle 1"/>
          <p:cNvSpPr/>
          <p:nvPr/>
        </p:nvSpPr>
        <p:spPr>
          <a:xfrm>
            <a:off x="2002367" y="910605"/>
            <a:ext cx="2705100" cy="4572000"/>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24400" y="907490"/>
            <a:ext cx="2590800" cy="4572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15201" y="897466"/>
            <a:ext cx="2696633" cy="4572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02367" y="910605"/>
            <a:ext cx="2590800" cy="4201150"/>
          </a:xfrm>
          <a:prstGeom prst="rect">
            <a:avLst/>
          </a:prstGeom>
          <a:noFill/>
        </p:spPr>
        <p:txBody>
          <a:bodyPr wrap="square" rtlCol="0">
            <a:spAutoFit/>
          </a:bodyPr>
          <a:lstStyle/>
          <a:p>
            <a:pPr algn="ctr"/>
            <a:r>
              <a:rPr lang="en-US" sz="2400" b="1" dirty="0"/>
              <a:t>Immune Stimulus</a:t>
            </a:r>
          </a:p>
          <a:p>
            <a:endParaRPr lang="en-US" sz="1200" dirty="0"/>
          </a:p>
          <a:p>
            <a:pPr>
              <a:spcBef>
                <a:spcPts val="600"/>
              </a:spcBef>
            </a:pPr>
            <a:r>
              <a:rPr lang="en-US" u="sng" dirty="0"/>
              <a:t>Indirect:</a:t>
            </a:r>
          </a:p>
          <a:p>
            <a:pPr>
              <a:spcBef>
                <a:spcPts val="600"/>
              </a:spcBef>
            </a:pPr>
            <a:r>
              <a:rPr lang="en-US" sz="1400" dirty="0"/>
              <a:t>Dyslipidemia</a:t>
            </a:r>
          </a:p>
          <a:p>
            <a:pPr>
              <a:spcBef>
                <a:spcPts val="600"/>
              </a:spcBef>
            </a:pPr>
            <a:r>
              <a:rPr lang="en-US" sz="1400" dirty="0"/>
              <a:t>Wound Healing</a:t>
            </a:r>
          </a:p>
          <a:p>
            <a:pPr>
              <a:spcBef>
                <a:spcPts val="600"/>
              </a:spcBef>
            </a:pPr>
            <a:r>
              <a:rPr lang="en-US" sz="1400" dirty="0"/>
              <a:t>Microbial Translocation/ Endotoxemia</a:t>
            </a:r>
          </a:p>
          <a:p>
            <a:pPr>
              <a:spcBef>
                <a:spcPts val="600"/>
              </a:spcBef>
            </a:pPr>
            <a:r>
              <a:rPr lang="en-US" sz="1400" dirty="0"/>
              <a:t>Alcoholic Liver Damage</a:t>
            </a:r>
          </a:p>
          <a:p>
            <a:pPr>
              <a:spcBef>
                <a:spcPts val="600"/>
              </a:spcBef>
            </a:pPr>
            <a:r>
              <a:rPr lang="en-US" sz="1400" dirty="0"/>
              <a:t>Smoke-related Lung Damage</a:t>
            </a:r>
          </a:p>
          <a:p>
            <a:pPr>
              <a:spcBef>
                <a:spcPts val="600"/>
              </a:spcBef>
            </a:pPr>
            <a:endParaRPr lang="en-US" sz="1400" dirty="0"/>
          </a:p>
          <a:p>
            <a:pPr>
              <a:spcBef>
                <a:spcPts val="600"/>
              </a:spcBef>
            </a:pPr>
            <a:r>
              <a:rPr lang="en-US" u="sng" dirty="0"/>
              <a:t>Direct:</a:t>
            </a:r>
          </a:p>
          <a:p>
            <a:pPr>
              <a:spcBef>
                <a:spcPts val="600"/>
              </a:spcBef>
            </a:pPr>
            <a:r>
              <a:rPr lang="en-US" sz="1400" dirty="0"/>
              <a:t>Viruses (HIV, </a:t>
            </a:r>
            <a:r>
              <a:rPr lang="en-US" sz="1400" dirty="0" err="1"/>
              <a:t>CMV,etc</a:t>
            </a:r>
            <a:r>
              <a:rPr lang="en-US" sz="1400" dirty="0"/>
              <a:t>)</a:t>
            </a:r>
          </a:p>
          <a:p>
            <a:pPr>
              <a:spcBef>
                <a:spcPts val="600"/>
              </a:spcBef>
            </a:pPr>
            <a:r>
              <a:rPr lang="en-US" sz="1400" dirty="0"/>
              <a:t>Bacteria</a:t>
            </a:r>
          </a:p>
          <a:p>
            <a:pPr>
              <a:spcBef>
                <a:spcPts val="600"/>
              </a:spcBef>
            </a:pPr>
            <a:r>
              <a:rPr lang="en-US" sz="1400" dirty="0"/>
              <a:t>Autoimmune Disorders (RA, SLE)</a:t>
            </a:r>
          </a:p>
        </p:txBody>
      </p:sp>
      <p:sp>
        <p:nvSpPr>
          <p:cNvPr id="7" name="TextBox 6"/>
          <p:cNvSpPr txBox="1"/>
          <p:nvPr/>
        </p:nvSpPr>
        <p:spPr>
          <a:xfrm>
            <a:off x="4724400" y="907490"/>
            <a:ext cx="2590800" cy="4647426"/>
          </a:xfrm>
          <a:prstGeom prst="rect">
            <a:avLst/>
          </a:prstGeom>
          <a:noFill/>
        </p:spPr>
        <p:txBody>
          <a:bodyPr wrap="square" rtlCol="0">
            <a:spAutoFit/>
          </a:bodyPr>
          <a:lstStyle/>
          <a:p>
            <a:pPr algn="ctr"/>
            <a:r>
              <a:rPr lang="en-US" sz="2400" b="1" dirty="0"/>
              <a:t>Immune Response</a:t>
            </a:r>
          </a:p>
          <a:p>
            <a:endParaRPr lang="en-US" sz="800" b="1" dirty="0"/>
          </a:p>
          <a:p>
            <a:pPr>
              <a:spcBef>
                <a:spcPts val="600"/>
              </a:spcBef>
            </a:pPr>
            <a:r>
              <a:rPr lang="en-US" u="sng" dirty="0"/>
              <a:t>Innate:</a:t>
            </a:r>
          </a:p>
          <a:p>
            <a:pPr>
              <a:spcBef>
                <a:spcPts val="600"/>
              </a:spcBef>
            </a:pPr>
            <a:r>
              <a:rPr lang="en-US" sz="1400" dirty="0"/>
              <a:t>Neutrophils</a:t>
            </a:r>
          </a:p>
          <a:p>
            <a:pPr>
              <a:spcBef>
                <a:spcPts val="600"/>
              </a:spcBef>
            </a:pPr>
            <a:r>
              <a:rPr lang="en-US" sz="1400" dirty="0"/>
              <a:t>Monocytes</a:t>
            </a:r>
          </a:p>
          <a:p>
            <a:pPr>
              <a:spcBef>
                <a:spcPts val="600"/>
              </a:spcBef>
            </a:pPr>
            <a:r>
              <a:rPr lang="en-US" sz="1400" dirty="0"/>
              <a:t>Dendritic Cells</a:t>
            </a:r>
          </a:p>
          <a:p>
            <a:pPr>
              <a:spcBef>
                <a:spcPts val="600"/>
              </a:spcBef>
            </a:pPr>
            <a:endParaRPr lang="en-US" sz="600" dirty="0"/>
          </a:p>
          <a:p>
            <a:pPr>
              <a:spcBef>
                <a:spcPts val="600"/>
              </a:spcBef>
            </a:pPr>
            <a:r>
              <a:rPr lang="en-US" u="sng" dirty="0"/>
              <a:t>Innate/Adaptive:</a:t>
            </a:r>
          </a:p>
          <a:p>
            <a:pPr>
              <a:spcBef>
                <a:spcPts val="600"/>
              </a:spcBef>
            </a:pPr>
            <a:r>
              <a:rPr lang="en-US" sz="1400" dirty="0"/>
              <a:t>Natural Killer Cells</a:t>
            </a:r>
          </a:p>
          <a:p>
            <a:pPr>
              <a:spcBef>
                <a:spcPts val="600"/>
              </a:spcBef>
            </a:pPr>
            <a:r>
              <a:rPr lang="en-US" sz="1400" dirty="0"/>
              <a:t>Gamma Delta T Cells</a:t>
            </a:r>
          </a:p>
          <a:p>
            <a:pPr>
              <a:spcBef>
                <a:spcPts val="600"/>
              </a:spcBef>
            </a:pPr>
            <a:endParaRPr lang="en-US" sz="600" dirty="0"/>
          </a:p>
          <a:p>
            <a:pPr>
              <a:spcBef>
                <a:spcPts val="600"/>
              </a:spcBef>
            </a:pPr>
            <a:r>
              <a:rPr lang="en-US" u="sng" dirty="0"/>
              <a:t>Adaptive:</a:t>
            </a:r>
          </a:p>
          <a:p>
            <a:pPr>
              <a:spcBef>
                <a:spcPts val="600"/>
              </a:spcBef>
            </a:pPr>
            <a:r>
              <a:rPr lang="en-US" sz="1400" dirty="0"/>
              <a:t>B-Cells</a:t>
            </a:r>
          </a:p>
          <a:p>
            <a:pPr>
              <a:spcBef>
                <a:spcPts val="600"/>
              </a:spcBef>
            </a:pPr>
            <a:r>
              <a:rPr lang="en-US" sz="1400" dirty="0"/>
              <a:t>T-Cells</a:t>
            </a:r>
          </a:p>
          <a:p>
            <a:pPr>
              <a:spcBef>
                <a:spcPts val="600"/>
              </a:spcBef>
            </a:pPr>
            <a:r>
              <a:rPr lang="en-US" sz="1400" dirty="0"/>
              <a:t>     CD4 Helper T Cells</a:t>
            </a:r>
          </a:p>
          <a:p>
            <a:pPr>
              <a:spcBef>
                <a:spcPts val="600"/>
              </a:spcBef>
            </a:pPr>
            <a:r>
              <a:rPr lang="en-US" sz="1400" dirty="0"/>
              <a:t>     CD8 Cytotoxic T Cells</a:t>
            </a:r>
          </a:p>
        </p:txBody>
      </p:sp>
      <p:sp>
        <p:nvSpPr>
          <p:cNvPr id="9" name="TextBox 8"/>
          <p:cNvSpPr txBox="1"/>
          <p:nvPr/>
        </p:nvSpPr>
        <p:spPr>
          <a:xfrm>
            <a:off x="7315200" y="914400"/>
            <a:ext cx="2595410" cy="4832092"/>
          </a:xfrm>
          <a:prstGeom prst="rect">
            <a:avLst/>
          </a:prstGeom>
          <a:noFill/>
        </p:spPr>
        <p:txBody>
          <a:bodyPr wrap="square" rtlCol="0">
            <a:spAutoFit/>
          </a:bodyPr>
          <a:lstStyle/>
          <a:p>
            <a:r>
              <a:rPr lang="en-US" sz="2400" b="1" dirty="0"/>
              <a:t>Immune Action</a:t>
            </a:r>
          </a:p>
          <a:p>
            <a:endParaRPr lang="en-US" sz="800" dirty="0"/>
          </a:p>
          <a:p>
            <a:r>
              <a:rPr lang="en-US" sz="1600" b="1" dirty="0"/>
              <a:t>Inflammation</a:t>
            </a:r>
            <a:r>
              <a:rPr lang="en-US" sz="1400" dirty="0"/>
              <a:t>- </a:t>
            </a:r>
            <a:r>
              <a:rPr lang="en-US" sz="1200" dirty="0"/>
              <a:t>release of cytokines, chemokines, proteases</a:t>
            </a:r>
          </a:p>
          <a:p>
            <a:endParaRPr lang="en-US" sz="1200" dirty="0"/>
          </a:p>
          <a:p>
            <a:r>
              <a:rPr lang="en-US" sz="1600" b="1" dirty="0"/>
              <a:t>Migration/Infiltration</a:t>
            </a:r>
            <a:r>
              <a:rPr lang="en-US" sz="1400" dirty="0"/>
              <a:t>-</a:t>
            </a:r>
            <a:r>
              <a:rPr lang="en-US" sz="1200" dirty="0"/>
              <a:t>cells migrate to site of injury/infection</a:t>
            </a:r>
          </a:p>
          <a:p>
            <a:endParaRPr lang="en-US" sz="800" dirty="0"/>
          </a:p>
          <a:p>
            <a:r>
              <a:rPr lang="en-US" sz="1600" b="1" dirty="0"/>
              <a:t>Coagulation</a:t>
            </a:r>
            <a:r>
              <a:rPr lang="en-US" sz="1400" dirty="0"/>
              <a:t>-</a:t>
            </a:r>
            <a:r>
              <a:rPr lang="en-US" sz="1200" dirty="0"/>
              <a:t>activated monocytes express Tissue factor which increases coagulation</a:t>
            </a:r>
          </a:p>
          <a:p>
            <a:endParaRPr lang="en-US" sz="800" dirty="0"/>
          </a:p>
          <a:p>
            <a:r>
              <a:rPr lang="en-US" sz="1600" b="1" dirty="0"/>
              <a:t>T Cell Response</a:t>
            </a:r>
            <a:r>
              <a:rPr lang="en-US" sz="1600" dirty="0"/>
              <a:t>-</a:t>
            </a:r>
          </a:p>
          <a:p>
            <a:r>
              <a:rPr lang="en-US" sz="1200" dirty="0"/>
              <a:t>Th1-produces IFNg, effective against intracellular pathogens</a:t>
            </a:r>
          </a:p>
          <a:p>
            <a:r>
              <a:rPr lang="en-US" sz="1200" dirty="0"/>
              <a:t>Th2-produces IL4, effective against extracellular pathogens</a:t>
            </a:r>
          </a:p>
          <a:p>
            <a:r>
              <a:rPr lang="en-US" sz="1200" dirty="0"/>
              <a:t>CD8 Cells- produce cytotoxins to kill infected cells</a:t>
            </a:r>
          </a:p>
          <a:p>
            <a:r>
              <a:rPr lang="en-US" sz="1200" dirty="0"/>
              <a:t>T-regs- suppress the immune system</a:t>
            </a:r>
          </a:p>
          <a:p>
            <a:endParaRPr lang="en-US" sz="1200" dirty="0"/>
          </a:p>
          <a:p>
            <a:r>
              <a:rPr lang="en-US" sz="1600" b="1" dirty="0"/>
              <a:t>B Cell Response-</a:t>
            </a:r>
            <a:r>
              <a:rPr lang="en-US" sz="1200" dirty="0"/>
              <a:t>Antibody Production</a:t>
            </a:r>
          </a:p>
          <a:p>
            <a:endParaRPr lang="en-US" sz="1200" dirty="0"/>
          </a:p>
        </p:txBody>
      </p:sp>
      <p:pic>
        <p:nvPicPr>
          <p:cNvPr id="8" name="Picture 7"/>
          <p:cNvPicPr>
            <a:picLocks noChangeAspect="1"/>
          </p:cNvPicPr>
          <p:nvPr/>
        </p:nvPicPr>
        <p:blipFill>
          <a:blip r:embed="rId3"/>
          <a:stretch>
            <a:fillRect/>
          </a:stretch>
        </p:blipFill>
        <p:spPr>
          <a:xfrm>
            <a:off x="4087200" y="6368102"/>
            <a:ext cx="3865199" cy="506012"/>
          </a:xfrm>
          <a:prstGeom prst="rect">
            <a:avLst/>
          </a:prstGeom>
        </p:spPr>
      </p:pic>
    </p:spTree>
    <p:extLst>
      <p:ext uri="{BB962C8B-B14F-4D97-AF65-F5344CB8AC3E}">
        <p14:creationId xmlns:p14="http://schemas.microsoft.com/office/powerpoint/2010/main" val="268753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225" y="6096001"/>
            <a:ext cx="1895579" cy="525107"/>
          </a:xfrm>
          <a:prstGeom prst="rect">
            <a:avLst/>
          </a:prstGeom>
        </p:spPr>
      </p:pic>
      <p:sp>
        <p:nvSpPr>
          <p:cNvPr id="2" name="Rectangle 1"/>
          <p:cNvSpPr/>
          <p:nvPr/>
        </p:nvSpPr>
        <p:spPr>
          <a:xfrm>
            <a:off x="2002367" y="910605"/>
            <a:ext cx="2705100" cy="4572000"/>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24400" y="907490"/>
            <a:ext cx="2590800" cy="4572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15201" y="897466"/>
            <a:ext cx="2696633" cy="4572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02367" y="910605"/>
            <a:ext cx="2590800" cy="4201150"/>
          </a:xfrm>
          <a:prstGeom prst="rect">
            <a:avLst/>
          </a:prstGeom>
          <a:noFill/>
        </p:spPr>
        <p:txBody>
          <a:bodyPr wrap="square" rtlCol="0">
            <a:spAutoFit/>
          </a:bodyPr>
          <a:lstStyle/>
          <a:p>
            <a:pPr algn="ctr"/>
            <a:r>
              <a:rPr lang="en-US" sz="2400" b="1" dirty="0"/>
              <a:t>Immune Stimulus</a:t>
            </a:r>
          </a:p>
          <a:p>
            <a:endParaRPr lang="en-US" sz="1200" dirty="0"/>
          </a:p>
          <a:p>
            <a:pPr>
              <a:spcBef>
                <a:spcPts val="600"/>
              </a:spcBef>
            </a:pPr>
            <a:r>
              <a:rPr lang="en-US" u="sng" dirty="0"/>
              <a:t>Indirect:</a:t>
            </a:r>
          </a:p>
          <a:p>
            <a:pPr>
              <a:spcBef>
                <a:spcPts val="600"/>
              </a:spcBef>
            </a:pPr>
            <a:r>
              <a:rPr lang="en-US" sz="1400" dirty="0"/>
              <a:t>Dyslipidemia</a:t>
            </a:r>
          </a:p>
          <a:p>
            <a:pPr>
              <a:spcBef>
                <a:spcPts val="600"/>
              </a:spcBef>
            </a:pPr>
            <a:r>
              <a:rPr lang="en-US" sz="1400" dirty="0"/>
              <a:t>Wound Healing</a:t>
            </a:r>
          </a:p>
          <a:p>
            <a:pPr>
              <a:spcBef>
                <a:spcPts val="600"/>
              </a:spcBef>
            </a:pPr>
            <a:r>
              <a:rPr lang="en-US" sz="1400" dirty="0"/>
              <a:t>Microbial Translocation/ Endotoxemia</a:t>
            </a:r>
          </a:p>
          <a:p>
            <a:pPr>
              <a:spcBef>
                <a:spcPts val="600"/>
              </a:spcBef>
            </a:pPr>
            <a:r>
              <a:rPr lang="en-US" sz="1400" dirty="0"/>
              <a:t>Alcoholic Liver Damage</a:t>
            </a:r>
          </a:p>
          <a:p>
            <a:pPr>
              <a:spcBef>
                <a:spcPts val="600"/>
              </a:spcBef>
            </a:pPr>
            <a:r>
              <a:rPr lang="en-US" sz="1400" dirty="0"/>
              <a:t>Smoke-related Lung Damage</a:t>
            </a:r>
          </a:p>
          <a:p>
            <a:pPr>
              <a:spcBef>
                <a:spcPts val="600"/>
              </a:spcBef>
            </a:pPr>
            <a:endParaRPr lang="en-US" sz="1400" dirty="0"/>
          </a:p>
          <a:p>
            <a:pPr>
              <a:spcBef>
                <a:spcPts val="600"/>
              </a:spcBef>
            </a:pPr>
            <a:r>
              <a:rPr lang="en-US" u="sng" dirty="0"/>
              <a:t>Direct:</a:t>
            </a:r>
          </a:p>
          <a:p>
            <a:pPr>
              <a:spcBef>
                <a:spcPts val="600"/>
              </a:spcBef>
            </a:pPr>
            <a:r>
              <a:rPr lang="en-US" sz="1400" dirty="0"/>
              <a:t>Viruses (HIV, </a:t>
            </a:r>
            <a:r>
              <a:rPr lang="en-US" sz="1400" dirty="0" err="1"/>
              <a:t>CMV,etc</a:t>
            </a:r>
            <a:r>
              <a:rPr lang="en-US" sz="1400" dirty="0"/>
              <a:t>)</a:t>
            </a:r>
          </a:p>
          <a:p>
            <a:pPr>
              <a:spcBef>
                <a:spcPts val="600"/>
              </a:spcBef>
            </a:pPr>
            <a:r>
              <a:rPr lang="en-US" sz="1400" dirty="0"/>
              <a:t>Bacteria</a:t>
            </a:r>
          </a:p>
          <a:p>
            <a:pPr>
              <a:spcBef>
                <a:spcPts val="600"/>
              </a:spcBef>
            </a:pPr>
            <a:r>
              <a:rPr lang="en-US" sz="1400" dirty="0"/>
              <a:t>Autoimmune Disorders (RA, SLE)</a:t>
            </a:r>
          </a:p>
        </p:txBody>
      </p:sp>
      <p:sp>
        <p:nvSpPr>
          <p:cNvPr id="7" name="TextBox 6"/>
          <p:cNvSpPr txBox="1"/>
          <p:nvPr/>
        </p:nvSpPr>
        <p:spPr>
          <a:xfrm>
            <a:off x="4724400" y="907490"/>
            <a:ext cx="2590800" cy="4647426"/>
          </a:xfrm>
          <a:prstGeom prst="rect">
            <a:avLst/>
          </a:prstGeom>
          <a:noFill/>
        </p:spPr>
        <p:txBody>
          <a:bodyPr wrap="square" rtlCol="0">
            <a:spAutoFit/>
          </a:bodyPr>
          <a:lstStyle/>
          <a:p>
            <a:pPr algn="ctr"/>
            <a:r>
              <a:rPr lang="en-US" sz="2400" b="1" dirty="0"/>
              <a:t>Immune Response</a:t>
            </a:r>
          </a:p>
          <a:p>
            <a:endParaRPr lang="en-US" sz="800" b="1" dirty="0"/>
          </a:p>
          <a:p>
            <a:pPr>
              <a:spcBef>
                <a:spcPts val="600"/>
              </a:spcBef>
            </a:pPr>
            <a:r>
              <a:rPr lang="en-US" u="sng" dirty="0"/>
              <a:t>Innate:</a:t>
            </a:r>
          </a:p>
          <a:p>
            <a:pPr>
              <a:spcBef>
                <a:spcPts val="600"/>
              </a:spcBef>
            </a:pPr>
            <a:r>
              <a:rPr lang="en-US" sz="1400" dirty="0"/>
              <a:t>Neutrophils</a:t>
            </a:r>
          </a:p>
          <a:p>
            <a:pPr>
              <a:spcBef>
                <a:spcPts val="600"/>
              </a:spcBef>
            </a:pPr>
            <a:r>
              <a:rPr lang="en-US" sz="1400" dirty="0"/>
              <a:t>Monocytes</a:t>
            </a:r>
          </a:p>
          <a:p>
            <a:pPr>
              <a:spcBef>
                <a:spcPts val="600"/>
              </a:spcBef>
            </a:pPr>
            <a:r>
              <a:rPr lang="en-US" sz="1400" dirty="0"/>
              <a:t>Dendritic Cells</a:t>
            </a:r>
          </a:p>
          <a:p>
            <a:pPr>
              <a:spcBef>
                <a:spcPts val="600"/>
              </a:spcBef>
            </a:pPr>
            <a:endParaRPr lang="en-US" sz="600" dirty="0"/>
          </a:p>
          <a:p>
            <a:pPr>
              <a:spcBef>
                <a:spcPts val="600"/>
              </a:spcBef>
            </a:pPr>
            <a:r>
              <a:rPr lang="en-US" u="sng" dirty="0"/>
              <a:t>Innate/Adaptive:</a:t>
            </a:r>
          </a:p>
          <a:p>
            <a:pPr>
              <a:spcBef>
                <a:spcPts val="600"/>
              </a:spcBef>
            </a:pPr>
            <a:r>
              <a:rPr lang="en-US" sz="1400" dirty="0"/>
              <a:t>Natural Killer Cells</a:t>
            </a:r>
          </a:p>
          <a:p>
            <a:pPr>
              <a:spcBef>
                <a:spcPts val="600"/>
              </a:spcBef>
            </a:pPr>
            <a:r>
              <a:rPr lang="en-US" sz="1400" dirty="0"/>
              <a:t>Gamma Delta T Cells</a:t>
            </a:r>
          </a:p>
          <a:p>
            <a:pPr>
              <a:spcBef>
                <a:spcPts val="600"/>
              </a:spcBef>
            </a:pPr>
            <a:endParaRPr lang="en-US" sz="600" dirty="0"/>
          </a:p>
          <a:p>
            <a:pPr>
              <a:spcBef>
                <a:spcPts val="600"/>
              </a:spcBef>
            </a:pPr>
            <a:r>
              <a:rPr lang="en-US" u="sng" dirty="0"/>
              <a:t>Adaptive:</a:t>
            </a:r>
          </a:p>
          <a:p>
            <a:pPr>
              <a:spcBef>
                <a:spcPts val="600"/>
              </a:spcBef>
            </a:pPr>
            <a:r>
              <a:rPr lang="en-US" sz="1400" dirty="0"/>
              <a:t>B-Cells</a:t>
            </a:r>
          </a:p>
          <a:p>
            <a:pPr>
              <a:spcBef>
                <a:spcPts val="600"/>
              </a:spcBef>
            </a:pPr>
            <a:r>
              <a:rPr lang="en-US" sz="1400" dirty="0"/>
              <a:t>T-Cells</a:t>
            </a:r>
          </a:p>
          <a:p>
            <a:pPr>
              <a:spcBef>
                <a:spcPts val="600"/>
              </a:spcBef>
            </a:pPr>
            <a:r>
              <a:rPr lang="en-US" sz="1400" dirty="0"/>
              <a:t>     CD4 Helper T Cells</a:t>
            </a:r>
          </a:p>
          <a:p>
            <a:pPr>
              <a:spcBef>
                <a:spcPts val="600"/>
              </a:spcBef>
            </a:pPr>
            <a:r>
              <a:rPr lang="en-US" sz="1400" dirty="0"/>
              <a:t>     CD8 Cytotoxic T Cells</a:t>
            </a:r>
          </a:p>
        </p:txBody>
      </p:sp>
      <p:sp>
        <p:nvSpPr>
          <p:cNvPr id="10" name="TextBox 9"/>
          <p:cNvSpPr txBox="1"/>
          <p:nvPr/>
        </p:nvSpPr>
        <p:spPr>
          <a:xfrm>
            <a:off x="2002368" y="5495836"/>
            <a:ext cx="6074833" cy="1015663"/>
          </a:xfrm>
          <a:prstGeom prst="rect">
            <a:avLst/>
          </a:prstGeom>
          <a:noFill/>
        </p:spPr>
        <p:txBody>
          <a:bodyPr wrap="square" rtlCol="0">
            <a:spAutoFit/>
          </a:bodyPr>
          <a:lstStyle/>
          <a:p>
            <a:r>
              <a:rPr lang="en-US" sz="2000" b="1" dirty="0">
                <a:solidFill>
                  <a:srgbClr val="FF0000"/>
                </a:solidFill>
              </a:rPr>
              <a:t>Immune Memory – Pathogen specific adaptive cells remain after infection has cleared to surveil for future infection by those pathogens.</a:t>
            </a:r>
          </a:p>
        </p:txBody>
      </p:sp>
      <p:sp>
        <p:nvSpPr>
          <p:cNvPr id="11" name="TextBox 10">
            <a:extLst>
              <a:ext uri="{FF2B5EF4-FFF2-40B4-BE49-F238E27FC236}">
                <a16:creationId xmlns="" xmlns:a16="http://schemas.microsoft.com/office/drawing/2014/main" id="{66292C65-2D65-4A20-9A5B-2C9EB091F9FD}"/>
              </a:ext>
            </a:extLst>
          </p:cNvPr>
          <p:cNvSpPr txBox="1"/>
          <p:nvPr/>
        </p:nvSpPr>
        <p:spPr>
          <a:xfrm>
            <a:off x="7315200" y="905933"/>
            <a:ext cx="2595410" cy="4832092"/>
          </a:xfrm>
          <a:prstGeom prst="rect">
            <a:avLst/>
          </a:prstGeom>
          <a:noFill/>
        </p:spPr>
        <p:txBody>
          <a:bodyPr wrap="square" rtlCol="0">
            <a:spAutoFit/>
          </a:bodyPr>
          <a:lstStyle/>
          <a:p>
            <a:r>
              <a:rPr lang="en-US" sz="2400" b="1" dirty="0"/>
              <a:t>Immune Action</a:t>
            </a:r>
          </a:p>
          <a:p>
            <a:endParaRPr lang="en-US" sz="800" dirty="0"/>
          </a:p>
          <a:p>
            <a:r>
              <a:rPr lang="en-US" sz="1600" b="1" dirty="0"/>
              <a:t>Inflammation</a:t>
            </a:r>
            <a:r>
              <a:rPr lang="en-US" sz="1400" dirty="0"/>
              <a:t>- </a:t>
            </a:r>
            <a:r>
              <a:rPr lang="en-US" sz="1200" dirty="0"/>
              <a:t>release of cytokines, chemokines, proteases</a:t>
            </a:r>
          </a:p>
          <a:p>
            <a:endParaRPr lang="en-US" sz="1200" dirty="0"/>
          </a:p>
          <a:p>
            <a:r>
              <a:rPr lang="en-US" sz="1600" b="1" dirty="0"/>
              <a:t>Migration/Infiltration</a:t>
            </a:r>
            <a:r>
              <a:rPr lang="en-US" sz="1400" dirty="0"/>
              <a:t>-</a:t>
            </a:r>
            <a:r>
              <a:rPr lang="en-US" sz="1200" dirty="0"/>
              <a:t>cells migrate to site of injury/infection</a:t>
            </a:r>
          </a:p>
          <a:p>
            <a:endParaRPr lang="en-US" sz="800" dirty="0"/>
          </a:p>
          <a:p>
            <a:r>
              <a:rPr lang="en-US" sz="1600" b="1" dirty="0"/>
              <a:t>Coagulation</a:t>
            </a:r>
            <a:r>
              <a:rPr lang="en-US" sz="1400" dirty="0"/>
              <a:t>-</a:t>
            </a:r>
            <a:r>
              <a:rPr lang="en-US" sz="1200" dirty="0"/>
              <a:t>activated monocytes express Tissue factor which increases coagulation</a:t>
            </a:r>
          </a:p>
          <a:p>
            <a:endParaRPr lang="en-US" sz="800" dirty="0"/>
          </a:p>
          <a:p>
            <a:r>
              <a:rPr lang="en-US" sz="1600" b="1" dirty="0"/>
              <a:t>T Cell Response</a:t>
            </a:r>
            <a:r>
              <a:rPr lang="en-US" sz="1600" dirty="0"/>
              <a:t>-</a:t>
            </a:r>
          </a:p>
          <a:p>
            <a:r>
              <a:rPr lang="en-US" sz="1200" dirty="0"/>
              <a:t>Th1-produces IFNg, effective against intracellular pathogens</a:t>
            </a:r>
          </a:p>
          <a:p>
            <a:r>
              <a:rPr lang="en-US" sz="1200" dirty="0"/>
              <a:t>Th2-produces IL4, effective against extracellular pathogens</a:t>
            </a:r>
          </a:p>
          <a:p>
            <a:r>
              <a:rPr lang="en-US" sz="1200" dirty="0"/>
              <a:t>CD8 Cells- produce cytotoxins to kill infected cells</a:t>
            </a:r>
          </a:p>
          <a:p>
            <a:r>
              <a:rPr lang="en-US" sz="1200" dirty="0"/>
              <a:t>T-regs- suppress the immune system</a:t>
            </a:r>
          </a:p>
          <a:p>
            <a:endParaRPr lang="en-US" sz="1200" dirty="0"/>
          </a:p>
          <a:p>
            <a:r>
              <a:rPr lang="en-US" sz="1600" b="1" dirty="0"/>
              <a:t>B Cell Response-</a:t>
            </a:r>
            <a:r>
              <a:rPr lang="en-US" sz="1200" dirty="0"/>
              <a:t>Antibody Production</a:t>
            </a:r>
          </a:p>
          <a:p>
            <a:endParaRPr lang="en-US" sz="1200" dirty="0"/>
          </a:p>
        </p:txBody>
      </p:sp>
      <p:pic>
        <p:nvPicPr>
          <p:cNvPr id="8" name="Picture 7"/>
          <p:cNvPicPr>
            <a:picLocks noChangeAspect="1"/>
          </p:cNvPicPr>
          <p:nvPr/>
        </p:nvPicPr>
        <p:blipFill>
          <a:blip r:embed="rId3"/>
          <a:stretch>
            <a:fillRect/>
          </a:stretch>
        </p:blipFill>
        <p:spPr>
          <a:xfrm>
            <a:off x="4572847" y="6368102"/>
            <a:ext cx="3865199" cy="506012"/>
          </a:xfrm>
          <a:prstGeom prst="rect">
            <a:avLst/>
          </a:prstGeom>
        </p:spPr>
      </p:pic>
    </p:spTree>
    <p:extLst>
      <p:ext uri="{BB962C8B-B14F-4D97-AF65-F5344CB8AC3E}">
        <p14:creationId xmlns:p14="http://schemas.microsoft.com/office/powerpoint/2010/main" val="179951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225" y="6096001"/>
            <a:ext cx="1895579" cy="525107"/>
          </a:xfrm>
          <a:prstGeom prst="rect">
            <a:avLst/>
          </a:prstGeom>
        </p:spPr>
      </p:pic>
      <p:sp>
        <p:nvSpPr>
          <p:cNvPr id="2" name="TextBox 1"/>
          <p:cNvSpPr txBox="1"/>
          <p:nvPr/>
        </p:nvSpPr>
        <p:spPr>
          <a:xfrm>
            <a:off x="2438400" y="381000"/>
            <a:ext cx="7467600" cy="5801588"/>
          </a:xfrm>
          <a:prstGeom prst="rect">
            <a:avLst/>
          </a:prstGeom>
          <a:noFill/>
        </p:spPr>
        <p:txBody>
          <a:bodyPr wrap="square" rtlCol="0">
            <a:spAutoFit/>
          </a:bodyPr>
          <a:lstStyle/>
          <a:p>
            <a:r>
              <a:rPr lang="en-US" sz="2800" b="1" dirty="0"/>
              <a:t>The immune system is in place to help keep us healthy and protect us from disease.  </a:t>
            </a:r>
          </a:p>
          <a:p>
            <a:endParaRPr lang="en-US" dirty="0"/>
          </a:p>
          <a:p>
            <a:pPr>
              <a:lnSpc>
                <a:spcPct val="150000"/>
              </a:lnSpc>
            </a:pPr>
            <a:r>
              <a:rPr lang="en-US" dirty="0"/>
              <a:t>How do the immune cells relate to diseases such as atherosclerosis, heart disease, stroke, dementia, frailty?</a:t>
            </a:r>
          </a:p>
          <a:p>
            <a:pPr>
              <a:lnSpc>
                <a:spcPct val="150000"/>
              </a:lnSpc>
            </a:pPr>
            <a:r>
              <a:rPr lang="en-US" dirty="0"/>
              <a:t>But what happens when the system is over-utilized?</a:t>
            </a:r>
          </a:p>
          <a:p>
            <a:pPr>
              <a:lnSpc>
                <a:spcPct val="150000"/>
              </a:lnSpc>
            </a:pPr>
            <a:r>
              <a:rPr lang="en-US" dirty="0"/>
              <a:t>Do we have a finite number of cells and what happens when they are gone?</a:t>
            </a:r>
          </a:p>
          <a:p>
            <a:pPr>
              <a:lnSpc>
                <a:spcPct val="150000"/>
              </a:lnSpc>
            </a:pPr>
            <a:r>
              <a:rPr lang="en-US" dirty="0"/>
              <a:t>Is there anything we can do to stop the utilization or slow the progress?</a:t>
            </a:r>
          </a:p>
          <a:p>
            <a:pPr>
              <a:lnSpc>
                <a:spcPct val="150000"/>
              </a:lnSpc>
            </a:pPr>
            <a:r>
              <a:rPr lang="en-US" dirty="0"/>
              <a:t>Can the process be reversed?</a:t>
            </a:r>
          </a:p>
          <a:p>
            <a:pPr>
              <a:lnSpc>
                <a:spcPct val="150000"/>
              </a:lnSpc>
            </a:pPr>
            <a:r>
              <a:rPr lang="en-US" dirty="0"/>
              <a:t>Are they in the causal pathway or just indicators of what is happening?</a:t>
            </a:r>
          </a:p>
          <a:p>
            <a:pPr>
              <a:lnSpc>
                <a:spcPct val="150000"/>
              </a:lnSpc>
            </a:pPr>
            <a:r>
              <a:rPr lang="en-US" dirty="0"/>
              <a:t>Are there gender and/or race differences in the aging immune system?</a:t>
            </a:r>
          </a:p>
          <a:p>
            <a:pPr>
              <a:lnSpc>
                <a:spcPct val="150000"/>
              </a:lnSpc>
            </a:pPr>
            <a:r>
              <a:rPr lang="en-US" dirty="0"/>
              <a:t>Are there genetic factors that determine our immune landscape?</a:t>
            </a:r>
          </a:p>
          <a:p>
            <a:pPr>
              <a:lnSpc>
                <a:spcPct val="150000"/>
              </a:lnSpc>
            </a:pPr>
            <a:r>
              <a:rPr lang="en-US" dirty="0"/>
              <a:t>Are there environmental factors that alter the immune landscape?</a:t>
            </a:r>
          </a:p>
          <a:p>
            <a:pPr>
              <a:lnSpc>
                <a:spcPct val="150000"/>
              </a:lnSpc>
            </a:pPr>
            <a:r>
              <a:rPr lang="en-US" dirty="0"/>
              <a:t>What happens when “good cells” go “bad”?</a:t>
            </a:r>
          </a:p>
        </p:txBody>
      </p:sp>
      <p:pic>
        <p:nvPicPr>
          <p:cNvPr id="3" name="Picture 2"/>
          <p:cNvPicPr>
            <a:picLocks noChangeAspect="1"/>
          </p:cNvPicPr>
          <p:nvPr/>
        </p:nvPicPr>
        <p:blipFill>
          <a:blip r:embed="rId3"/>
          <a:stretch>
            <a:fillRect/>
          </a:stretch>
        </p:blipFill>
        <p:spPr>
          <a:xfrm>
            <a:off x="4239600" y="6351988"/>
            <a:ext cx="3865199" cy="506012"/>
          </a:xfrm>
          <a:prstGeom prst="rect">
            <a:avLst/>
          </a:prstGeom>
        </p:spPr>
      </p:pic>
    </p:spTree>
    <p:extLst>
      <p:ext uri="{BB962C8B-B14F-4D97-AF65-F5344CB8AC3E}">
        <p14:creationId xmlns:p14="http://schemas.microsoft.com/office/powerpoint/2010/main" val="1928924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1572</Words>
  <Application>Microsoft Office PowerPoint</Application>
  <PresentationFormat>Widescreen</PresentationFormat>
  <Paragraphs>326</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Open Sans</vt:lpstr>
      <vt:lpstr>Times New Roman</vt:lpstr>
      <vt:lpstr>Typewriter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2019-06-17T14:48:27Z</dcterms:created>
  <dcterms:modified xsi:type="dcterms:W3CDTF">2019-07-23T14:28:28Z</dcterms:modified>
</cp:coreProperties>
</file>