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4"/>
    <p:sldMasterId id="2147483677" r:id="rId5"/>
  </p:sldMasterIdLst>
  <p:notesMasterIdLst>
    <p:notesMasterId r:id="rId18"/>
  </p:notesMasterIdLst>
  <p:handoutMasterIdLst>
    <p:handoutMasterId r:id="rId19"/>
  </p:handoutMasterIdLst>
  <p:sldIdLst>
    <p:sldId id="358" r:id="rId6"/>
    <p:sldId id="372" r:id="rId7"/>
    <p:sldId id="371" r:id="rId8"/>
    <p:sldId id="387" r:id="rId9"/>
    <p:sldId id="369" r:id="rId10"/>
    <p:sldId id="381" r:id="rId11"/>
    <p:sldId id="385" r:id="rId12"/>
    <p:sldId id="370" r:id="rId13"/>
    <p:sldId id="378" r:id="rId14"/>
    <p:sldId id="380" r:id="rId15"/>
    <p:sldId id="382" r:id="rId16"/>
    <p:sldId id="364" r:id="rId1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FE0D95DC-5ED6-4B57-9E9A-AB714A356D58}">
          <p14:sldIdLst>
            <p14:sldId id="358"/>
            <p14:sldId id="372"/>
            <p14:sldId id="371"/>
            <p14:sldId id="387"/>
            <p14:sldId id="369"/>
            <p14:sldId id="381"/>
            <p14:sldId id="385"/>
            <p14:sldId id="370"/>
            <p14:sldId id="378"/>
            <p14:sldId id="380"/>
            <p14:sldId id="382"/>
            <p14:sldId id="364"/>
          </p14:sldIdLst>
        </p14:section>
        <p14:section name="Untitled Section" id="{5F5DACAB-9551-44E8-BB94-BDAEAE33769B}">
          <p14:sldIdLst/>
        </p14:section>
      </p14:sectionLst>
    </p:ex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Vaiana, Mary" initials="VM" lastIdx="1" clrIdx="0">
    <p:extLst/>
  </p:cmAuthor>
  <p:cmAuthor id="2" name="Vaiana, Mary" initials="VM [2]" lastIdx="1" clrIdx="1">
    <p:extLst/>
  </p:cmAuthor>
  <p:cmAuthor id="3" name="Vaiana, Mary" initials="VM [3]" lastIdx="3" clrIdx="2">
    <p:extLst/>
  </p:cmAuthor>
  <p:cmAuthor id="4" name="Vaiana, Mary" initials="VM [4]" lastIdx="1" clrIdx="3">
    <p:extLst/>
  </p:cmAuthor>
  <p:cmAuthor id="5" name="Damberg, Cheryl" initials="DC" lastIdx="2" clrIdx="4">
    <p:extLst>
      <p:ext uri="{19B8F6BF-5375-455C-9EA6-DF929625EA0E}">
        <p15:presenceInfo xmlns:p15="http://schemas.microsoft.com/office/powerpoint/2012/main" userId="S-1-5-21-2123657697-1048450214-1287535205-6039"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CC00"/>
    <a:srgbClr val="008080"/>
    <a:srgbClr val="EDF2F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5010" autoAdjust="0"/>
    <p:restoredTop sz="94732"/>
  </p:normalViewPr>
  <p:slideViewPr>
    <p:cSldViewPr>
      <p:cViewPr varScale="1">
        <p:scale>
          <a:sx n="116" d="100"/>
          <a:sy n="116" d="100"/>
        </p:scale>
        <p:origin x="966" y="108"/>
      </p:cViewPr>
      <p:guideLst>
        <p:guide orient="horz" pos="2160"/>
        <p:guide pos="3840"/>
      </p:guideLst>
    </p:cSldViewPr>
  </p:slideViewPr>
  <p:notesTextViewPr>
    <p:cViewPr>
      <p:scale>
        <a:sx n="1" d="1"/>
        <a:sy n="1" d="1"/>
      </p:scale>
      <p:origin x="0" y="0"/>
    </p:cViewPr>
  </p:notesTextViewPr>
  <p:sorterViewPr>
    <p:cViewPr varScale="1">
      <p:scale>
        <a:sx n="100" d="100"/>
        <a:sy n="100" d="100"/>
      </p:scale>
      <p:origin x="0" y="0"/>
    </p:cViewPr>
  </p:sorterViewPr>
  <p:notesViewPr>
    <p:cSldViewPr>
      <p:cViewPr varScale="1">
        <p:scale>
          <a:sx n="87" d="100"/>
          <a:sy n="87" d="100"/>
        </p:scale>
        <p:origin x="2988" y="84"/>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presProps" Target="presProps.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commentAuthors" Target="commentAuthor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tableStyles" Target="tableStyles.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theme" Target="theme/theme1.xml"/><Relationship Id="rId10" Type="http://schemas.openxmlformats.org/officeDocument/2006/relationships/slide" Target="slides/slide5.xml"/><Relationship Id="rId19" Type="http://schemas.openxmlformats.org/officeDocument/2006/relationships/handoutMaster" Target="handoutMasters/handoutMaster1.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xmlns="" id="{9AFB58A6-B4F8-43EE-9FFD-0384B91F6966}"/>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xmlns="" id="{D25C0A1B-8E25-48E0-A4F8-ED0C9ADA2C79}"/>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r>
              <a:rPr lang="en-US"/>
              <a:t>Do Not Cite or Distribute</a:t>
            </a:r>
          </a:p>
        </p:txBody>
      </p:sp>
      <p:sp>
        <p:nvSpPr>
          <p:cNvPr id="4" name="Footer Placeholder 3">
            <a:extLst>
              <a:ext uri="{FF2B5EF4-FFF2-40B4-BE49-F238E27FC236}">
                <a16:creationId xmlns:a16="http://schemas.microsoft.com/office/drawing/2014/main" xmlns="" id="{D68C26FC-414C-43FB-ABDC-B0CBA1F50609}"/>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r>
              <a:rPr lang="en-US"/>
              <a:t>RAND Center of Excellence on Health System Performance</a:t>
            </a:r>
          </a:p>
        </p:txBody>
      </p:sp>
      <p:sp>
        <p:nvSpPr>
          <p:cNvPr id="5" name="Slide Number Placeholder 4">
            <a:extLst>
              <a:ext uri="{FF2B5EF4-FFF2-40B4-BE49-F238E27FC236}">
                <a16:creationId xmlns:a16="http://schemas.microsoft.com/office/drawing/2014/main" xmlns="" id="{87E669D2-4193-48A5-BB7D-9DFE8E6C9E02}"/>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5989754A-8874-402C-8763-438D4F28D8BA}" type="slidenum">
              <a:rPr lang="en-US" smtClean="0"/>
              <a:t>‹#›</a:t>
            </a:fld>
            <a:endParaRPr lang="en-US"/>
          </a:p>
        </p:txBody>
      </p:sp>
    </p:spTree>
    <p:extLst>
      <p:ext uri="{BB962C8B-B14F-4D97-AF65-F5344CB8AC3E}">
        <p14:creationId xmlns:p14="http://schemas.microsoft.com/office/powerpoint/2010/main" val="4207233292"/>
      </p:ext>
    </p:extLst>
  </p:cSld>
  <p:clrMap bg1="lt1" tx1="dk1" bg2="lt2" tx2="dk2" accent1="accent1" accent2="accent2" accent3="accent3" accent4="accent4" accent5="accent5" accent6="accent6" hlink="hlink" folHlink="folHlink"/>
  <p:hf hd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r>
              <a:rPr lang="en-US"/>
              <a:t>Do Not Cite or Distribute</a:t>
            </a:r>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r>
              <a:rPr lang="en-US"/>
              <a:t>RAND Center of Excellence on Health System Performance</a:t>
            </a:r>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78EC15F-1F22-4E5B-9CE7-8E388E0D2A96}" type="slidenum">
              <a:rPr lang="en-US" smtClean="0"/>
              <a:t>‹#›</a:t>
            </a:fld>
            <a:endParaRPr lang="en-US"/>
          </a:p>
        </p:txBody>
      </p:sp>
    </p:spTree>
    <p:extLst>
      <p:ext uri="{BB962C8B-B14F-4D97-AF65-F5344CB8AC3E}">
        <p14:creationId xmlns:p14="http://schemas.microsoft.com/office/powerpoint/2010/main" val="735407573"/>
      </p:ext>
    </p:extLst>
  </p:cSld>
  <p:clrMap bg1="lt1" tx1="dk1" bg2="lt2" tx2="dk2" accent1="accent1" accent2="accent2" accent3="accent3" accent4="accent4" accent5="accent5" accent6="accent6" hlink="hlink" folHlink="folHlink"/>
  <p:hf hd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78EC15F-1F22-4E5B-9CE7-8E388E0D2A96}"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
        <p:nvSpPr>
          <p:cNvPr id="5" name="Date Placeholder 4">
            <a:extLst>
              <a:ext uri="{FF2B5EF4-FFF2-40B4-BE49-F238E27FC236}">
                <a16:creationId xmlns:a16="http://schemas.microsoft.com/office/drawing/2014/main" xmlns="" id="{C6C17EDA-8A95-4C99-9C21-D176E8E7516E}"/>
              </a:ext>
            </a:extLst>
          </p:cNvPr>
          <p:cNvSpPr>
            <a:spLocks noGrp="1"/>
          </p:cNvSpPr>
          <p:nvPr>
            <p:ph type="dt" idx="10"/>
          </p:nvPr>
        </p:nvSpPr>
        <p:spPr/>
        <p:txBody>
          <a:bodyPr/>
          <a:lstStyle/>
          <a:p>
            <a:r>
              <a:rPr lang="en-US"/>
              <a:t>Do Not Cite or Distribute</a:t>
            </a:r>
          </a:p>
        </p:txBody>
      </p:sp>
      <p:sp>
        <p:nvSpPr>
          <p:cNvPr id="6" name="Footer Placeholder 5">
            <a:extLst>
              <a:ext uri="{FF2B5EF4-FFF2-40B4-BE49-F238E27FC236}">
                <a16:creationId xmlns:a16="http://schemas.microsoft.com/office/drawing/2014/main" xmlns="" id="{3476305A-C807-4BB6-8EDA-09E068CC4FBD}"/>
              </a:ext>
            </a:extLst>
          </p:cNvPr>
          <p:cNvSpPr>
            <a:spLocks noGrp="1"/>
          </p:cNvSpPr>
          <p:nvPr>
            <p:ph type="ftr" sz="quarter" idx="11"/>
          </p:nvPr>
        </p:nvSpPr>
        <p:spPr/>
        <p:txBody>
          <a:bodyPr/>
          <a:lstStyle/>
          <a:p>
            <a:r>
              <a:rPr lang="en-US"/>
              <a:t>RAND Center of Excellence on Health System Performance</a:t>
            </a:r>
          </a:p>
        </p:txBody>
      </p:sp>
    </p:spTree>
    <p:extLst>
      <p:ext uri="{BB962C8B-B14F-4D97-AF65-F5344CB8AC3E}">
        <p14:creationId xmlns:p14="http://schemas.microsoft.com/office/powerpoint/2010/main" val="414158037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To change, we have to change our priorities</a:t>
            </a:r>
          </a:p>
          <a:p>
            <a:endParaRPr lang="en-US" dirty="0"/>
          </a:p>
          <a:p>
            <a:pPr marL="228600" indent="-228600">
              <a:buAutoNum type="arabicParenR"/>
            </a:pPr>
            <a:r>
              <a:rPr lang="en-US" dirty="0"/>
              <a:t>Political willingness—to change budgets and priorities to support prevention and health education</a:t>
            </a:r>
          </a:p>
          <a:p>
            <a:pPr marL="228600" indent="-228600">
              <a:buAutoNum type="arabicParenR"/>
            </a:pPr>
            <a:r>
              <a:rPr lang="en-US" dirty="0"/>
              <a:t>Regulatory framework changes to enable gathering and using of personal health information</a:t>
            </a:r>
          </a:p>
          <a:p>
            <a:pPr marL="228600" indent="-228600">
              <a:buAutoNum type="arabicParenR"/>
            </a:pPr>
            <a:r>
              <a:rPr lang="en-US" dirty="0"/>
              <a:t>Reframe the payment approach with docs, hospitals, insurers, medical companies</a:t>
            </a:r>
          </a:p>
          <a:p>
            <a:pPr marL="228600" indent="-228600">
              <a:buAutoNum type="arabicParenR"/>
            </a:pPr>
            <a:r>
              <a:rPr lang="en-US" dirty="0"/>
              <a:t>Individuals—need them as willing partners to change lifestyle and prioritize staying healthy.</a:t>
            </a:r>
          </a:p>
          <a:p>
            <a:pPr marL="228600" indent="-228600">
              <a:buAutoNum type="arabicParenR"/>
            </a:pPr>
            <a:endParaRPr lang="en-US" dirty="0"/>
          </a:p>
          <a:p>
            <a:r>
              <a:rPr lang="en-US" sz="1800" b="1" dirty="0"/>
              <a:t>Question of vision and will!</a:t>
            </a:r>
          </a:p>
        </p:txBody>
      </p:sp>
      <p:sp>
        <p:nvSpPr>
          <p:cNvPr id="4" name="Date Placeholder 3"/>
          <p:cNvSpPr>
            <a:spLocks noGrp="1"/>
          </p:cNvSpPr>
          <p:nvPr>
            <p:ph type="dt" idx="10"/>
          </p:nvPr>
        </p:nvSpPr>
        <p:spPr/>
        <p:txBody>
          <a:bodyPr/>
          <a:lstStyle/>
          <a:p>
            <a:r>
              <a:rPr lang="en-US"/>
              <a:t>Do Not Cite or Distribute</a:t>
            </a:r>
          </a:p>
        </p:txBody>
      </p:sp>
      <p:sp>
        <p:nvSpPr>
          <p:cNvPr id="5" name="Footer Placeholder 4"/>
          <p:cNvSpPr>
            <a:spLocks noGrp="1"/>
          </p:cNvSpPr>
          <p:nvPr>
            <p:ph type="ftr" sz="quarter" idx="11"/>
          </p:nvPr>
        </p:nvSpPr>
        <p:spPr/>
        <p:txBody>
          <a:bodyPr/>
          <a:lstStyle/>
          <a:p>
            <a:r>
              <a:rPr lang="en-US"/>
              <a:t>RAND Center of Excellence on Health System Performance</a:t>
            </a:r>
          </a:p>
        </p:txBody>
      </p:sp>
      <p:sp>
        <p:nvSpPr>
          <p:cNvPr id="6" name="Slide Number Placeholder 5"/>
          <p:cNvSpPr>
            <a:spLocks noGrp="1"/>
          </p:cNvSpPr>
          <p:nvPr>
            <p:ph type="sldNum" sz="quarter" idx="12"/>
          </p:nvPr>
        </p:nvSpPr>
        <p:spPr/>
        <p:txBody>
          <a:bodyPr/>
          <a:lstStyle/>
          <a:p>
            <a:fld id="{278EC15F-1F22-4E5B-9CE7-8E388E0D2A96}" type="slidenum">
              <a:rPr lang="en-US" smtClean="0"/>
              <a:t>11</a:t>
            </a:fld>
            <a:endParaRPr lang="en-US"/>
          </a:p>
        </p:txBody>
      </p:sp>
    </p:spTree>
    <p:extLst>
      <p:ext uri="{BB962C8B-B14F-4D97-AF65-F5344CB8AC3E}">
        <p14:creationId xmlns:p14="http://schemas.microsoft.com/office/powerpoint/2010/main" val="336923283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600" dirty="0"/>
              <a:t>To put it another way:</a:t>
            </a:r>
          </a:p>
          <a:p>
            <a:endParaRPr lang="en-US" sz="1600" dirty="0"/>
          </a:p>
          <a:p>
            <a:pPr marL="342900" indent="-342900">
              <a:buFont typeface="+mj-lt"/>
              <a:buAutoNum type="arabicPeriod"/>
            </a:pPr>
            <a:r>
              <a:rPr lang="en-US" sz="1600" dirty="0"/>
              <a:t>What actions</a:t>
            </a:r>
            <a:r>
              <a:rPr lang="en-US" sz="1600" baseline="0" dirty="0"/>
              <a:t> are we incentivizing by the design of our payment systems?</a:t>
            </a:r>
          </a:p>
          <a:p>
            <a:pPr marL="342900" indent="-342900">
              <a:buFont typeface="+mj-lt"/>
              <a:buAutoNum type="arabicPeriod"/>
            </a:pPr>
            <a:endParaRPr lang="en-US" sz="1600" baseline="0" dirty="0"/>
          </a:p>
          <a:p>
            <a:pPr marL="342900" indent="-342900">
              <a:buFont typeface="+mj-lt"/>
              <a:buAutoNum type="arabicPeriod"/>
            </a:pPr>
            <a:r>
              <a:rPr lang="en-US" sz="1600" baseline="0" dirty="0"/>
              <a:t>And, as my presentation will cover, “how are payment systems being redesigned to encourage the behaviors we desire?”</a:t>
            </a:r>
          </a:p>
          <a:p>
            <a:endParaRPr lang="en-US" sz="1600" baseline="0" dirty="0"/>
          </a:p>
          <a:p>
            <a:r>
              <a:rPr lang="en-US" sz="1600" baseline="0" dirty="0"/>
              <a:t>When I use the term “providers”—I am referring to doctors and hospitals</a:t>
            </a:r>
            <a:endParaRPr lang="en-US" sz="1600" dirty="0"/>
          </a:p>
        </p:txBody>
      </p:sp>
      <p:sp>
        <p:nvSpPr>
          <p:cNvPr id="4" name="Slide Number Placeholder 3"/>
          <p:cNvSpPr>
            <a:spLocks noGrp="1"/>
          </p:cNvSpPr>
          <p:nvPr>
            <p:ph type="sldNum" sz="quarter" idx="10"/>
          </p:nvPr>
        </p:nvSpPr>
        <p:spPr/>
        <p:txBody>
          <a:bodyPr/>
          <a:lstStyle/>
          <a:p>
            <a:fld id="{6CE91B2C-6B59-4A7F-A4C9-69A9530E84A8}" type="slidenum">
              <a:rPr lang="en-US" smtClean="0"/>
              <a:t>2</a:t>
            </a:fld>
            <a:endParaRPr lang="en-US" dirty="0"/>
          </a:p>
        </p:txBody>
      </p:sp>
    </p:spTree>
    <p:extLst>
      <p:ext uri="{BB962C8B-B14F-4D97-AF65-F5344CB8AC3E}">
        <p14:creationId xmlns:p14="http://schemas.microsoft.com/office/powerpoint/2010/main" val="182919187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600" dirty="0"/>
              <a:t>How we pay providers has</a:t>
            </a:r>
            <a:r>
              <a:rPr lang="en-US" sz="1600" baseline="0" dirty="0"/>
              <a:t> been a moving target for decades</a:t>
            </a:r>
          </a:p>
          <a:p>
            <a:endParaRPr lang="en-US" sz="1600" dirty="0"/>
          </a:p>
          <a:p>
            <a:r>
              <a:rPr lang="en-US" sz="1600" dirty="0"/>
              <a:t>Decades in which RAND has been pivotal in </a:t>
            </a:r>
            <a:r>
              <a:rPr lang="en-US" sz="1600" u="sng" dirty="0"/>
              <a:t>shaping the conversation as well as policies-</a:t>
            </a:r>
            <a:r>
              <a:rPr lang="en-US" sz="1600" dirty="0"/>
              <a:t>--regarding how provider payments are designed</a:t>
            </a:r>
          </a:p>
          <a:p>
            <a:endParaRPr lang="en-US" sz="1600" dirty="0"/>
          </a:p>
          <a:p>
            <a:r>
              <a:rPr lang="en-US" sz="1600" dirty="0"/>
              <a:t>Let me start</a:t>
            </a:r>
            <a:r>
              <a:rPr lang="en-US" sz="1600" baseline="0" dirty="0"/>
              <a:t> by orienting you to these 3 types of payment models.</a:t>
            </a:r>
            <a:endParaRPr lang="en-US" sz="1600" dirty="0"/>
          </a:p>
        </p:txBody>
      </p:sp>
      <p:sp>
        <p:nvSpPr>
          <p:cNvPr id="4" name="Slide Number Placeholder 3"/>
          <p:cNvSpPr>
            <a:spLocks noGrp="1"/>
          </p:cNvSpPr>
          <p:nvPr>
            <p:ph type="sldNum" sz="quarter" idx="10"/>
          </p:nvPr>
        </p:nvSpPr>
        <p:spPr/>
        <p:txBody>
          <a:bodyPr/>
          <a:lstStyle/>
          <a:p>
            <a:fld id="{6CE91B2C-6B59-4A7F-A4C9-69A9530E84A8}" type="slidenum">
              <a:rPr lang="en-US" smtClean="0"/>
              <a:t>3</a:t>
            </a:fld>
            <a:endParaRPr lang="en-US" dirty="0"/>
          </a:p>
        </p:txBody>
      </p:sp>
    </p:spTree>
    <p:extLst>
      <p:ext uri="{BB962C8B-B14F-4D97-AF65-F5344CB8AC3E}">
        <p14:creationId xmlns:p14="http://schemas.microsoft.com/office/powerpoint/2010/main" val="362949181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Date Placeholder 3"/>
          <p:cNvSpPr>
            <a:spLocks noGrp="1"/>
          </p:cNvSpPr>
          <p:nvPr>
            <p:ph type="dt" idx="10"/>
          </p:nvPr>
        </p:nvSpPr>
        <p:spPr/>
        <p:txBody>
          <a:bodyPr/>
          <a:lstStyle/>
          <a:p>
            <a:r>
              <a:rPr lang="en-US"/>
              <a:t>Do Not Cite or Distribute</a:t>
            </a:r>
          </a:p>
        </p:txBody>
      </p:sp>
      <p:sp>
        <p:nvSpPr>
          <p:cNvPr id="5" name="Footer Placeholder 4"/>
          <p:cNvSpPr>
            <a:spLocks noGrp="1"/>
          </p:cNvSpPr>
          <p:nvPr>
            <p:ph type="ftr" sz="quarter" idx="11"/>
          </p:nvPr>
        </p:nvSpPr>
        <p:spPr/>
        <p:txBody>
          <a:bodyPr/>
          <a:lstStyle/>
          <a:p>
            <a:r>
              <a:rPr lang="en-US"/>
              <a:t>RAND Center of Excellence on Health System Performance</a:t>
            </a:r>
          </a:p>
        </p:txBody>
      </p:sp>
      <p:sp>
        <p:nvSpPr>
          <p:cNvPr id="6" name="Slide Number Placeholder 5"/>
          <p:cNvSpPr>
            <a:spLocks noGrp="1"/>
          </p:cNvSpPr>
          <p:nvPr>
            <p:ph type="sldNum" sz="quarter" idx="12"/>
          </p:nvPr>
        </p:nvSpPr>
        <p:spPr/>
        <p:txBody>
          <a:bodyPr/>
          <a:lstStyle/>
          <a:p>
            <a:fld id="{278EC15F-1F22-4E5B-9CE7-8E388E0D2A96}" type="slidenum">
              <a:rPr lang="en-US" smtClean="0"/>
              <a:t>4</a:t>
            </a:fld>
            <a:endParaRPr lang="en-US"/>
          </a:p>
        </p:txBody>
      </p:sp>
    </p:spTree>
    <p:extLst>
      <p:ext uri="{BB962C8B-B14F-4D97-AF65-F5344CB8AC3E}">
        <p14:creationId xmlns:p14="http://schemas.microsoft.com/office/powerpoint/2010/main" val="283109278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Contingent rewards/incentives tend to work with tasks that have simple rules—the reward narrows focus and provider can see goal right there  (routine, mechanical work)</a:t>
            </a:r>
          </a:p>
          <a:p>
            <a:endParaRPr lang="en-US" dirty="0"/>
          </a:p>
          <a:p>
            <a:endParaRPr lang="en-US" dirty="0"/>
          </a:p>
          <a:p>
            <a:r>
              <a:rPr lang="en-US" dirty="0"/>
              <a:t>Where solutions are on the periphery, incentives are bad, as you don’t want to narrow the focus, rather you want providers to be thinking in the larger/broader space</a:t>
            </a:r>
          </a:p>
          <a:p>
            <a:endParaRPr lang="en-US" dirty="0"/>
          </a:p>
          <a:p>
            <a:r>
              <a:rPr lang="en-US" dirty="0"/>
              <a:t>Contingent rewards block creativity---which can hinder care redesign and alternative ways of managing patients.</a:t>
            </a:r>
          </a:p>
          <a:p>
            <a:endParaRPr lang="en-US" dirty="0"/>
          </a:p>
        </p:txBody>
      </p:sp>
      <p:sp>
        <p:nvSpPr>
          <p:cNvPr id="4" name="Date Placeholder 3"/>
          <p:cNvSpPr>
            <a:spLocks noGrp="1"/>
          </p:cNvSpPr>
          <p:nvPr>
            <p:ph type="dt" idx="10"/>
          </p:nvPr>
        </p:nvSpPr>
        <p:spPr/>
        <p:txBody>
          <a:bodyPr/>
          <a:lstStyle/>
          <a:p>
            <a:r>
              <a:rPr lang="en-US"/>
              <a:t>Do Not Cite or Distribute</a:t>
            </a:r>
          </a:p>
        </p:txBody>
      </p:sp>
      <p:sp>
        <p:nvSpPr>
          <p:cNvPr id="5" name="Footer Placeholder 4"/>
          <p:cNvSpPr>
            <a:spLocks noGrp="1"/>
          </p:cNvSpPr>
          <p:nvPr>
            <p:ph type="ftr" sz="quarter" idx="11"/>
          </p:nvPr>
        </p:nvSpPr>
        <p:spPr/>
        <p:txBody>
          <a:bodyPr/>
          <a:lstStyle/>
          <a:p>
            <a:r>
              <a:rPr lang="en-US"/>
              <a:t>RAND Center of Excellence on Health System Performance</a:t>
            </a:r>
          </a:p>
        </p:txBody>
      </p:sp>
      <p:sp>
        <p:nvSpPr>
          <p:cNvPr id="6" name="Slide Number Placeholder 5"/>
          <p:cNvSpPr>
            <a:spLocks noGrp="1"/>
          </p:cNvSpPr>
          <p:nvPr>
            <p:ph type="sldNum" sz="quarter" idx="12"/>
          </p:nvPr>
        </p:nvSpPr>
        <p:spPr/>
        <p:txBody>
          <a:bodyPr/>
          <a:lstStyle/>
          <a:p>
            <a:fld id="{278EC15F-1F22-4E5B-9CE7-8E388E0D2A96}" type="slidenum">
              <a:rPr lang="en-US" smtClean="0"/>
              <a:t>6</a:t>
            </a:fld>
            <a:endParaRPr lang="en-US"/>
          </a:p>
        </p:txBody>
      </p:sp>
    </p:spTree>
    <p:extLst>
      <p:ext uri="{BB962C8B-B14F-4D97-AF65-F5344CB8AC3E}">
        <p14:creationId xmlns:p14="http://schemas.microsoft.com/office/powerpoint/2010/main" val="152786268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Contingent rewards “block creativity”---which can hinder care redesign and alternative ways of managing patients.</a:t>
            </a:r>
          </a:p>
        </p:txBody>
      </p:sp>
      <p:sp>
        <p:nvSpPr>
          <p:cNvPr id="4" name="Date Placeholder 3"/>
          <p:cNvSpPr>
            <a:spLocks noGrp="1"/>
          </p:cNvSpPr>
          <p:nvPr>
            <p:ph type="dt" idx="10"/>
          </p:nvPr>
        </p:nvSpPr>
        <p:spPr/>
        <p:txBody>
          <a:bodyPr/>
          <a:lstStyle/>
          <a:p>
            <a:r>
              <a:rPr lang="en-US"/>
              <a:t>Do Not Cite or Distribute</a:t>
            </a:r>
          </a:p>
        </p:txBody>
      </p:sp>
      <p:sp>
        <p:nvSpPr>
          <p:cNvPr id="5" name="Footer Placeholder 4"/>
          <p:cNvSpPr>
            <a:spLocks noGrp="1"/>
          </p:cNvSpPr>
          <p:nvPr>
            <p:ph type="ftr" sz="quarter" idx="11"/>
          </p:nvPr>
        </p:nvSpPr>
        <p:spPr/>
        <p:txBody>
          <a:bodyPr/>
          <a:lstStyle/>
          <a:p>
            <a:r>
              <a:rPr lang="en-US"/>
              <a:t>RAND Center of Excellence on Health System Performance</a:t>
            </a:r>
          </a:p>
        </p:txBody>
      </p:sp>
      <p:sp>
        <p:nvSpPr>
          <p:cNvPr id="6" name="Slide Number Placeholder 5"/>
          <p:cNvSpPr>
            <a:spLocks noGrp="1"/>
          </p:cNvSpPr>
          <p:nvPr>
            <p:ph type="sldNum" sz="quarter" idx="12"/>
          </p:nvPr>
        </p:nvSpPr>
        <p:spPr/>
        <p:txBody>
          <a:bodyPr/>
          <a:lstStyle/>
          <a:p>
            <a:fld id="{278EC15F-1F22-4E5B-9CE7-8E388E0D2A96}" type="slidenum">
              <a:rPr lang="en-US" smtClean="0"/>
              <a:t>7</a:t>
            </a:fld>
            <a:endParaRPr lang="en-US"/>
          </a:p>
        </p:txBody>
      </p:sp>
    </p:spTree>
    <p:extLst>
      <p:ext uri="{BB962C8B-B14F-4D97-AF65-F5344CB8AC3E}">
        <p14:creationId xmlns:p14="http://schemas.microsoft.com/office/powerpoint/2010/main" val="215966620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Date Placeholder 3"/>
          <p:cNvSpPr>
            <a:spLocks noGrp="1"/>
          </p:cNvSpPr>
          <p:nvPr>
            <p:ph type="dt" idx="10"/>
          </p:nvPr>
        </p:nvSpPr>
        <p:spPr/>
        <p:txBody>
          <a:bodyPr/>
          <a:lstStyle/>
          <a:p>
            <a:r>
              <a:rPr lang="en-US"/>
              <a:t>Do Not Cite or Distribute</a:t>
            </a:r>
          </a:p>
        </p:txBody>
      </p:sp>
      <p:sp>
        <p:nvSpPr>
          <p:cNvPr id="5" name="Footer Placeholder 4"/>
          <p:cNvSpPr>
            <a:spLocks noGrp="1"/>
          </p:cNvSpPr>
          <p:nvPr>
            <p:ph type="ftr" sz="quarter" idx="11"/>
          </p:nvPr>
        </p:nvSpPr>
        <p:spPr/>
        <p:txBody>
          <a:bodyPr/>
          <a:lstStyle/>
          <a:p>
            <a:r>
              <a:rPr lang="en-US"/>
              <a:t>RAND Center of Excellence on Health System Performance</a:t>
            </a:r>
          </a:p>
        </p:txBody>
      </p:sp>
      <p:sp>
        <p:nvSpPr>
          <p:cNvPr id="6" name="Slide Number Placeholder 5"/>
          <p:cNvSpPr>
            <a:spLocks noGrp="1"/>
          </p:cNvSpPr>
          <p:nvPr>
            <p:ph type="sldNum" sz="quarter" idx="12"/>
          </p:nvPr>
        </p:nvSpPr>
        <p:spPr/>
        <p:txBody>
          <a:bodyPr/>
          <a:lstStyle/>
          <a:p>
            <a:fld id="{278EC15F-1F22-4E5B-9CE7-8E388E0D2A96}" type="slidenum">
              <a:rPr lang="en-US" smtClean="0"/>
              <a:t>8</a:t>
            </a:fld>
            <a:endParaRPr lang="en-US"/>
          </a:p>
        </p:txBody>
      </p:sp>
    </p:spTree>
    <p:extLst>
      <p:ext uri="{BB962C8B-B14F-4D97-AF65-F5344CB8AC3E}">
        <p14:creationId xmlns:p14="http://schemas.microsoft.com/office/powerpoint/2010/main" val="17746116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Date Placeholder 3"/>
          <p:cNvSpPr>
            <a:spLocks noGrp="1"/>
          </p:cNvSpPr>
          <p:nvPr>
            <p:ph type="dt" idx="10"/>
          </p:nvPr>
        </p:nvSpPr>
        <p:spPr/>
        <p:txBody>
          <a:bodyPr/>
          <a:lstStyle/>
          <a:p>
            <a:r>
              <a:rPr lang="en-US"/>
              <a:t>Do Not Cite or Distribute</a:t>
            </a:r>
          </a:p>
        </p:txBody>
      </p:sp>
      <p:sp>
        <p:nvSpPr>
          <p:cNvPr id="5" name="Footer Placeholder 4"/>
          <p:cNvSpPr>
            <a:spLocks noGrp="1"/>
          </p:cNvSpPr>
          <p:nvPr>
            <p:ph type="ftr" sz="quarter" idx="11"/>
          </p:nvPr>
        </p:nvSpPr>
        <p:spPr/>
        <p:txBody>
          <a:bodyPr/>
          <a:lstStyle/>
          <a:p>
            <a:r>
              <a:rPr lang="en-US"/>
              <a:t>RAND Center of Excellence on Health System Performance</a:t>
            </a:r>
          </a:p>
        </p:txBody>
      </p:sp>
      <p:sp>
        <p:nvSpPr>
          <p:cNvPr id="6" name="Slide Number Placeholder 5"/>
          <p:cNvSpPr>
            <a:spLocks noGrp="1"/>
          </p:cNvSpPr>
          <p:nvPr>
            <p:ph type="sldNum" sz="quarter" idx="12"/>
          </p:nvPr>
        </p:nvSpPr>
        <p:spPr/>
        <p:txBody>
          <a:bodyPr/>
          <a:lstStyle/>
          <a:p>
            <a:fld id="{278EC15F-1F22-4E5B-9CE7-8E388E0D2A96}" type="slidenum">
              <a:rPr lang="en-US" smtClean="0"/>
              <a:t>9</a:t>
            </a:fld>
            <a:endParaRPr lang="en-US"/>
          </a:p>
        </p:txBody>
      </p:sp>
    </p:spTree>
    <p:extLst>
      <p:ext uri="{BB962C8B-B14F-4D97-AF65-F5344CB8AC3E}">
        <p14:creationId xmlns:p14="http://schemas.microsoft.com/office/powerpoint/2010/main" val="206941037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85750" indent="-285750">
              <a:buFont typeface="Arial" panose="020B0604020202020204" pitchFamily="34" charset="0"/>
              <a:buChar char="•"/>
            </a:pPr>
            <a:r>
              <a:rPr lang="en-US" sz="1400" dirty="0"/>
              <a:t>Need a new paradigm</a:t>
            </a:r>
          </a:p>
          <a:p>
            <a:pPr marL="285750" indent="-285750">
              <a:buFont typeface="Arial" panose="020B0604020202020204" pitchFamily="34" charset="0"/>
              <a:buChar char="•"/>
            </a:pPr>
            <a:r>
              <a:rPr lang="en-US" sz="1400" dirty="0"/>
              <a:t>Little in today’s health system architecture to incentivize providers to actively prevent the occurrence of disease in 1</a:t>
            </a:r>
            <a:r>
              <a:rPr lang="en-US" sz="1400" baseline="30000" dirty="0"/>
              <a:t>st</a:t>
            </a:r>
            <a:r>
              <a:rPr lang="en-US" sz="1400" dirty="0"/>
              <a:t> place and to limit procedures supplied to patients that are the most effective options</a:t>
            </a:r>
          </a:p>
          <a:p>
            <a:pPr marL="285750" indent="-285750">
              <a:buFont typeface="Arial" panose="020B0604020202020204" pitchFamily="34" charset="0"/>
              <a:buChar char="•"/>
            </a:pPr>
            <a:r>
              <a:rPr lang="en-US" sz="1400" dirty="0"/>
              <a:t>Need to reimburse providers for keeping their customers healthy instead of only paying for services when people are sick.</a:t>
            </a:r>
          </a:p>
          <a:p>
            <a:pPr marL="285750" indent="-285750">
              <a:buFont typeface="Arial" panose="020B0604020202020204" pitchFamily="34" charset="0"/>
              <a:buChar char="•"/>
            </a:pPr>
            <a:r>
              <a:rPr lang="en-US" sz="1400" dirty="0"/>
              <a:t>Goal is to preserve health</a:t>
            </a:r>
          </a:p>
          <a:p>
            <a:pPr marL="285750" indent="-285750">
              <a:buFont typeface="Arial" panose="020B0604020202020204" pitchFamily="34" charset="0"/>
              <a:buChar char="•"/>
            </a:pPr>
            <a:r>
              <a:rPr lang="en-US" sz="1400" dirty="0"/>
              <a:t>Don’t reimburse for procedures;  pay for each day a person is kept healthy (insurance company cannot receive reimbursement for any day you are sick;  start paying once you are restored to health</a:t>
            </a:r>
          </a:p>
          <a:p>
            <a:pPr marL="285750" indent="-285750">
              <a:buFont typeface="Arial" panose="020B0604020202020204" pitchFamily="34" charset="0"/>
              <a:buChar char="•"/>
            </a:pPr>
            <a:r>
              <a:rPr lang="en-US" sz="1400" dirty="0"/>
              <a:t>Reducing the # of people who are sick---has higher economic value to society.</a:t>
            </a:r>
          </a:p>
          <a:p>
            <a:pPr marL="285750" indent="-285750">
              <a:buFont typeface="Arial" panose="020B0604020202020204" pitchFamily="34" charset="0"/>
              <a:buChar char="•"/>
            </a:pPr>
            <a:endParaRPr lang="en-US" sz="1400" dirty="0"/>
          </a:p>
          <a:p>
            <a:pPr marL="285750" indent="-285750">
              <a:buFont typeface="Arial" panose="020B0604020202020204" pitchFamily="34" charset="0"/>
              <a:buChar char="•"/>
            </a:pPr>
            <a:r>
              <a:rPr lang="en-US" sz="1400" dirty="0"/>
              <a:t>To effectively preserve health, people will need to share their data to allow early intervention on a constant basis (physical exam, monitoring lifetime data, genetic information) + optimal science guided decisions.</a:t>
            </a:r>
          </a:p>
        </p:txBody>
      </p:sp>
      <p:sp>
        <p:nvSpPr>
          <p:cNvPr id="4" name="Date Placeholder 3"/>
          <p:cNvSpPr>
            <a:spLocks noGrp="1"/>
          </p:cNvSpPr>
          <p:nvPr>
            <p:ph type="dt" idx="10"/>
          </p:nvPr>
        </p:nvSpPr>
        <p:spPr/>
        <p:txBody>
          <a:bodyPr/>
          <a:lstStyle/>
          <a:p>
            <a:r>
              <a:rPr lang="en-US"/>
              <a:t>Do Not Cite or Distribute</a:t>
            </a:r>
          </a:p>
        </p:txBody>
      </p:sp>
      <p:sp>
        <p:nvSpPr>
          <p:cNvPr id="6" name="Slide Number Placeholder 5"/>
          <p:cNvSpPr>
            <a:spLocks noGrp="1"/>
          </p:cNvSpPr>
          <p:nvPr>
            <p:ph type="sldNum" sz="quarter" idx="12"/>
          </p:nvPr>
        </p:nvSpPr>
        <p:spPr/>
        <p:txBody>
          <a:bodyPr/>
          <a:lstStyle/>
          <a:p>
            <a:fld id="{278EC15F-1F22-4E5B-9CE7-8E388E0D2A96}" type="slidenum">
              <a:rPr lang="en-US" smtClean="0"/>
              <a:t>10</a:t>
            </a:fld>
            <a:endParaRPr lang="en-US"/>
          </a:p>
        </p:txBody>
      </p:sp>
    </p:spTree>
    <p:extLst>
      <p:ext uri="{BB962C8B-B14F-4D97-AF65-F5344CB8AC3E}">
        <p14:creationId xmlns:p14="http://schemas.microsoft.com/office/powerpoint/2010/main" val="1797316859"/>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2.png"/><Relationship Id="rId1" Type="http://schemas.openxmlformats.org/officeDocument/2006/relationships/slideMaster" Target="../slideMasters/slideMaster2.xml"/><Relationship Id="rId4" Type="http://schemas.openxmlformats.org/officeDocument/2006/relationships/image" Target="../media/image4.emf"/></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hyperlink" Target="http://intranet.rand.org/publications/art.design.prod/useful.artlinks.html" TargetMode="External"/><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cSld name="Title slide with portrait image">
    <p:bg>
      <p:bgPr>
        <a:solidFill>
          <a:schemeClr val="tx2"/>
        </a:solidFill>
        <a:effectLst/>
      </p:bgPr>
    </p:bg>
    <p:spTree>
      <p:nvGrpSpPr>
        <p:cNvPr id="1" name=""/>
        <p:cNvGrpSpPr/>
        <p:nvPr/>
      </p:nvGrpSpPr>
      <p:grpSpPr>
        <a:xfrm>
          <a:off x="0" y="0"/>
          <a:ext cx="0" cy="0"/>
          <a:chOff x="0" y="0"/>
          <a:chExt cx="0" cy="0"/>
        </a:xfrm>
      </p:grpSpPr>
      <p:sp>
        <p:nvSpPr>
          <p:cNvPr id="13" name="Title 12"/>
          <p:cNvSpPr>
            <a:spLocks noGrp="1"/>
          </p:cNvSpPr>
          <p:nvPr>
            <p:ph type="title"/>
          </p:nvPr>
        </p:nvSpPr>
        <p:spPr>
          <a:xfrm>
            <a:off x="-1" y="0"/>
            <a:ext cx="6096000" cy="6858000"/>
          </a:xfrm>
          <a:noFill/>
          <a:ln>
            <a:noFill/>
          </a:ln>
        </p:spPr>
        <p:txBody>
          <a:bodyPr lIns="274320" tIns="731520" anchor="t" anchorCtr="0"/>
          <a:lstStyle>
            <a:lvl1pPr algn="l">
              <a:defRPr>
                <a:solidFill>
                  <a:schemeClr val="bg1"/>
                </a:solidFill>
              </a:defRPr>
            </a:lvl1pPr>
          </a:lstStyle>
          <a:p>
            <a:r>
              <a:rPr lang="en-US"/>
              <a:t>Click to edit Master title style</a:t>
            </a:r>
            <a:endParaRPr lang="en-US" dirty="0"/>
          </a:p>
        </p:txBody>
      </p:sp>
      <p:sp>
        <p:nvSpPr>
          <p:cNvPr id="4" name="Picture Placeholder 37"/>
          <p:cNvSpPr>
            <a:spLocks noGrp="1"/>
          </p:cNvSpPr>
          <p:nvPr>
            <p:ph type="pic" sz="quarter" idx="14"/>
          </p:nvPr>
        </p:nvSpPr>
        <p:spPr>
          <a:xfrm>
            <a:off x="6096000" y="-27432"/>
            <a:ext cx="6096000" cy="6885432"/>
          </a:xfrm>
          <a:solidFill>
            <a:srgbClr val="FFFFFF"/>
          </a:solidFill>
        </p:spPr>
        <p:txBody>
          <a:bodyPr/>
          <a:lstStyle/>
          <a:p>
            <a:r>
              <a:rPr lang="en-US"/>
              <a:t>Click icon to add picture</a:t>
            </a:r>
          </a:p>
        </p:txBody>
      </p:sp>
      <p:sp>
        <p:nvSpPr>
          <p:cNvPr id="15" name="Subtitle 2"/>
          <p:cNvSpPr>
            <a:spLocks noGrp="1"/>
          </p:cNvSpPr>
          <p:nvPr>
            <p:ph type="subTitle" idx="1"/>
          </p:nvPr>
        </p:nvSpPr>
        <p:spPr>
          <a:xfrm>
            <a:off x="241726" y="2922959"/>
            <a:ext cx="5352777" cy="1752600"/>
          </a:xfrm>
        </p:spPr>
        <p:txBody>
          <a:bodyPr>
            <a:normAutofit/>
          </a:bodyPr>
          <a:lstStyle>
            <a:lvl1pPr marL="0" indent="0" algn="l">
              <a:buNone/>
              <a:defRPr sz="3200">
                <a:solidFill>
                  <a:schemeClr val="bg1"/>
                </a:solidFill>
              </a:defRPr>
            </a:lvl1pPr>
            <a:lvl2pPr marL="609585" indent="0" algn="ctr">
              <a:buNone/>
              <a:defRPr>
                <a:solidFill>
                  <a:schemeClr val="tx1">
                    <a:tint val="75000"/>
                  </a:schemeClr>
                </a:solidFill>
              </a:defRPr>
            </a:lvl2pPr>
            <a:lvl3pPr marL="1219170" indent="0" algn="ctr">
              <a:buNone/>
              <a:defRPr>
                <a:solidFill>
                  <a:schemeClr val="tx1">
                    <a:tint val="75000"/>
                  </a:schemeClr>
                </a:solidFill>
              </a:defRPr>
            </a:lvl3pPr>
            <a:lvl4pPr marL="1828754" indent="0" algn="ctr">
              <a:buNone/>
              <a:defRPr>
                <a:solidFill>
                  <a:schemeClr val="tx1">
                    <a:tint val="75000"/>
                  </a:schemeClr>
                </a:solidFill>
              </a:defRPr>
            </a:lvl4pPr>
            <a:lvl5pPr marL="2438339" indent="0" algn="ctr">
              <a:buNone/>
              <a:defRPr>
                <a:solidFill>
                  <a:schemeClr val="tx1">
                    <a:tint val="75000"/>
                  </a:schemeClr>
                </a:solidFill>
              </a:defRPr>
            </a:lvl5pPr>
            <a:lvl6pPr marL="3047924" indent="0" algn="ctr">
              <a:buNone/>
              <a:defRPr>
                <a:solidFill>
                  <a:schemeClr val="tx1">
                    <a:tint val="75000"/>
                  </a:schemeClr>
                </a:solidFill>
              </a:defRPr>
            </a:lvl6pPr>
            <a:lvl7pPr marL="3657509" indent="0" algn="ctr">
              <a:buNone/>
              <a:defRPr>
                <a:solidFill>
                  <a:schemeClr val="tx1">
                    <a:tint val="75000"/>
                  </a:schemeClr>
                </a:solidFill>
              </a:defRPr>
            </a:lvl7pPr>
            <a:lvl8pPr marL="4267093" indent="0" algn="ctr">
              <a:buNone/>
              <a:defRPr>
                <a:solidFill>
                  <a:schemeClr val="tx1">
                    <a:tint val="75000"/>
                  </a:schemeClr>
                </a:solidFill>
              </a:defRPr>
            </a:lvl8pPr>
            <a:lvl9pPr marL="4876678" indent="0" algn="ctr">
              <a:buNone/>
              <a:defRPr>
                <a:solidFill>
                  <a:schemeClr val="tx1">
                    <a:tint val="75000"/>
                  </a:schemeClr>
                </a:solidFill>
              </a:defRPr>
            </a:lvl9pPr>
          </a:lstStyle>
          <a:p>
            <a:r>
              <a:rPr lang="en-US"/>
              <a:t>Click to edit Master subtitle style</a:t>
            </a:r>
            <a:endParaRPr lang="en-US" dirty="0"/>
          </a:p>
        </p:txBody>
      </p:sp>
      <p:pic>
        <p:nvPicPr>
          <p:cNvPr id="7" name="Picture 6" descr="randcorp267.jpg"/>
          <p:cNvPicPr>
            <a:picLocks noChangeAspect="1"/>
          </p:cNvPicPr>
          <p:nvPr/>
        </p:nvPicPr>
        <p:blipFill>
          <a:blip r:embed="rId2" cstate="print">
            <a:extLst>
              <a:ext uri="{28A0092B-C50C-407E-A947-70E740481C1C}">
                <a14:useLocalDpi xmlns:a14="http://schemas.microsoft.com/office/drawing/2010/main"/>
              </a:ext>
            </a:extLst>
          </a:blip>
          <a:stretch>
            <a:fillRect/>
          </a:stretch>
        </p:blipFill>
        <p:spPr>
          <a:xfrm>
            <a:off x="341331" y="5708413"/>
            <a:ext cx="864835" cy="864835"/>
          </a:xfrm>
          <a:prstGeom prst="rect">
            <a:avLst/>
          </a:prstGeom>
          <a:ln>
            <a:solidFill>
              <a:schemeClr val="bg1"/>
            </a:solidFill>
          </a:ln>
        </p:spPr>
      </p:pic>
    </p:spTree>
    <p:extLst>
      <p:ext uri="{BB962C8B-B14F-4D97-AF65-F5344CB8AC3E}">
        <p14:creationId xmlns:p14="http://schemas.microsoft.com/office/powerpoint/2010/main" val="86716967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609600" y="1535113"/>
            <a:ext cx="5386917" cy="639763"/>
          </a:xfrm>
        </p:spPr>
        <p:txBody>
          <a:bodyPr anchor="b"/>
          <a:lstStyle>
            <a:lvl1pPr marL="0" indent="0">
              <a:buNone/>
              <a:defRPr sz="3200" b="1"/>
            </a:lvl1pPr>
            <a:lvl2pPr marL="609585" indent="0">
              <a:buNone/>
              <a:defRPr sz="2667" b="1"/>
            </a:lvl2pPr>
            <a:lvl3pPr marL="1219170" indent="0">
              <a:buNone/>
              <a:defRPr sz="2400" b="1"/>
            </a:lvl3pPr>
            <a:lvl4pPr marL="1828754" indent="0">
              <a:buNone/>
              <a:defRPr sz="2133" b="1"/>
            </a:lvl4pPr>
            <a:lvl5pPr marL="2438339" indent="0">
              <a:buNone/>
              <a:defRPr sz="2133" b="1"/>
            </a:lvl5pPr>
            <a:lvl6pPr marL="3047924" indent="0">
              <a:buNone/>
              <a:defRPr sz="2133" b="1"/>
            </a:lvl6pPr>
            <a:lvl7pPr marL="3657509" indent="0">
              <a:buNone/>
              <a:defRPr sz="2133" b="1"/>
            </a:lvl7pPr>
            <a:lvl8pPr marL="4267093" indent="0">
              <a:buNone/>
              <a:defRPr sz="2133" b="1"/>
            </a:lvl8pPr>
            <a:lvl9pPr marL="4876678" indent="0">
              <a:buNone/>
              <a:defRPr sz="2133" b="1"/>
            </a:lvl9pPr>
          </a:lstStyle>
          <a:p>
            <a:pPr lvl="0"/>
            <a:r>
              <a:rPr lang="en-US"/>
              <a:t>Edit Master text styles</a:t>
            </a:r>
          </a:p>
        </p:txBody>
      </p:sp>
      <p:sp>
        <p:nvSpPr>
          <p:cNvPr id="4" name="Content Placeholder 3"/>
          <p:cNvSpPr>
            <a:spLocks noGrp="1"/>
          </p:cNvSpPr>
          <p:nvPr>
            <p:ph sz="half" idx="2"/>
          </p:nvPr>
        </p:nvSpPr>
        <p:spPr>
          <a:xfrm>
            <a:off x="609600" y="2174875"/>
            <a:ext cx="5386917" cy="3951288"/>
          </a:xfrm>
        </p:spPr>
        <p:txBody>
          <a:bodyPr/>
          <a:lstStyle>
            <a:lvl1pPr>
              <a:defRPr sz="3200"/>
            </a:lvl1pPr>
            <a:lvl2pPr>
              <a:defRPr sz="2667"/>
            </a:lvl2pPr>
            <a:lvl3pPr>
              <a:defRPr sz="2400"/>
            </a:lvl3pPr>
            <a:lvl4pPr>
              <a:defRPr sz="2133"/>
            </a:lvl4pPr>
            <a:lvl5pPr>
              <a:defRPr sz="2133"/>
            </a:lvl5pPr>
            <a:lvl6pPr>
              <a:defRPr sz="2133"/>
            </a:lvl6pPr>
            <a:lvl7pPr>
              <a:defRPr sz="2133"/>
            </a:lvl7pPr>
            <a:lvl8pPr>
              <a:defRPr sz="2133"/>
            </a:lvl8pPr>
            <a:lvl9pPr>
              <a:defRPr sz="2133"/>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9" y="1535113"/>
            <a:ext cx="5389033" cy="639763"/>
          </a:xfrm>
        </p:spPr>
        <p:txBody>
          <a:bodyPr anchor="b"/>
          <a:lstStyle>
            <a:lvl1pPr marL="0" indent="0">
              <a:buNone/>
              <a:defRPr sz="3200" b="1"/>
            </a:lvl1pPr>
            <a:lvl2pPr marL="609585" indent="0">
              <a:buNone/>
              <a:defRPr sz="2667" b="1"/>
            </a:lvl2pPr>
            <a:lvl3pPr marL="1219170" indent="0">
              <a:buNone/>
              <a:defRPr sz="2400" b="1"/>
            </a:lvl3pPr>
            <a:lvl4pPr marL="1828754" indent="0">
              <a:buNone/>
              <a:defRPr sz="2133" b="1"/>
            </a:lvl4pPr>
            <a:lvl5pPr marL="2438339" indent="0">
              <a:buNone/>
              <a:defRPr sz="2133" b="1"/>
            </a:lvl5pPr>
            <a:lvl6pPr marL="3047924" indent="0">
              <a:buNone/>
              <a:defRPr sz="2133" b="1"/>
            </a:lvl6pPr>
            <a:lvl7pPr marL="3657509" indent="0">
              <a:buNone/>
              <a:defRPr sz="2133" b="1"/>
            </a:lvl7pPr>
            <a:lvl8pPr marL="4267093" indent="0">
              <a:buNone/>
              <a:defRPr sz="2133" b="1"/>
            </a:lvl8pPr>
            <a:lvl9pPr marL="4876678" indent="0">
              <a:buNone/>
              <a:defRPr sz="2133" b="1"/>
            </a:lvl9pPr>
          </a:lstStyle>
          <a:p>
            <a:pPr lvl="0"/>
            <a:r>
              <a:rPr lang="en-US"/>
              <a:t>Edit Master text styles</a:t>
            </a:r>
          </a:p>
        </p:txBody>
      </p:sp>
      <p:sp>
        <p:nvSpPr>
          <p:cNvPr id="6" name="Content Placeholder 5"/>
          <p:cNvSpPr>
            <a:spLocks noGrp="1"/>
          </p:cNvSpPr>
          <p:nvPr>
            <p:ph sz="quarter" idx="4"/>
          </p:nvPr>
        </p:nvSpPr>
        <p:spPr>
          <a:xfrm>
            <a:off x="6193369" y="2174875"/>
            <a:ext cx="5389033" cy="3951288"/>
          </a:xfrm>
        </p:spPr>
        <p:txBody>
          <a:bodyPr/>
          <a:lstStyle>
            <a:lvl1pPr>
              <a:defRPr sz="3200"/>
            </a:lvl1pPr>
            <a:lvl2pPr>
              <a:defRPr sz="2667"/>
            </a:lvl2pPr>
            <a:lvl3pPr>
              <a:defRPr sz="2400"/>
            </a:lvl3pPr>
            <a:lvl4pPr>
              <a:defRPr sz="2133"/>
            </a:lvl4pPr>
            <a:lvl5pPr>
              <a:defRPr sz="2133"/>
            </a:lvl5pPr>
            <a:lvl6pPr>
              <a:defRPr sz="2133"/>
            </a:lvl6pPr>
            <a:lvl7pPr>
              <a:defRPr sz="2133"/>
            </a:lvl7pPr>
            <a:lvl8pPr>
              <a:defRPr sz="2133"/>
            </a:lvl8pPr>
            <a:lvl9pPr>
              <a:defRPr sz="2133"/>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Title 6">
            <a:extLst>
              <a:ext uri="{FF2B5EF4-FFF2-40B4-BE49-F238E27FC236}">
                <a16:creationId xmlns:a16="http://schemas.microsoft.com/office/drawing/2014/main" xmlns="" id="{4CC7D6A8-3453-402F-A36E-D029B4A4B98E}"/>
              </a:ext>
            </a:extLst>
          </p:cNvPr>
          <p:cNvSpPr>
            <a:spLocks noGrp="1"/>
          </p:cNvSpPr>
          <p:nvPr>
            <p:ph type="title"/>
          </p:nvPr>
        </p:nvSpPr>
        <p:spPr/>
        <p:txBody>
          <a:bodyPr/>
          <a:lstStyle/>
          <a:p>
            <a:r>
              <a:rPr lang="en-US"/>
              <a:t>Click to edit Master title style</a:t>
            </a:r>
          </a:p>
        </p:txBody>
      </p:sp>
      <p:sp>
        <p:nvSpPr>
          <p:cNvPr id="10" name="Date Placeholder 4">
            <a:extLst>
              <a:ext uri="{FF2B5EF4-FFF2-40B4-BE49-F238E27FC236}">
                <a16:creationId xmlns:a16="http://schemas.microsoft.com/office/drawing/2014/main" xmlns="" id="{72945ED7-64BD-49B2-9D3B-DF24AFAB9156}"/>
              </a:ext>
            </a:extLst>
          </p:cNvPr>
          <p:cNvSpPr>
            <a:spLocks noGrp="1"/>
          </p:cNvSpPr>
          <p:nvPr>
            <p:ph type="dt" sz="half" idx="10"/>
          </p:nvPr>
        </p:nvSpPr>
        <p:spPr>
          <a:xfrm>
            <a:off x="838200" y="6356350"/>
            <a:ext cx="2743200" cy="365125"/>
          </a:xfrm>
          <a:prstGeom prst="rect">
            <a:avLst/>
          </a:prstGeom>
        </p:spPr>
        <p:txBody>
          <a:bodyPr/>
          <a:lstStyle>
            <a:lvl1pPr>
              <a:defRPr sz="1400"/>
            </a:lvl1pPr>
          </a:lstStyle>
          <a:p>
            <a:endParaRPr lang="en-US" dirty="0"/>
          </a:p>
        </p:txBody>
      </p:sp>
      <p:sp>
        <p:nvSpPr>
          <p:cNvPr id="11" name="Footer Placeholder 5">
            <a:extLst>
              <a:ext uri="{FF2B5EF4-FFF2-40B4-BE49-F238E27FC236}">
                <a16:creationId xmlns:a16="http://schemas.microsoft.com/office/drawing/2014/main" xmlns="" id="{57E30BFF-BE95-49F0-B3C3-CD2A43C8ACBA}"/>
              </a:ext>
            </a:extLst>
          </p:cNvPr>
          <p:cNvSpPr>
            <a:spLocks noGrp="1"/>
          </p:cNvSpPr>
          <p:nvPr>
            <p:ph type="ftr" sz="quarter" idx="11"/>
          </p:nvPr>
        </p:nvSpPr>
        <p:spPr>
          <a:xfrm>
            <a:off x="4038600" y="6356350"/>
            <a:ext cx="4114800" cy="365125"/>
          </a:xfrm>
          <a:prstGeom prst="rect">
            <a:avLst/>
          </a:prstGeom>
        </p:spPr>
        <p:txBody>
          <a:bodyPr/>
          <a:lstStyle>
            <a:lvl1pPr>
              <a:defRPr sz="1400"/>
            </a:lvl1pPr>
          </a:lstStyle>
          <a:p>
            <a:pPr algn="ctr"/>
            <a:r>
              <a:rPr lang="en-US" smtClean="0"/>
              <a:t>Cheryl Damberg, "Achieving and Sustaining Behavior Change to Benefit Older Adults" Dec 6-7, 2018</a:t>
            </a:r>
            <a:endParaRPr lang="en-US" dirty="0"/>
          </a:p>
        </p:txBody>
      </p:sp>
      <p:sp>
        <p:nvSpPr>
          <p:cNvPr id="12" name="Slide Number Placeholder 6">
            <a:extLst>
              <a:ext uri="{FF2B5EF4-FFF2-40B4-BE49-F238E27FC236}">
                <a16:creationId xmlns:a16="http://schemas.microsoft.com/office/drawing/2014/main" xmlns="" id="{DA17CC7A-F720-4BEE-995D-5CB7DD7E7B11}"/>
              </a:ext>
            </a:extLst>
          </p:cNvPr>
          <p:cNvSpPr>
            <a:spLocks noGrp="1"/>
          </p:cNvSpPr>
          <p:nvPr>
            <p:ph type="sldNum" sz="quarter" idx="12"/>
          </p:nvPr>
        </p:nvSpPr>
        <p:spPr>
          <a:xfrm>
            <a:off x="8610600" y="6356350"/>
            <a:ext cx="2743200" cy="365125"/>
          </a:xfrm>
          <a:prstGeom prst="rect">
            <a:avLst/>
          </a:prstGeom>
        </p:spPr>
        <p:txBody>
          <a:bodyPr/>
          <a:lstStyle>
            <a:lvl1pPr>
              <a:defRPr sz="1400"/>
            </a:lvl1pPr>
          </a:lstStyle>
          <a:p>
            <a:pPr algn="r"/>
            <a:fld id="{F75519C5-5F02-4DEF-AA17-D3642B99B2F3}" type="slidenum">
              <a:rPr lang="en-US" smtClean="0"/>
              <a:pPr algn="r"/>
              <a:t>‹#›</a:t>
            </a:fld>
            <a:endParaRPr lang="en-US" dirty="0"/>
          </a:p>
        </p:txBody>
      </p:sp>
    </p:spTree>
    <p:extLst>
      <p:ext uri="{BB962C8B-B14F-4D97-AF65-F5344CB8AC3E}">
        <p14:creationId xmlns:p14="http://schemas.microsoft.com/office/powerpoint/2010/main" val="220236595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Slide Number Placeholder 6">
            <a:extLst>
              <a:ext uri="{FF2B5EF4-FFF2-40B4-BE49-F238E27FC236}">
                <a16:creationId xmlns:a16="http://schemas.microsoft.com/office/drawing/2014/main" xmlns="" id="{5AF2DAD2-4FCC-4AF2-9FE1-E3D141F36BDC}"/>
              </a:ext>
            </a:extLst>
          </p:cNvPr>
          <p:cNvSpPr>
            <a:spLocks noGrp="1"/>
          </p:cNvSpPr>
          <p:nvPr>
            <p:ph type="sldNum" sz="quarter" idx="12"/>
          </p:nvPr>
        </p:nvSpPr>
        <p:spPr>
          <a:xfrm>
            <a:off x="8610600" y="6356350"/>
            <a:ext cx="2743200" cy="365125"/>
          </a:xfrm>
          <a:prstGeom prst="rect">
            <a:avLst/>
          </a:prstGeom>
        </p:spPr>
        <p:txBody>
          <a:bodyPr/>
          <a:lstStyle>
            <a:lvl1pPr>
              <a:defRPr sz="1400"/>
            </a:lvl1pPr>
          </a:lstStyle>
          <a:p>
            <a:pPr algn="r"/>
            <a:fld id="{F75519C5-5F02-4DEF-AA17-D3642B99B2F3}" type="slidenum">
              <a:rPr lang="en-US" smtClean="0"/>
              <a:pPr algn="r"/>
              <a:t>‹#›</a:t>
            </a:fld>
            <a:endParaRPr lang="en-US" dirty="0"/>
          </a:p>
        </p:txBody>
      </p:sp>
      <p:sp>
        <p:nvSpPr>
          <p:cNvPr id="9" name="Footer Placeholder 5">
            <a:extLst>
              <a:ext uri="{FF2B5EF4-FFF2-40B4-BE49-F238E27FC236}">
                <a16:creationId xmlns:a16="http://schemas.microsoft.com/office/drawing/2014/main" xmlns="" id="{392D9612-1A1D-4D14-B5F7-CA39E4AD6520}"/>
              </a:ext>
            </a:extLst>
          </p:cNvPr>
          <p:cNvSpPr>
            <a:spLocks noGrp="1"/>
          </p:cNvSpPr>
          <p:nvPr>
            <p:ph type="ftr" sz="quarter" idx="11"/>
          </p:nvPr>
        </p:nvSpPr>
        <p:spPr>
          <a:xfrm>
            <a:off x="4038600" y="6356350"/>
            <a:ext cx="4114800" cy="365125"/>
          </a:xfrm>
          <a:prstGeom prst="rect">
            <a:avLst/>
          </a:prstGeom>
        </p:spPr>
        <p:txBody>
          <a:bodyPr/>
          <a:lstStyle>
            <a:lvl1pPr>
              <a:defRPr sz="1400"/>
            </a:lvl1pPr>
          </a:lstStyle>
          <a:p>
            <a:pPr algn="ctr"/>
            <a:r>
              <a:rPr lang="en-US" smtClean="0"/>
              <a:t>Cheryl Damberg, "Achieving and Sustaining Behavior Change to Benefit Older Adults" Dec 6-7, 2018</a:t>
            </a:r>
            <a:endParaRPr lang="en-US" dirty="0"/>
          </a:p>
        </p:txBody>
      </p:sp>
      <p:sp>
        <p:nvSpPr>
          <p:cNvPr id="10" name="Date Placeholder 4">
            <a:extLst>
              <a:ext uri="{FF2B5EF4-FFF2-40B4-BE49-F238E27FC236}">
                <a16:creationId xmlns:a16="http://schemas.microsoft.com/office/drawing/2014/main" xmlns="" id="{5A675BB6-CBBB-423B-A5FD-319121A4799F}"/>
              </a:ext>
            </a:extLst>
          </p:cNvPr>
          <p:cNvSpPr>
            <a:spLocks noGrp="1"/>
          </p:cNvSpPr>
          <p:nvPr>
            <p:ph type="dt" sz="half" idx="10"/>
          </p:nvPr>
        </p:nvSpPr>
        <p:spPr>
          <a:xfrm>
            <a:off x="838200" y="6356350"/>
            <a:ext cx="2743200" cy="365125"/>
          </a:xfrm>
          <a:prstGeom prst="rect">
            <a:avLst/>
          </a:prstGeom>
        </p:spPr>
        <p:txBody>
          <a:bodyPr/>
          <a:lstStyle>
            <a:lvl1pPr>
              <a:defRPr sz="1400"/>
            </a:lvl1pPr>
          </a:lstStyle>
          <a:p>
            <a:endParaRPr lang="en-US" dirty="0"/>
          </a:p>
        </p:txBody>
      </p:sp>
    </p:spTree>
    <p:extLst>
      <p:ext uri="{BB962C8B-B14F-4D97-AF65-F5344CB8AC3E}">
        <p14:creationId xmlns:p14="http://schemas.microsoft.com/office/powerpoint/2010/main" val="395201190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xmlns="" id="{69DA3996-7C30-465A-BEAD-A59CB5721124}"/>
              </a:ext>
            </a:extLst>
          </p:cNvPr>
          <p:cNvSpPr>
            <a:spLocks noGrp="1"/>
          </p:cNvSpPr>
          <p:nvPr>
            <p:ph type="dt" sz="half" idx="10"/>
          </p:nvPr>
        </p:nvSpPr>
        <p:spPr>
          <a:xfrm>
            <a:off x="838200" y="6356350"/>
            <a:ext cx="2743200" cy="365125"/>
          </a:xfrm>
          <a:prstGeom prst="rect">
            <a:avLst/>
          </a:prstGeom>
        </p:spPr>
        <p:txBody>
          <a:bodyPr/>
          <a:lstStyle>
            <a:lvl1pPr>
              <a:defRPr sz="1400"/>
            </a:lvl1pPr>
          </a:lstStyle>
          <a:p>
            <a:endParaRPr lang="en-US" dirty="0"/>
          </a:p>
        </p:txBody>
      </p:sp>
      <p:sp>
        <p:nvSpPr>
          <p:cNvPr id="3" name="Footer Placeholder 2">
            <a:extLst>
              <a:ext uri="{FF2B5EF4-FFF2-40B4-BE49-F238E27FC236}">
                <a16:creationId xmlns:a16="http://schemas.microsoft.com/office/drawing/2014/main" xmlns="" id="{FADD9C0F-38D8-4597-8956-B321B23BFB95}"/>
              </a:ext>
            </a:extLst>
          </p:cNvPr>
          <p:cNvSpPr>
            <a:spLocks noGrp="1"/>
          </p:cNvSpPr>
          <p:nvPr>
            <p:ph type="ftr" sz="quarter" idx="11"/>
          </p:nvPr>
        </p:nvSpPr>
        <p:spPr>
          <a:xfrm>
            <a:off x="4038600" y="6356350"/>
            <a:ext cx="4114800" cy="365125"/>
          </a:xfrm>
          <a:prstGeom prst="rect">
            <a:avLst/>
          </a:prstGeom>
        </p:spPr>
        <p:txBody>
          <a:bodyPr/>
          <a:lstStyle>
            <a:lvl1pPr algn="ctr">
              <a:defRPr sz="1400"/>
            </a:lvl1pPr>
          </a:lstStyle>
          <a:p>
            <a:r>
              <a:rPr lang="en-US" smtClean="0"/>
              <a:t>Cheryl Damberg, "Achieving and Sustaining Behavior Change to Benefit Older Adults" Dec 6-7, 2018</a:t>
            </a:r>
            <a:endParaRPr lang="en-US" dirty="0"/>
          </a:p>
        </p:txBody>
      </p:sp>
      <p:sp>
        <p:nvSpPr>
          <p:cNvPr id="4" name="Slide Number Placeholder 3">
            <a:extLst>
              <a:ext uri="{FF2B5EF4-FFF2-40B4-BE49-F238E27FC236}">
                <a16:creationId xmlns:a16="http://schemas.microsoft.com/office/drawing/2014/main" xmlns="" id="{38394098-B3D8-42ED-AEBB-A60F4C95D613}"/>
              </a:ext>
            </a:extLst>
          </p:cNvPr>
          <p:cNvSpPr>
            <a:spLocks noGrp="1"/>
          </p:cNvSpPr>
          <p:nvPr>
            <p:ph type="sldNum" sz="quarter" idx="12"/>
          </p:nvPr>
        </p:nvSpPr>
        <p:spPr>
          <a:xfrm>
            <a:off x="8610600" y="6356350"/>
            <a:ext cx="2743200" cy="365125"/>
          </a:xfrm>
          <a:prstGeom prst="rect">
            <a:avLst/>
          </a:prstGeom>
        </p:spPr>
        <p:txBody>
          <a:bodyPr/>
          <a:lstStyle>
            <a:lvl1pPr algn="r">
              <a:defRPr sz="1400"/>
            </a:lvl1pPr>
          </a:lstStyle>
          <a:p>
            <a:fld id="{F75519C5-5F02-4DEF-AA17-D3642B99B2F3}" type="slidenum">
              <a:rPr lang="en-US" smtClean="0"/>
              <a:pPr/>
              <a:t>‹#›</a:t>
            </a:fld>
            <a:endParaRPr lang="en-US"/>
          </a:p>
        </p:txBody>
      </p:sp>
    </p:spTree>
    <p:extLst>
      <p:ext uri="{BB962C8B-B14F-4D97-AF65-F5344CB8AC3E}">
        <p14:creationId xmlns:p14="http://schemas.microsoft.com/office/powerpoint/2010/main" val="67506842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cSld name="Ending Logo Slide">
    <p:spTree>
      <p:nvGrpSpPr>
        <p:cNvPr id="1" name=""/>
        <p:cNvGrpSpPr/>
        <p:nvPr/>
      </p:nvGrpSpPr>
      <p:grpSpPr>
        <a:xfrm>
          <a:off x="0" y="0"/>
          <a:ext cx="0" cy="0"/>
          <a:chOff x="0" y="0"/>
          <a:chExt cx="0" cy="0"/>
        </a:xfrm>
      </p:grpSpPr>
      <p:pic>
        <p:nvPicPr>
          <p:cNvPr id="4" name="Picture 3" descr="randcorp267.jpg"/>
          <p:cNvPicPr>
            <a:picLocks noChangeAspect="1"/>
          </p:cNvPicPr>
          <p:nvPr/>
        </p:nvPicPr>
        <p:blipFill>
          <a:blip r:embed="rId2" cstate="print">
            <a:extLst>
              <a:ext uri="{28A0092B-C50C-407E-A947-70E740481C1C}">
                <a14:useLocalDpi xmlns:a14="http://schemas.microsoft.com/office/drawing/2010/main"/>
              </a:ext>
            </a:extLst>
          </a:blip>
          <a:stretch>
            <a:fillRect/>
          </a:stretch>
        </p:blipFill>
        <p:spPr>
          <a:xfrm>
            <a:off x="5242616" y="2344532"/>
            <a:ext cx="1782968" cy="1782968"/>
          </a:xfrm>
          <a:prstGeom prst="rect">
            <a:avLst/>
          </a:prstGeom>
          <a:ln>
            <a:solidFill>
              <a:schemeClr val="bg1"/>
            </a:solidFill>
          </a:ln>
        </p:spPr>
      </p:pic>
    </p:spTree>
    <p:extLst>
      <p:ext uri="{BB962C8B-B14F-4D97-AF65-F5344CB8AC3E}">
        <p14:creationId xmlns:p14="http://schemas.microsoft.com/office/powerpoint/2010/main" val="353017431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xmlns="" id="{69DA3996-7C30-465A-BEAD-A59CB5721124}"/>
              </a:ext>
            </a:extLst>
          </p:cNvPr>
          <p:cNvSpPr>
            <a:spLocks noGrp="1"/>
          </p:cNvSpPr>
          <p:nvPr>
            <p:ph type="dt" sz="half" idx="10"/>
          </p:nvPr>
        </p:nvSpPr>
        <p:spPr>
          <a:xfrm>
            <a:off x="838200" y="6356350"/>
            <a:ext cx="2743200" cy="365125"/>
          </a:xfrm>
          <a:prstGeom prst="rect">
            <a:avLst/>
          </a:prstGeom>
        </p:spPr>
        <p:txBody>
          <a:bodyPr/>
          <a:lstStyle/>
          <a:p>
            <a:endParaRPr lang="en-US" dirty="0"/>
          </a:p>
        </p:txBody>
      </p:sp>
      <p:sp>
        <p:nvSpPr>
          <p:cNvPr id="3" name="Footer Placeholder 2">
            <a:extLst>
              <a:ext uri="{FF2B5EF4-FFF2-40B4-BE49-F238E27FC236}">
                <a16:creationId xmlns:a16="http://schemas.microsoft.com/office/drawing/2014/main" xmlns="" id="{FADD9C0F-38D8-4597-8956-B321B23BFB95}"/>
              </a:ext>
            </a:extLst>
          </p:cNvPr>
          <p:cNvSpPr>
            <a:spLocks noGrp="1"/>
          </p:cNvSpPr>
          <p:nvPr>
            <p:ph type="ftr" sz="quarter" idx="11"/>
          </p:nvPr>
        </p:nvSpPr>
        <p:spPr>
          <a:xfrm>
            <a:off x="4038600" y="6356350"/>
            <a:ext cx="4114800" cy="365125"/>
          </a:xfrm>
          <a:prstGeom prst="rect">
            <a:avLst/>
          </a:prstGeom>
        </p:spPr>
        <p:txBody>
          <a:bodyPr/>
          <a:lstStyle/>
          <a:p>
            <a:r>
              <a:rPr lang="en-US" smtClean="0"/>
              <a:t>Cheryl Damberg, "Achieving and Sustaining Behavior Change to Benefit Older Adults" Dec 6-7, 2018</a:t>
            </a:r>
            <a:endParaRPr lang="en-US" dirty="0"/>
          </a:p>
        </p:txBody>
      </p:sp>
      <p:sp>
        <p:nvSpPr>
          <p:cNvPr id="4" name="Slide Number Placeholder 3">
            <a:extLst>
              <a:ext uri="{FF2B5EF4-FFF2-40B4-BE49-F238E27FC236}">
                <a16:creationId xmlns:a16="http://schemas.microsoft.com/office/drawing/2014/main" xmlns="" id="{38394098-B3D8-42ED-AEBB-A60F4C95D613}"/>
              </a:ext>
            </a:extLst>
          </p:cNvPr>
          <p:cNvSpPr>
            <a:spLocks noGrp="1"/>
          </p:cNvSpPr>
          <p:nvPr>
            <p:ph type="sldNum" sz="quarter" idx="12"/>
          </p:nvPr>
        </p:nvSpPr>
        <p:spPr>
          <a:xfrm>
            <a:off x="8610600" y="6356350"/>
            <a:ext cx="2743200" cy="365125"/>
          </a:xfrm>
          <a:prstGeom prst="rect">
            <a:avLst/>
          </a:prstGeom>
        </p:spPr>
        <p:txBody>
          <a:bodyPr/>
          <a:lstStyle/>
          <a:p>
            <a:fld id="{F75519C5-5F02-4DEF-AA17-D3642B99B2F3}" type="slidenum">
              <a:rPr lang="en-US" smtClean="0"/>
              <a:t>‹#›</a:t>
            </a:fld>
            <a:endParaRPr lang="en-US"/>
          </a:p>
        </p:txBody>
      </p:sp>
    </p:spTree>
    <p:extLst>
      <p:ext uri="{BB962C8B-B14F-4D97-AF65-F5344CB8AC3E}">
        <p14:creationId xmlns:p14="http://schemas.microsoft.com/office/powerpoint/2010/main" val="85752752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itleOnly">
  <p:cSld name="Models">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lvl1pPr>
              <a:defRPr sz="3733"/>
            </a:lvl1pPr>
          </a:lstStyle>
          <a:p>
            <a:r>
              <a:rPr lang="en-US" dirty="0"/>
              <a:t>Click to edit Master title style</a:t>
            </a:r>
          </a:p>
        </p:txBody>
      </p:sp>
    </p:spTree>
    <p:extLst>
      <p:ext uri="{BB962C8B-B14F-4D97-AF65-F5344CB8AC3E}">
        <p14:creationId xmlns:p14="http://schemas.microsoft.com/office/powerpoint/2010/main" val="174109393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lvl1pPr>
              <a:defRPr sz="3733"/>
            </a:lvl1pPr>
          </a:lstStyle>
          <a:p>
            <a:r>
              <a:rPr lang="en-US" dirty="0"/>
              <a:t>Click to edit Master title style</a:t>
            </a:r>
          </a:p>
        </p:txBody>
      </p:sp>
    </p:spTree>
    <p:extLst>
      <p:ext uri="{BB962C8B-B14F-4D97-AF65-F5344CB8AC3E}">
        <p14:creationId xmlns:p14="http://schemas.microsoft.com/office/powerpoint/2010/main" val="311904223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Models">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lvl1pPr>
              <a:defRPr sz="3733"/>
            </a:lvl1pPr>
          </a:lstStyle>
          <a:p>
            <a:r>
              <a:rPr lang="en-US" dirty="0"/>
              <a:t>Click to edit Master title style</a:t>
            </a:r>
          </a:p>
        </p:txBody>
      </p:sp>
      <p:sp>
        <p:nvSpPr>
          <p:cNvPr id="5" name="Oval 4"/>
          <p:cNvSpPr/>
          <p:nvPr userDrawn="1"/>
        </p:nvSpPr>
        <p:spPr>
          <a:xfrm>
            <a:off x="8740273" y="2003527"/>
            <a:ext cx="2032000" cy="2032000"/>
          </a:xfrm>
          <a:prstGeom prst="ellipse">
            <a:avLst/>
          </a:prstGeom>
          <a:noFill/>
          <a:ln w="76200" cap="flat" cmpd="sng" algn="ctr">
            <a:solidFill>
              <a:schemeClr val="accent5"/>
            </a:solidFill>
            <a:prstDash val="solid"/>
          </a:ln>
          <a:effectLst/>
        </p:spPr>
        <p:txBody>
          <a:bodyPr rtlCol="0" anchor="ctr"/>
          <a:lstStyle/>
          <a:p>
            <a:pPr marL="0" marR="0" lvl="0" indent="0" algn="ctr" defTabSz="1219170" eaLnBrk="1" fontAlgn="auto" latinLnBrk="0" hangingPunct="1">
              <a:lnSpc>
                <a:spcPct val="100000"/>
              </a:lnSpc>
              <a:spcBef>
                <a:spcPts val="0"/>
              </a:spcBef>
              <a:spcAft>
                <a:spcPts val="0"/>
              </a:spcAft>
              <a:buClrTx/>
              <a:buSzTx/>
              <a:buFontTx/>
              <a:buNone/>
              <a:tabLst/>
              <a:defRPr/>
            </a:pPr>
            <a:endParaRPr kumimoji="0" lang="en-US" sz="2667" b="0" i="0" u="none" strike="noStrike" kern="0" cap="none" spc="0" normalizeH="0" baseline="0" noProof="0" dirty="0">
              <a:ln>
                <a:noFill/>
              </a:ln>
              <a:solidFill>
                <a:sysClr val="window" lastClr="FFFFFF"/>
              </a:solidFill>
              <a:effectLst/>
              <a:uLnTx/>
              <a:uFillTx/>
              <a:latin typeface="Corbel"/>
              <a:ea typeface="+mn-ea"/>
              <a:cs typeface="Corbel"/>
            </a:endParaRPr>
          </a:p>
        </p:txBody>
      </p:sp>
      <p:sp>
        <p:nvSpPr>
          <p:cNvPr id="6" name="Rectangle 5"/>
          <p:cNvSpPr/>
          <p:nvPr userDrawn="1"/>
        </p:nvSpPr>
        <p:spPr>
          <a:xfrm>
            <a:off x="7927473" y="4191278"/>
            <a:ext cx="3657600" cy="1011431"/>
          </a:xfrm>
          <a:prstGeom prst="rect">
            <a:avLst/>
          </a:prstGeom>
        </p:spPr>
        <p:txBody>
          <a:bodyPr wrap="square" anchor="t">
            <a:spAutoFit/>
          </a:bodyPr>
          <a:lstStyle/>
          <a:p>
            <a:pPr marL="0" marR="0" lvl="0" indent="0" algn="ctr" defTabSz="1219170" eaLnBrk="1" fontAlgn="auto" latinLnBrk="0" hangingPunct="1">
              <a:lnSpc>
                <a:spcPct val="80000"/>
              </a:lnSpc>
              <a:spcBef>
                <a:spcPts val="0"/>
              </a:spcBef>
              <a:spcAft>
                <a:spcPts val="0"/>
              </a:spcAft>
              <a:buClrTx/>
              <a:buSzTx/>
              <a:buFontTx/>
              <a:buNone/>
              <a:tabLst/>
              <a:defRPr/>
            </a:pPr>
            <a:r>
              <a:rPr kumimoji="0" lang="en-US" sz="3733" b="0" i="0" u="none" strike="noStrike" kern="0" cap="none" spc="0" normalizeH="0" baseline="0" noProof="0" dirty="0">
                <a:ln>
                  <a:noFill/>
                </a:ln>
                <a:solidFill>
                  <a:sysClr val="windowText" lastClr="000000"/>
                </a:solidFill>
                <a:effectLst/>
                <a:uLnTx/>
                <a:uFillTx/>
                <a:latin typeface="Corbel"/>
                <a:cs typeface="Corbel"/>
              </a:rPr>
              <a:t>Pay for </a:t>
            </a:r>
            <a:br>
              <a:rPr kumimoji="0" lang="en-US" sz="3733" b="0" i="0" u="none" strike="noStrike" kern="0" cap="none" spc="0" normalizeH="0" baseline="0" noProof="0" dirty="0">
                <a:ln>
                  <a:noFill/>
                </a:ln>
                <a:solidFill>
                  <a:sysClr val="windowText" lastClr="000000"/>
                </a:solidFill>
                <a:effectLst/>
                <a:uLnTx/>
                <a:uFillTx/>
                <a:latin typeface="Corbel"/>
                <a:cs typeface="Corbel"/>
              </a:rPr>
            </a:br>
            <a:r>
              <a:rPr kumimoji="0" lang="en-US" sz="3733" b="0" i="0" u="none" strike="noStrike" kern="0" cap="none" spc="0" normalizeH="0" baseline="0" noProof="0" dirty="0">
                <a:ln>
                  <a:noFill/>
                </a:ln>
                <a:solidFill>
                  <a:sysClr val="windowText" lastClr="000000"/>
                </a:solidFill>
                <a:effectLst/>
                <a:uLnTx/>
                <a:uFillTx/>
                <a:latin typeface="Corbel"/>
                <a:cs typeface="Corbel"/>
              </a:rPr>
              <a:t>value</a:t>
            </a:r>
          </a:p>
        </p:txBody>
      </p:sp>
      <p:pic>
        <p:nvPicPr>
          <p:cNvPr id="7" name="Picture 6" descr="noun_award_16635.png"/>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045073" y="2316544"/>
            <a:ext cx="1422400" cy="1422400"/>
          </a:xfrm>
          <a:prstGeom prst="rect">
            <a:avLst/>
          </a:prstGeom>
        </p:spPr>
      </p:pic>
      <p:sp>
        <p:nvSpPr>
          <p:cNvPr id="8" name="Oval 7"/>
          <p:cNvSpPr/>
          <p:nvPr userDrawn="1"/>
        </p:nvSpPr>
        <p:spPr>
          <a:xfrm>
            <a:off x="1431557" y="2003527"/>
            <a:ext cx="2032000" cy="2032000"/>
          </a:xfrm>
          <a:prstGeom prst="ellipse">
            <a:avLst/>
          </a:prstGeom>
          <a:noFill/>
          <a:ln w="76200" cmpd="sng">
            <a:solidFill>
              <a:schemeClr val="tx2"/>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2667" dirty="0">
              <a:latin typeface="Corbel"/>
              <a:cs typeface="Corbel"/>
            </a:endParaRPr>
          </a:p>
        </p:txBody>
      </p:sp>
      <p:sp>
        <p:nvSpPr>
          <p:cNvPr id="9" name="Rectangle 8"/>
          <p:cNvSpPr/>
          <p:nvPr userDrawn="1"/>
        </p:nvSpPr>
        <p:spPr>
          <a:xfrm>
            <a:off x="618757" y="4147227"/>
            <a:ext cx="3657600" cy="1126334"/>
          </a:xfrm>
          <a:prstGeom prst="rect">
            <a:avLst/>
          </a:prstGeom>
        </p:spPr>
        <p:txBody>
          <a:bodyPr wrap="square" anchor="t">
            <a:spAutoFit/>
          </a:bodyPr>
          <a:lstStyle/>
          <a:p>
            <a:pPr algn="ctr">
              <a:lnSpc>
                <a:spcPct val="90000"/>
              </a:lnSpc>
            </a:pPr>
            <a:r>
              <a:rPr lang="en-US" sz="3733" dirty="0">
                <a:latin typeface="Corbel"/>
                <a:cs typeface="Corbel"/>
              </a:rPr>
              <a:t>Fee for </a:t>
            </a:r>
            <a:br>
              <a:rPr lang="en-US" sz="3733" dirty="0">
                <a:latin typeface="Corbel"/>
                <a:cs typeface="Corbel"/>
              </a:rPr>
            </a:br>
            <a:r>
              <a:rPr lang="en-US" sz="3733" dirty="0">
                <a:latin typeface="Corbel"/>
                <a:cs typeface="Corbel"/>
              </a:rPr>
              <a:t>service</a:t>
            </a:r>
          </a:p>
        </p:txBody>
      </p:sp>
      <p:pic>
        <p:nvPicPr>
          <p:cNvPr id="10" name="Picture 9"/>
          <p:cNvPicPr>
            <a:picLocks noChangeAspect="1"/>
          </p:cNvPicPr>
          <p:nvPr userDrawn="1"/>
        </p:nvPicPr>
        <p:blipFill>
          <a:blip r:embed="rId3"/>
          <a:stretch>
            <a:fillRect/>
          </a:stretch>
        </p:blipFill>
        <p:spPr>
          <a:xfrm>
            <a:off x="1895383" y="2587107"/>
            <a:ext cx="1115364" cy="881276"/>
          </a:xfrm>
          <a:prstGeom prst="rect">
            <a:avLst/>
          </a:prstGeom>
        </p:spPr>
      </p:pic>
      <p:pic>
        <p:nvPicPr>
          <p:cNvPr id="11" name="Picture 10"/>
          <p:cNvPicPr>
            <a:picLocks noChangeAspect="1"/>
          </p:cNvPicPr>
          <p:nvPr userDrawn="1"/>
        </p:nvPicPr>
        <p:blipFill>
          <a:blip r:embed="rId4"/>
          <a:stretch>
            <a:fillRect/>
          </a:stretch>
        </p:blipFill>
        <p:spPr>
          <a:xfrm>
            <a:off x="6069975" y="2619506"/>
            <a:ext cx="775655" cy="816479"/>
          </a:xfrm>
          <a:prstGeom prst="rect">
            <a:avLst/>
          </a:prstGeom>
        </p:spPr>
      </p:pic>
      <p:sp>
        <p:nvSpPr>
          <p:cNvPr id="12" name="Oval 11"/>
          <p:cNvSpPr/>
          <p:nvPr userDrawn="1"/>
        </p:nvSpPr>
        <p:spPr>
          <a:xfrm>
            <a:off x="5086749" y="2003527"/>
            <a:ext cx="2032000" cy="2032000"/>
          </a:xfrm>
          <a:prstGeom prst="ellipse">
            <a:avLst/>
          </a:prstGeom>
          <a:noFill/>
          <a:ln w="76200" cap="flat" cmpd="sng" algn="ctr">
            <a:solidFill>
              <a:srgbClr val="753CAE"/>
            </a:solidFill>
            <a:prstDash val="solid"/>
          </a:ln>
          <a:effectLst/>
        </p:spPr>
        <p:txBody>
          <a:bodyPr rtlCol="0" anchor="ctr"/>
          <a:lstStyle/>
          <a:p>
            <a:pPr marL="0" marR="0" lvl="0" indent="0" algn="ctr" defTabSz="1219170" eaLnBrk="1" fontAlgn="auto" latinLnBrk="0" hangingPunct="1">
              <a:lnSpc>
                <a:spcPct val="100000"/>
              </a:lnSpc>
              <a:spcBef>
                <a:spcPts val="0"/>
              </a:spcBef>
              <a:spcAft>
                <a:spcPts val="0"/>
              </a:spcAft>
              <a:buClrTx/>
              <a:buSzTx/>
              <a:buFontTx/>
              <a:buNone/>
              <a:tabLst/>
              <a:defRPr/>
            </a:pPr>
            <a:endParaRPr kumimoji="0" lang="en-US" sz="2667" b="0" i="0" u="none" strike="noStrike" kern="0" cap="none" spc="0" normalizeH="0" baseline="0" noProof="0" dirty="0">
              <a:ln>
                <a:noFill/>
              </a:ln>
              <a:solidFill>
                <a:schemeClr val="accent2"/>
              </a:solidFill>
              <a:effectLst/>
              <a:uLnTx/>
              <a:uFillTx/>
              <a:latin typeface="Corbel"/>
              <a:ea typeface="+mn-ea"/>
              <a:cs typeface="Corbel"/>
            </a:endParaRPr>
          </a:p>
        </p:txBody>
      </p:sp>
      <p:sp>
        <p:nvSpPr>
          <p:cNvPr id="13" name="Rectangle 12"/>
          <p:cNvSpPr/>
          <p:nvPr userDrawn="1"/>
        </p:nvSpPr>
        <p:spPr>
          <a:xfrm>
            <a:off x="4282956" y="4191278"/>
            <a:ext cx="3657600" cy="1011431"/>
          </a:xfrm>
          <a:prstGeom prst="rect">
            <a:avLst/>
          </a:prstGeom>
        </p:spPr>
        <p:txBody>
          <a:bodyPr wrap="square" anchor="t">
            <a:spAutoFit/>
          </a:bodyPr>
          <a:lstStyle/>
          <a:p>
            <a:pPr marL="0" marR="0" lvl="0" indent="0" algn="ctr" defTabSz="1219170" eaLnBrk="1" fontAlgn="auto" latinLnBrk="0" hangingPunct="1">
              <a:lnSpc>
                <a:spcPct val="80000"/>
              </a:lnSpc>
              <a:spcBef>
                <a:spcPts val="0"/>
              </a:spcBef>
              <a:spcAft>
                <a:spcPts val="0"/>
              </a:spcAft>
              <a:buClrTx/>
              <a:buSzTx/>
              <a:buFontTx/>
              <a:buNone/>
              <a:tabLst/>
              <a:defRPr/>
            </a:pPr>
            <a:r>
              <a:rPr kumimoji="0" lang="en-US" sz="3733" b="0" i="0" u="none" strike="noStrike" kern="0" cap="none" spc="0" normalizeH="0" baseline="0" noProof="0" dirty="0">
                <a:ln>
                  <a:noFill/>
                </a:ln>
                <a:solidFill>
                  <a:sysClr val="windowText" lastClr="000000"/>
                </a:solidFill>
                <a:effectLst/>
                <a:uLnTx/>
                <a:uFillTx/>
                <a:latin typeface="Corbel"/>
                <a:cs typeface="Corbel"/>
              </a:rPr>
              <a:t>Pay for performance</a:t>
            </a:r>
          </a:p>
        </p:txBody>
      </p:sp>
      <p:grpSp>
        <p:nvGrpSpPr>
          <p:cNvPr id="14" name="Group 13"/>
          <p:cNvGrpSpPr/>
          <p:nvPr userDrawn="1"/>
        </p:nvGrpSpPr>
        <p:grpSpPr>
          <a:xfrm>
            <a:off x="5425422" y="2637967"/>
            <a:ext cx="496492" cy="779555"/>
            <a:chOff x="5497871" y="876709"/>
            <a:chExt cx="378543" cy="594360"/>
          </a:xfrm>
          <a:solidFill>
            <a:sysClr val="windowText" lastClr="000000"/>
          </a:solidFill>
        </p:grpSpPr>
        <p:sp>
          <p:nvSpPr>
            <p:cNvPr id="15" name="Rectangle 14"/>
            <p:cNvSpPr/>
            <p:nvPr/>
          </p:nvSpPr>
          <p:spPr>
            <a:xfrm>
              <a:off x="5497871" y="1105309"/>
              <a:ext cx="98323" cy="365760"/>
            </a:xfrm>
            <a:prstGeom prst="rect">
              <a:avLst/>
            </a:prstGeom>
            <a:grpFill/>
            <a:ln w="9525" cap="flat" cmpd="sng" algn="ctr">
              <a:noFill/>
              <a:prstDash val="solid"/>
            </a:ln>
            <a:effectLst/>
          </p:spPr>
          <p:txBody>
            <a:bodyPr rtlCol="0" anchor="ctr"/>
            <a:lstStyle/>
            <a:p>
              <a:pPr marL="0" marR="0" lvl="0" indent="0" algn="ctr" defTabSz="1219170" eaLnBrk="1" fontAlgn="auto" latinLnBrk="0" hangingPunct="1">
                <a:lnSpc>
                  <a:spcPct val="100000"/>
                </a:lnSpc>
                <a:spcBef>
                  <a:spcPts val="0"/>
                </a:spcBef>
                <a:spcAft>
                  <a:spcPts val="0"/>
                </a:spcAft>
                <a:buClrTx/>
                <a:buSzTx/>
                <a:buFontTx/>
                <a:buNone/>
                <a:tabLst/>
                <a:defRPr/>
              </a:pPr>
              <a:endParaRPr kumimoji="0" lang="en-US" sz="2667" b="0" i="0" u="none" strike="noStrike" kern="0" cap="none" spc="0" normalizeH="0" baseline="0" noProof="0" dirty="0">
                <a:ln>
                  <a:noFill/>
                </a:ln>
                <a:solidFill>
                  <a:sysClr val="window" lastClr="FFFFFF"/>
                </a:solidFill>
                <a:effectLst/>
                <a:uLnTx/>
                <a:uFillTx/>
                <a:latin typeface="Corbel"/>
                <a:ea typeface="+mn-ea"/>
                <a:cs typeface="Corbel"/>
              </a:endParaRPr>
            </a:p>
          </p:txBody>
        </p:sp>
        <p:sp>
          <p:nvSpPr>
            <p:cNvPr id="16" name="Rectangle 15"/>
            <p:cNvSpPr/>
            <p:nvPr/>
          </p:nvSpPr>
          <p:spPr>
            <a:xfrm>
              <a:off x="5637981" y="968149"/>
              <a:ext cx="98323" cy="502920"/>
            </a:xfrm>
            <a:prstGeom prst="rect">
              <a:avLst/>
            </a:prstGeom>
            <a:grpFill/>
            <a:ln w="9525" cap="flat" cmpd="sng" algn="ctr">
              <a:noFill/>
              <a:prstDash val="solid"/>
            </a:ln>
            <a:effectLst/>
          </p:spPr>
          <p:txBody>
            <a:bodyPr rtlCol="0" anchor="ctr"/>
            <a:lstStyle/>
            <a:p>
              <a:pPr marL="0" marR="0" lvl="0" indent="0" algn="ctr" defTabSz="1219170" eaLnBrk="1" fontAlgn="auto" latinLnBrk="0" hangingPunct="1">
                <a:lnSpc>
                  <a:spcPct val="100000"/>
                </a:lnSpc>
                <a:spcBef>
                  <a:spcPts val="0"/>
                </a:spcBef>
                <a:spcAft>
                  <a:spcPts val="0"/>
                </a:spcAft>
                <a:buClrTx/>
                <a:buSzTx/>
                <a:buFontTx/>
                <a:buNone/>
                <a:tabLst/>
                <a:defRPr/>
              </a:pPr>
              <a:endParaRPr kumimoji="0" lang="en-US" sz="2667" b="0" i="0" u="none" strike="noStrike" kern="0" cap="none" spc="0" normalizeH="0" baseline="0" noProof="0" dirty="0">
                <a:ln>
                  <a:noFill/>
                </a:ln>
                <a:solidFill>
                  <a:sysClr val="window" lastClr="FFFFFF"/>
                </a:solidFill>
                <a:effectLst/>
                <a:uLnTx/>
                <a:uFillTx/>
                <a:latin typeface="Corbel"/>
                <a:ea typeface="+mn-ea"/>
                <a:cs typeface="Corbel"/>
              </a:endParaRPr>
            </a:p>
          </p:txBody>
        </p:sp>
        <p:sp>
          <p:nvSpPr>
            <p:cNvPr id="17" name="Rectangle 16"/>
            <p:cNvSpPr/>
            <p:nvPr/>
          </p:nvSpPr>
          <p:spPr>
            <a:xfrm>
              <a:off x="5778091" y="876709"/>
              <a:ext cx="98323" cy="594360"/>
            </a:xfrm>
            <a:prstGeom prst="rect">
              <a:avLst/>
            </a:prstGeom>
            <a:grpFill/>
            <a:ln w="9525" cap="flat" cmpd="sng" algn="ctr">
              <a:noFill/>
              <a:prstDash val="solid"/>
            </a:ln>
            <a:effectLst/>
          </p:spPr>
          <p:txBody>
            <a:bodyPr rtlCol="0" anchor="ctr"/>
            <a:lstStyle/>
            <a:p>
              <a:pPr marL="0" marR="0" lvl="0" indent="0" algn="ctr" defTabSz="1219170" eaLnBrk="1" fontAlgn="auto" latinLnBrk="0" hangingPunct="1">
                <a:lnSpc>
                  <a:spcPct val="100000"/>
                </a:lnSpc>
                <a:spcBef>
                  <a:spcPts val="0"/>
                </a:spcBef>
                <a:spcAft>
                  <a:spcPts val="0"/>
                </a:spcAft>
                <a:buClrTx/>
                <a:buSzTx/>
                <a:buFontTx/>
                <a:buNone/>
                <a:tabLst/>
                <a:defRPr/>
              </a:pPr>
              <a:endParaRPr kumimoji="0" lang="en-US" sz="2667" b="0" i="0" u="none" strike="noStrike" kern="0" cap="none" spc="0" normalizeH="0" baseline="0" noProof="0" dirty="0">
                <a:ln>
                  <a:noFill/>
                </a:ln>
                <a:solidFill>
                  <a:sysClr val="window" lastClr="FFFFFF"/>
                </a:solidFill>
                <a:effectLst/>
                <a:uLnTx/>
                <a:uFillTx/>
                <a:latin typeface="Corbel"/>
                <a:ea typeface="+mn-ea"/>
                <a:cs typeface="Corbel"/>
              </a:endParaRPr>
            </a:p>
          </p:txBody>
        </p:sp>
      </p:grpSp>
    </p:spTree>
    <p:extLst>
      <p:ext uri="{BB962C8B-B14F-4D97-AF65-F5344CB8AC3E}">
        <p14:creationId xmlns:p14="http://schemas.microsoft.com/office/powerpoint/2010/main" val="186573307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dirty="0"/>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609585" indent="0" algn="ctr">
              <a:buNone/>
              <a:defRPr>
                <a:solidFill>
                  <a:schemeClr val="tx1">
                    <a:tint val="75000"/>
                  </a:schemeClr>
                </a:solidFill>
              </a:defRPr>
            </a:lvl2pPr>
            <a:lvl3pPr marL="1219170" indent="0" algn="ctr">
              <a:buNone/>
              <a:defRPr>
                <a:solidFill>
                  <a:schemeClr val="tx1">
                    <a:tint val="75000"/>
                  </a:schemeClr>
                </a:solidFill>
              </a:defRPr>
            </a:lvl3pPr>
            <a:lvl4pPr marL="1828754" indent="0" algn="ctr">
              <a:buNone/>
              <a:defRPr>
                <a:solidFill>
                  <a:schemeClr val="tx1">
                    <a:tint val="75000"/>
                  </a:schemeClr>
                </a:solidFill>
              </a:defRPr>
            </a:lvl4pPr>
            <a:lvl5pPr marL="2438339" indent="0" algn="ctr">
              <a:buNone/>
              <a:defRPr>
                <a:solidFill>
                  <a:schemeClr val="tx1">
                    <a:tint val="75000"/>
                  </a:schemeClr>
                </a:solidFill>
              </a:defRPr>
            </a:lvl5pPr>
            <a:lvl6pPr marL="3047924" indent="0" algn="ctr">
              <a:buNone/>
              <a:defRPr>
                <a:solidFill>
                  <a:schemeClr val="tx1">
                    <a:tint val="75000"/>
                  </a:schemeClr>
                </a:solidFill>
              </a:defRPr>
            </a:lvl6pPr>
            <a:lvl7pPr marL="3657509" indent="0" algn="ctr">
              <a:buNone/>
              <a:defRPr>
                <a:solidFill>
                  <a:schemeClr val="tx1">
                    <a:tint val="75000"/>
                  </a:schemeClr>
                </a:solidFill>
              </a:defRPr>
            </a:lvl7pPr>
            <a:lvl8pPr marL="4267093" indent="0" algn="ctr">
              <a:buNone/>
              <a:defRPr>
                <a:solidFill>
                  <a:schemeClr val="tx1">
                    <a:tint val="75000"/>
                  </a:schemeClr>
                </a:solidFill>
              </a:defRPr>
            </a:lvl8pPr>
            <a:lvl9pPr marL="4876678" indent="0" algn="ctr">
              <a:buNone/>
              <a:defRPr>
                <a:solidFill>
                  <a:schemeClr val="tx1">
                    <a:tint val="75000"/>
                  </a:schemeClr>
                </a:solidFill>
              </a:defRPr>
            </a:lvl9pPr>
          </a:lstStyle>
          <a:p>
            <a:r>
              <a:rPr lang="en-US"/>
              <a:t>Click to edit Master subtitle style</a:t>
            </a:r>
          </a:p>
        </p:txBody>
      </p:sp>
    </p:spTree>
    <p:extLst>
      <p:ext uri="{BB962C8B-B14F-4D97-AF65-F5344CB8AC3E}">
        <p14:creationId xmlns:p14="http://schemas.microsoft.com/office/powerpoint/2010/main" val="149373574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Slide Number Placeholder 3"/>
          <p:cNvSpPr>
            <a:spLocks noGrp="1"/>
          </p:cNvSpPr>
          <p:nvPr>
            <p:ph type="sldNum" sz="quarter" idx="4"/>
          </p:nvPr>
        </p:nvSpPr>
        <p:spPr>
          <a:xfrm>
            <a:off x="9347200" y="6491818"/>
            <a:ext cx="2844800" cy="366183"/>
          </a:xfrm>
          <a:prstGeom prst="rect">
            <a:avLst/>
          </a:prstGeom>
        </p:spPr>
        <p:txBody>
          <a:bodyPr vert="horz" lIns="91440" tIns="45720" rIns="91440" bIns="45720" rtlCol="0" anchor="ctr"/>
          <a:lstStyle>
            <a:lvl1pPr algn="r">
              <a:defRPr sz="2400">
                <a:solidFill>
                  <a:srgbClr val="FF0000"/>
                </a:solidFill>
              </a:defRPr>
            </a:lvl1pPr>
          </a:lstStyle>
          <a:p>
            <a:fld id="{03677613-1745-4421-85D1-89A78C28064B}" type="slidenum">
              <a:rPr lang="en-US" smtClean="0"/>
              <a:pPr/>
              <a:t>‹#›</a:t>
            </a:fld>
            <a:endParaRPr lang="en-US" dirty="0"/>
          </a:p>
        </p:txBody>
      </p:sp>
    </p:spTree>
    <p:extLst>
      <p:ext uri="{BB962C8B-B14F-4D97-AF65-F5344CB8AC3E}">
        <p14:creationId xmlns:p14="http://schemas.microsoft.com/office/powerpoint/2010/main" val="11511202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cSld name="Title slide with portrait image">
    <p:bg>
      <p:bgPr>
        <a:solidFill>
          <a:schemeClr val="tx2"/>
        </a:solidFill>
        <a:effectLst/>
      </p:bgPr>
    </p:bg>
    <p:spTree>
      <p:nvGrpSpPr>
        <p:cNvPr id="1" name=""/>
        <p:cNvGrpSpPr/>
        <p:nvPr/>
      </p:nvGrpSpPr>
      <p:grpSpPr>
        <a:xfrm>
          <a:off x="0" y="0"/>
          <a:ext cx="0" cy="0"/>
          <a:chOff x="0" y="0"/>
          <a:chExt cx="0" cy="0"/>
        </a:xfrm>
      </p:grpSpPr>
      <p:sp>
        <p:nvSpPr>
          <p:cNvPr id="13" name="Title 12"/>
          <p:cNvSpPr>
            <a:spLocks noGrp="1"/>
          </p:cNvSpPr>
          <p:nvPr>
            <p:ph type="title"/>
          </p:nvPr>
        </p:nvSpPr>
        <p:spPr>
          <a:xfrm>
            <a:off x="-1" y="0"/>
            <a:ext cx="6096000" cy="6858000"/>
          </a:xfrm>
          <a:noFill/>
          <a:ln>
            <a:noFill/>
          </a:ln>
        </p:spPr>
        <p:txBody>
          <a:bodyPr lIns="274320" tIns="731520" anchor="t" anchorCtr="0"/>
          <a:lstStyle>
            <a:lvl1pPr algn="l">
              <a:defRPr>
                <a:solidFill>
                  <a:schemeClr val="bg1"/>
                </a:solidFill>
              </a:defRPr>
            </a:lvl1pPr>
          </a:lstStyle>
          <a:p>
            <a:r>
              <a:rPr lang="en-US"/>
              <a:t>Click to edit Master title style</a:t>
            </a:r>
            <a:endParaRPr lang="en-US" dirty="0"/>
          </a:p>
        </p:txBody>
      </p:sp>
      <p:sp>
        <p:nvSpPr>
          <p:cNvPr id="4" name="Picture Placeholder 37"/>
          <p:cNvSpPr>
            <a:spLocks noGrp="1"/>
          </p:cNvSpPr>
          <p:nvPr>
            <p:ph type="pic" sz="quarter" idx="14"/>
          </p:nvPr>
        </p:nvSpPr>
        <p:spPr>
          <a:xfrm>
            <a:off x="6096000" y="-27432"/>
            <a:ext cx="6096000" cy="6885432"/>
          </a:xfrm>
          <a:solidFill>
            <a:srgbClr val="FFFFFF"/>
          </a:solidFill>
        </p:spPr>
        <p:txBody>
          <a:bodyPr/>
          <a:lstStyle/>
          <a:p>
            <a:r>
              <a:rPr lang="en-US"/>
              <a:t>Click icon to add picture</a:t>
            </a:r>
          </a:p>
        </p:txBody>
      </p:sp>
      <p:sp>
        <p:nvSpPr>
          <p:cNvPr id="15" name="Subtitle 2"/>
          <p:cNvSpPr>
            <a:spLocks noGrp="1"/>
          </p:cNvSpPr>
          <p:nvPr>
            <p:ph type="subTitle" idx="1"/>
          </p:nvPr>
        </p:nvSpPr>
        <p:spPr>
          <a:xfrm>
            <a:off x="241726" y="2922959"/>
            <a:ext cx="5352777" cy="1752600"/>
          </a:xfrm>
        </p:spPr>
        <p:txBody>
          <a:bodyPr>
            <a:normAutofit/>
          </a:bodyPr>
          <a:lstStyle>
            <a:lvl1pPr marL="0" indent="0" algn="l">
              <a:buNone/>
              <a:defRPr sz="3200">
                <a:solidFill>
                  <a:schemeClr val="bg1"/>
                </a:solidFill>
              </a:defRPr>
            </a:lvl1pPr>
            <a:lvl2pPr marL="609585" indent="0" algn="ctr">
              <a:buNone/>
              <a:defRPr>
                <a:solidFill>
                  <a:schemeClr val="tx1">
                    <a:tint val="75000"/>
                  </a:schemeClr>
                </a:solidFill>
              </a:defRPr>
            </a:lvl2pPr>
            <a:lvl3pPr marL="1219170" indent="0" algn="ctr">
              <a:buNone/>
              <a:defRPr>
                <a:solidFill>
                  <a:schemeClr val="tx1">
                    <a:tint val="75000"/>
                  </a:schemeClr>
                </a:solidFill>
              </a:defRPr>
            </a:lvl3pPr>
            <a:lvl4pPr marL="1828754" indent="0" algn="ctr">
              <a:buNone/>
              <a:defRPr>
                <a:solidFill>
                  <a:schemeClr val="tx1">
                    <a:tint val="75000"/>
                  </a:schemeClr>
                </a:solidFill>
              </a:defRPr>
            </a:lvl4pPr>
            <a:lvl5pPr marL="2438339" indent="0" algn="ctr">
              <a:buNone/>
              <a:defRPr>
                <a:solidFill>
                  <a:schemeClr val="tx1">
                    <a:tint val="75000"/>
                  </a:schemeClr>
                </a:solidFill>
              </a:defRPr>
            </a:lvl5pPr>
            <a:lvl6pPr marL="3047924" indent="0" algn="ctr">
              <a:buNone/>
              <a:defRPr>
                <a:solidFill>
                  <a:schemeClr val="tx1">
                    <a:tint val="75000"/>
                  </a:schemeClr>
                </a:solidFill>
              </a:defRPr>
            </a:lvl6pPr>
            <a:lvl7pPr marL="3657509" indent="0" algn="ctr">
              <a:buNone/>
              <a:defRPr>
                <a:solidFill>
                  <a:schemeClr val="tx1">
                    <a:tint val="75000"/>
                  </a:schemeClr>
                </a:solidFill>
              </a:defRPr>
            </a:lvl7pPr>
            <a:lvl8pPr marL="4267093" indent="0" algn="ctr">
              <a:buNone/>
              <a:defRPr>
                <a:solidFill>
                  <a:schemeClr val="tx1">
                    <a:tint val="75000"/>
                  </a:schemeClr>
                </a:solidFill>
              </a:defRPr>
            </a:lvl8pPr>
            <a:lvl9pPr marL="4876678" indent="0" algn="ctr">
              <a:buNone/>
              <a:defRPr>
                <a:solidFill>
                  <a:schemeClr val="tx1">
                    <a:tint val="75000"/>
                  </a:schemeClr>
                </a:solidFill>
              </a:defRPr>
            </a:lvl9pPr>
          </a:lstStyle>
          <a:p>
            <a:r>
              <a:rPr lang="en-US"/>
              <a:t>Click to edit Master subtitle style</a:t>
            </a:r>
            <a:endParaRPr lang="en-US" dirty="0"/>
          </a:p>
        </p:txBody>
      </p:sp>
      <p:sp>
        <p:nvSpPr>
          <p:cNvPr id="9" name="TextBox 8"/>
          <p:cNvSpPr txBox="1"/>
          <p:nvPr/>
        </p:nvSpPr>
        <p:spPr>
          <a:xfrm>
            <a:off x="-6036234" y="320080"/>
            <a:ext cx="5717489" cy="8586966"/>
          </a:xfrm>
          <a:prstGeom prst="rect">
            <a:avLst/>
          </a:prstGeom>
          <a:solidFill>
            <a:srgbClr val="FFFF74"/>
          </a:solidFill>
        </p:spPr>
        <p:txBody>
          <a:bodyPr wrap="square" rtlCol="0">
            <a:spAutoFit/>
          </a:bodyPr>
          <a:lstStyle/>
          <a:p>
            <a:pPr marL="0" marR="0" indent="0" algn="l" defTabSz="609585" rtl="0" eaLnBrk="1" fontAlgn="auto" latinLnBrk="0" hangingPunct="1">
              <a:lnSpc>
                <a:spcPct val="100000"/>
              </a:lnSpc>
              <a:spcBef>
                <a:spcPts val="0"/>
              </a:spcBef>
              <a:spcAft>
                <a:spcPts val="0"/>
              </a:spcAft>
              <a:buClrTx/>
              <a:buSzTx/>
              <a:buFontTx/>
              <a:buNone/>
              <a:tabLst/>
              <a:defRPr/>
            </a:pPr>
            <a:r>
              <a:rPr lang="en-US" sz="2400" b="0" kern="1200" dirty="0">
                <a:solidFill>
                  <a:schemeClr val="tx1"/>
                </a:solidFill>
                <a:latin typeface="+mn-lt"/>
                <a:ea typeface="+mn-ea"/>
                <a:cs typeface="+mn-cs"/>
              </a:rPr>
              <a:t>To change the</a:t>
            </a:r>
            <a:r>
              <a:rPr lang="en-US" sz="2400" b="0" kern="1200" baseline="0" dirty="0">
                <a:solidFill>
                  <a:schemeClr val="tx1"/>
                </a:solidFill>
                <a:latin typeface="+mn-lt"/>
                <a:ea typeface="+mn-ea"/>
                <a:cs typeface="+mn-cs"/>
              </a:rPr>
              <a:t> placeholder photo, </a:t>
            </a:r>
            <a:r>
              <a:rPr lang="en-US" sz="2400" b="0" kern="1200" dirty="0">
                <a:solidFill>
                  <a:schemeClr val="tx1"/>
                </a:solidFill>
                <a:latin typeface="+mn-lt"/>
                <a:ea typeface="+mn-ea"/>
                <a:cs typeface="+mn-cs"/>
              </a:rPr>
              <a:t>follow these instructions:</a:t>
            </a:r>
          </a:p>
          <a:p>
            <a:pPr marL="0" marR="0" indent="0" algn="l" defTabSz="609585" rtl="0" eaLnBrk="1" fontAlgn="auto" latinLnBrk="0" hangingPunct="1">
              <a:lnSpc>
                <a:spcPct val="100000"/>
              </a:lnSpc>
              <a:spcBef>
                <a:spcPts val="0"/>
              </a:spcBef>
              <a:spcAft>
                <a:spcPts val="0"/>
              </a:spcAft>
              <a:buClrTx/>
              <a:buSzTx/>
              <a:buFontTx/>
              <a:buNone/>
              <a:tabLst/>
              <a:defRPr/>
            </a:pPr>
            <a:endParaRPr lang="en-US" sz="2400" b="0" kern="1200" dirty="0">
              <a:solidFill>
                <a:schemeClr val="tx1"/>
              </a:solidFill>
              <a:latin typeface="+mn-lt"/>
              <a:ea typeface="+mn-ea"/>
              <a:cs typeface="+mn-cs"/>
            </a:endParaRPr>
          </a:p>
          <a:p>
            <a:pPr marL="0" marR="0" indent="0" algn="l" defTabSz="609585" rtl="0" eaLnBrk="1" fontAlgn="auto" latinLnBrk="0" hangingPunct="1">
              <a:lnSpc>
                <a:spcPct val="100000"/>
              </a:lnSpc>
              <a:spcBef>
                <a:spcPts val="0"/>
              </a:spcBef>
              <a:spcAft>
                <a:spcPts val="0"/>
              </a:spcAft>
              <a:buClrTx/>
              <a:buSzTx/>
              <a:buFontTx/>
              <a:buNone/>
              <a:tabLst/>
              <a:defRPr/>
            </a:pPr>
            <a:r>
              <a:rPr lang="en-US" sz="2400" b="0" kern="1200" dirty="0">
                <a:solidFill>
                  <a:schemeClr val="tx1"/>
                </a:solidFill>
                <a:latin typeface="+mn-lt"/>
                <a:ea typeface="+mn-ea"/>
                <a:cs typeface="+mn-cs"/>
              </a:rPr>
              <a:t>For</a:t>
            </a:r>
            <a:r>
              <a:rPr lang="en-US" sz="2400" b="0" kern="1200" baseline="0" dirty="0">
                <a:solidFill>
                  <a:schemeClr val="tx1"/>
                </a:solidFill>
                <a:latin typeface="+mn-lt"/>
                <a:ea typeface="+mn-ea"/>
                <a:cs typeface="+mn-cs"/>
              </a:rPr>
              <a:t> </a:t>
            </a:r>
            <a:r>
              <a:rPr lang="en-US" sz="2400" dirty="0"/>
              <a:t>PC:  Click on the placeholder photo and click on the Picture Tools</a:t>
            </a:r>
            <a:r>
              <a:rPr lang="en-US" sz="2400" baseline="0" dirty="0"/>
              <a:t> “Format” tab</a:t>
            </a:r>
            <a:r>
              <a:rPr lang="en-US" sz="2400" dirty="0"/>
              <a:t>.  In the “Format” ribbon, select “Change Picture. </a:t>
            </a:r>
            <a:endParaRPr lang="en-US" sz="2400" b="0" kern="1200" dirty="0">
              <a:solidFill>
                <a:schemeClr val="tx1"/>
              </a:solidFill>
              <a:latin typeface="+mn-lt"/>
              <a:ea typeface="+mn-ea"/>
              <a:cs typeface="+mn-cs"/>
            </a:endParaRPr>
          </a:p>
          <a:p>
            <a:pPr marL="0" marR="0" indent="0" algn="l" defTabSz="609585" rtl="0" eaLnBrk="1" fontAlgn="auto" latinLnBrk="0" hangingPunct="1">
              <a:lnSpc>
                <a:spcPct val="100000"/>
              </a:lnSpc>
              <a:spcBef>
                <a:spcPts val="0"/>
              </a:spcBef>
              <a:spcAft>
                <a:spcPts val="0"/>
              </a:spcAft>
              <a:buClrTx/>
              <a:buSzTx/>
              <a:buFontTx/>
              <a:buNone/>
              <a:tabLst/>
              <a:defRPr/>
            </a:pPr>
            <a:endParaRPr lang="en-US" sz="2400" b="0" kern="1200" dirty="0">
              <a:solidFill>
                <a:schemeClr val="tx1"/>
              </a:solidFill>
              <a:latin typeface="+mn-lt"/>
              <a:ea typeface="+mn-ea"/>
              <a:cs typeface="+mn-cs"/>
            </a:endParaRPr>
          </a:p>
          <a:p>
            <a:pPr marL="0" marR="0" indent="0" algn="l" defTabSz="609585" rtl="0" eaLnBrk="1" fontAlgn="auto" latinLnBrk="0" hangingPunct="1">
              <a:lnSpc>
                <a:spcPct val="100000"/>
              </a:lnSpc>
              <a:spcBef>
                <a:spcPts val="0"/>
              </a:spcBef>
              <a:spcAft>
                <a:spcPts val="0"/>
              </a:spcAft>
              <a:buClrTx/>
              <a:buSzTx/>
              <a:buFontTx/>
              <a:buNone/>
              <a:tabLst/>
              <a:defRPr/>
            </a:pPr>
            <a:r>
              <a:rPr lang="en-US" sz="2400" b="0" kern="1200" dirty="0">
                <a:solidFill>
                  <a:schemeClr val="tx1"/>
                </a:solidFill>
                <a:latin typeface="+mn-lt"/>
                <a:ea typeface="+mn-ea"/>
                <a:cs typeface="+mn-cs"/>
              </a:rPr>
              <a:t>For Mac:  Press Control and click on the placeholder photo to activate a window to "Change picture." </a:t>
            </a:r>
          </a:p>
          <a:p>
            <a:pPr marL="0" marR="0" indent="0" algn="l" defTabSz="609585" rtl="0" eaLnBrk="1" fontAlgn="auto" latinLnBrk="0" hangingPunct="1">
              <a:lnSpc>
                <a:spcPct val="100000"/>
              </a:lnSpc>
              <a:spcBef>
                <a:spcPts val="0"/>
              </a:spcBef>
              <a:spcAft>
                <a:spcPts val="0"/>
              </a:spcAft>
              <a:buClrTx/>
              <a:buSzTx/>
              <a:buFontTx/>
              <a:buNone/>
              <a:tabLst/>
              <a:defRPr/>
            </a:pPr>
            <a:endParaRPr lang="en-US" sz="2400" b="0" kern="1200" dirty="0">
              <a:solidFill>
                <a:schemeClr val="tx1"/>
              </a:solidFill>
              <a:latin typeface="+mn-lt"/>
              <a:ea typeface="+mn-ea"/>
              <a:cs typeface="+mn-cs"/>
            </a:endParaRPr>
          </a:p>
          <a:p>
            <a:pPr marL="0" marR="0" indent="0" algn="l" defTabSz="609585" rtl="0" eaLnBrk="1" fontAlgn="auto" latinLnBrk="0" hangingPunct="1">
              <a:lnSpc>
                <a:spcPct val="100000"/>
              </a:lnSpc>
              <a:spcBef>
                <a:spcPts val="0"/>
              </a:spcBef>
              <a:spcAft>
                <a:spcPts val="0"/>
              </a:spcAft>
              <a:buClrTx/>
              <a:buSzTx/>
              <a:buFontTx/>
              <a:buNone/>
              <a:tabLst/>
              <a:defRPr/>
            </a:pPr>
            <a:r>
              <a:rPr lang="en-US" sz="2400" b="0" kern="1200" dirty="0">
                <a:solidFill>
                  <a:schemeClr val="tx1"/>
                </a:solidFill>
                <a:latin typeface="+mn-lt"/>
                <a:ea typeface="+mn-ea"/>
                <a:cs typeface="+mn-cs"/>
              </a:rPr>
              <a:t>Next, you will be prompted to locate your image </a:t>
            </a:r>
            <a:r>
              <a:rPr lang="en-US" sz="2400" b="0" kern="1200" baseline="0" dirty="0">
                <a:solidFill>
                  <a:schemeClr val="tx1"/>
                </a:solidFill>
                <a:latin typeface="+mn-lt"/>
                <a:ea typeface="+mn-ea"/>
                <a:cs typeface="+mn-cs"/>
              </a:rPr>
              <a:t> (resolution should be 150 dpi or higher). </a:t>
            </a:r>
            <a:r>
              <a:rPr lang="en-US" sz="2400" b="0" kern="1200" dirty="0">
                <a:solidFill>
                  <a:schemeClr val="tx1"/>
                </a:solidFill>
                <a:latin typeface="+mn-lt"/>
                <a:ea typeface="+mn-ea"/>
                <a:cs typeface="+mn-cs"/>
              </a:rPr>
              <a:t>Select INSERT. Do NOT select LINK TO FILE.  (You want your image to be embedded, not linked.) You will have to resize your image to fit the height or the width, and then crop it to the exact size of the box. For websites where you</a:t>
            </a:r>
            <a:r>
              <a:rPr lang="en-US" sz="2400" b="0" kern="1200" baseline="0" dirty="0">
                <a:solidFill>
                  <a:schemeClr val="tx1"/>
                </a:solidFill>
                <a:latin typeface="+mn-lt"/>
                <a:ea typeface="+mn-ea"/>
                <a:cs typeface="+mn-cs"/>
              </a:rPr>
              <a:t> can find useful images, see</a:t>
            </a:r>
            <a:r>
              <a:rPr lang="en-US" sz="2400" u="sng" kern="1200" dirty="0">
                <a:solidFill>
                  <a:schemeClr val="tx1"/>
                </a:solidFill>
                <a:latin typeface="+mn-lt"/>
                <a:ea typeface="+mn-ea"/>
                <a:cs typeface="+mn-cs"/>
                <a:hlinkClick r:id="rId2"/>
              </a:rPr>
              <a:t> http://intranet.rand.org/publications/art.design.prod/useful.artlinks.html</a:t>
            </a:r>
            <a:endParaRPr lang="en-US" sz="2400" dirty="0">
              <a:latin typeface="+mn-lt"/>
            </a:endParaRPr>
          </a:p>
        </p:txBody>
      </p:sp>
      <p:pic>
        <p:nvPicPr>
          <p:cNvPr id="7" name="Picture 6" descr="randcorp267.jpg"/>
          <p:cNvPicPr>
            <a:picLocks noChangeAspect="1"/>
          </p:cNvPicPr>
          <p:nvPr/>
        </p:nvPicPr>
        <p:blipFill>
          <a:blip r:embed="rId3" cstate="print">
            <a:extLst>
              <a:ext uri="{28A0092B-C50C-407E-A947-70E740481C1C}">
                <a14:useLocalDpi xmlns:a14="http://schemas.microsoft.com/office/drawing/2010/main"/>
              </a:ext>
            </a:extLst>
          </a:blip>
          <a:stretch>
            <a:fillRect/>
          </a:stretch>
        </p:blipFill>
        <p:spPr>
          <a:xfrm>
            <a:off x="341331" y="5708413"/>
            <a:ext cx="864835" cy="864835"/>
          </a:xfrm>
          <a:prstGeom prst="rect">
            <a:avLst/>
          </a:prstGeom>
          <a:ln>
            <a:solidFill>
              <a:schemeClr val="bg1"/>
            </a:solidFill>
          </a:ln>
        </p:spPr>
      </p:pic>
    </p:spTree>
    <p:extLst>
      <p:ext uri="{BB962C8B-B14F-4D97-AF65-F5344CB8AC3E}">
        <p14:creationId xmlns:p14="http://schemas.microsoft.com/office/powerpoint/2010/main" val="278606006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1"/>
          <p:cNvSpPr/>
          <p:nvPr userDrawn="1"/>
        </p:nvSpPr>
        <p:spPr>
          <a:xfrm>
            <a:off x="0" y="990600"/>
            <a:ext cx="12192000" cy="24384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2400" dirty="0"/>
          </a:p>
        </p:txBody>
      </p:sp>
      <p:sp>
        <p:nvSpPr>
          <p:cNvPr id="4" name="Slide Number Placeholder 3"/>
          <p:cNvSpPr>
            <a:spLocks noGrp="1"/>
          </p:cNvSpPr>
          <p:nvPr>
            <p:ph type="sldNum" sz="quarter" idx="4"/>
          </p:nvPr>
        </p:nvSpPr>
        <p:spPr>
          <a:xfrm>
            <a:off x="9347200" y="6491818"/>
            <a:ext cx="2844800" cy="366183"/>
          </a:xfrm>
          <a:prstGeom prst="rect">
            <a:avLst/>
          </a:prstGeom>
        </p:spPr>
        <p:txBody>
          <a:bodyPr vert="horz" lIns="91440" tIns="45720" rIns="91440" bIns="45720" rtlCol="0" anchor="ctr"/>
          <a:lstStyle>
            <a:lvl1pPr algn="r">
              <a:defRPr sz="2400">
                <a:solidFill>
                  <a:srgbClr val="FF0000"/>
                </a:solidFill>
              </a:defRPr>
            </a:lvl1pPr>
          </a:lstStyle>
          <a:p>
            <a:fld id="{03677613-1745-4421-85D1-89A78C28064B}" type="slidenum">
              <a:rPr lang="en-US" smtClean="0"/>
              <a:pPr/>
              <a:t>‹#›</a:t>
            </a:fld>
            <a:endParaRPr lang="en-US" dirty="0"/>
          </a:p>
        </p:txBody>
      </p:sp>
    </p:spTree>
    <p:extLst>
      <p:ext uri="{BB962C8B-B14F-4D97-AF65-F5344CB8AC3E}">
        <p14:creationId xmlns:p14="http://schemas.microsoft.com/office/powerpoint/2010/main" val="309688350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blank" preserve="1">
  <p:cSld name="4_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76766987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title" preserve="1">
  <p:cSld name="Plain 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1844677"/>
            <a:ext cx="10363200" cy="1470025"/>
          </a:xfrm>
        </p:spPr>
        <p:txBody>
          <a:bodyPr/>
          <a:lstStyle/>
          <a:p>
            <a:r>
              <a:rPr lang="en-US" dirty="0"/>
              <a:t>Click to edit Master title style</a:t>
            </a:r>
          </a:p>
        </p:txBody>
      </p:sp>
      <p:sp>
        <p:nvSpPr>
          <p:cNvPr id="3" name="Subtitle 2"/>
          <p:cNvSpPr>
            <a:spLocks noGrp="1"/>
          </p:cNvSpPr>
          <p:nvPr>
            <p:ph type="subTitle" idx="1"/>
          </p:nvPr>
        </p:nvSpPr>
        <p:spPr>
          <a:xfrm>
            <a:off x="1828800" y="3600451"/>
            <a:ext cx="8534400" cy="1752600"/>
          </a:xfrm>
        </p:spPr>
        <p:txBody>
          <a:bodyPr/>
          <a:lstStyle>
            <a:lvl1pPr marL="0" indent="0" algn="ctr">
              <a:buNone/>
              <a:defRPr>
                <a:solidFill>
                  <a:srgbClr val="000000"/>
                </a:solidFill>
              </a:defRPr>
            </a:lvl1pPr>
            <a:lvl2pPr marL="609585" indent="0" algn="ctr">
              <a:buNone/>
              <a:defRPr>
                <a:solidFill>
                  <a:schemeClr val="tx1">
                    <a:tint val="75000"/>
                  </a:schemeClr>
                </a:solidFill>
              </a:defRPr>
            </a:lvl2pPr>
            <a:lvl3pPr marL="1219170" indent="0" algn="ctr">
              <a:buNone/>
              <a:defRPr>
                <a:solidFill>
                  <a:schemeClr val="tx1">
                    <a:tint val="75000"/>
                  </a:schemeClr>
                </a:solidFill>
              </a:defRPr>
            </a:lvl3pPr>
            <a:lvl4pPr marL="1828754" indent="0" algn="ctr">
              <a:buNone/>
              <a:defRPr>
                <a:solidFill>
                  <a:schemeClr val="tx1">
                    <a:tint val="75000"/>
                  </a:schemeClr>
                </a:solidFill>
              </a:defRPr>
            </a:lvl4pPr>
            <a:lvl5pPr marL="2438339" indent="0" algn="ctr">
              <a:buNone/>
              <a:defRPr>
                <a:solidFill>
                  <a:schemeClr val="tx1">
                    <a:tint val="75000"/>
                  </a:schemeClr>
                </a:solidFill>
              </a:defRPr>
            </a:lvl5pPr>
            <a:lvl6pPr marL="3047924" indent="0" algn="ctr">
              <a:buNone/>
              <a:defRPr>
                <a:solidFill>
                  <a:schemeClr val="tx1">
                    <a:tint val="75000"/>
                  </a:schemeClr>
                </a:solidFill>
              </a:defRPr>
            </a:lvl6pPr>
            <a:lvl7pPr marL="3657509" indent="0" algn="ctr">
              <a:buNone/>
              <a:defRPr>
                <a:solidFill>
                  <a:schemeClr val="tx1">
                    <a:tint val="75000"/>
                  </a:schemeClr>
                </a:solidFill>
              </a:defRPr>
            </a:lvl7pPr>
            <a:lvl8pPr marL="4267093" indent="0" algn="ctr">
              <a:buNone/>
              <a:defRPr>
                <a:solidFill>
                  <a:schemeClr val="tx1">
                    <a:tint val="75000"/>
                  </a:schemeClr>
                </a:solidFill>
              </a:defRPr>
            </a:lvl8pPr>
            <a:lvl9pPr marL="4876678" indent="0" algn="ctr">
              <a:buNone/>
              <a:defRPr>
                <a:solidFill>
                  <a:schemeClr val="tx1">
                    <a:tint val="75000"/>
                  </a:schemeClr>
                </a:solidFill>
              </a:defRPr>
            </a:lvl9pPr>
          </a:lstStyle>
          <a:p>
            <a:r>
              <a:rPr lang="en-US" dirty="0"/>
              <a:t>Click to edit Master subtitle style</a:t>
            </a:r>
          </a:p>
        </p:txBody>
      </p:sp>
      <p:pic>
        <p:nvPicPr>
          <p:cNvPr id="6" name="Picture 5" descr="randcorp267.jpg"/>
          <p:cNvPicPr>
            <a:picLocks noChangeAspect="1"/>
          </p:cNvPicPr>
          <p:nvPr/>
        </p:nvPicPr>
        <p:blipFill>
          <a:blip r:embed="rId2" cstate="print">
            <a:extLst>
              <a:ext uri="{28A0092B-C50C-407E-A947-70E740481C1C}">
                <a14:useLocalDpi xmlns:a14="http://schemas.microsoft.com/office/drawing/2010/main"/>
              </a:ext>
            </a:extLst>
          </a:blip>
          <a:stretch>
            <a:fillRect/>
          </a:stretch>
        </p:blipFill>
        <p:spPr>
          <a:xfrm>
            <a:off x="304800" y="228600"/>
            <a:ext cx="1219200" cy="1219200"/>
          </a:xfrm>
          <a:prstGeom prst="rect">
            <a:avLst/>
          </a:prstGeom>
          <a:ln>
            <a:solidFill>
              <a:schemeClr val="bg1"/>
            </a:solidFill>
          </a:ln>
        </p:spPr>
      </p:pic>
    </p:spTree>
    <p:extLst>
      <p:ext uri="{BB962C8B-B14F-4D97-AF65-F5344CB8AC3E}">
        <p14:creationId xmlns:p14="http://schemas.microsoft.com/office/powerpoint/2010/main" val="13190700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ext ">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4" name="Text Placeholder 3"/>
          <p:cNvSpPr>
            <a:spLocks noGrp="1"/>
          </p:cNvSpPr>
          <p:nvPr>
            <p:ph type="body" sz="quarter" idx="10"/>
          </p:nvPr>
        </p:nvSpPr>
        <p:spPr>
          <a:xfrm>
            <a:off x="609600" y="1417639"/>
            <a:ext cx="10972803" cy="4930775"/>
          </a:xfrm>
        </p:spPr>
        <p:txBody>
          <a:bodyPr anchor="t" anchorCtr="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3" name="Date Placeholder 2">
            <a:extLst>
              <a:ext uri="{FF2B5EF4-FFF2-40B4-BE49-F238E27FC236}">
                <a16:creationId xmlns:a16="http://schemas.microsoft.com/office/drawing/2014/main" xmlns="" id="{7D81437C-4A7F-4A81-A0AE-B1117B53BD61}"/>
              </a:ext>
            </a:extLst>
          </p:cNvPr>
          <p:cNvSpPr>
            <a:spLocks noGrp="1"/>
          </p:cNvSpPr>
          <p:nvPr>
            <p:ph type="dt" sz="half" idx="11"/>
          </p:nvPr>
        </p:nvSpPr>
        <p:spPr>
          <a:xfrm>
            <a:off x="838200" y="6356350"/>
            <a:ext cx="2743200" cy="365125"/>
          </a:xfrm>
          <a:prstGeom prst="rect">
            <a:avLst/>
          </a:prstGeom>
        </p:spPr>
        <p:txBody>
          <a:bodyPr/>
          <a:lstStyle>
            <a:lvl1pPr algn="ctr">
              <a:defRPr sz="1400"/>
            </a:lvl1pPr>
          </a:lstStyle>
          <a:p>
            <a:pPr algn="l"/>
            <a:endParaRPr lang="en-US" dirty="0"/>
          </a:p>
        </p:txBody>
      </p:sp>
      <p:sp>
        <p:nvSpPr>
          <p:cNvPr id="6" name="Footer Placeholder 5">
            <a:extLst>
              <a:ext uri="{FF2B5EF4-FFF2-40B4-BE49-F238E27FC236}">
                <a16:creationId xmlns:a16="http://schemas.microsoft.com/office/drawing/2014/main" xmlns="" id="{05D7A432-1CD5-4BCE-9DFC-187079267C25}"/>
              </a:ext>
            </a:extLst>
          </p:cNvPr>
          <p:cNvSpPr>
            <a:spLocks noGrp="1"/>
          </p:cNvSpPr>
          <p:nvPr>
            <p:ph type="ftr" sz="quarter" idx="12"/>
          </p:nvPr>
        </p:nvSpPr>
        <p:spPr>
          <a:xfrm>
            <a:off x="4038600" y="6356350"/>
            <a:ext cx="4114800" cy="365125"/>
          </a:xfrm>
          <a:prstGeom prst="rect">
            <a:avLst/>
          </a:prstGeom>
        </p:spPr>
        <p:txBody>
          <a:bodyPr/>
          <a:lstStyle>
            <a:lvl1pPr algn="ctr">
              <a:defRPr sz="1400"/>
            </a:lvl1pPr>
          </a:lstStyle>
          <a:p>
            <a:r>
              <a:rPr lang="en-US" smtClean="0"/>
              <a:t>Cheryl Damberg, "Achieving and Sustaining Behavior Change to Benefit Older Adults" Dec 6-7, 2018</a:t>
            </a:r>
            <a:endParaRPr lang="en-US" dirty="0"/>
          </a:p>
        </p:txBody>
      </p:sp>
      <p:sp>
        <p:nvSpPr>
          <p:cNvPr id="7" name="Slide Number Placeholder 6">
            <a:extLst>
              <a:ext uri="{FF2B5EF4-FFF2-40B4-BE49-F238E27FC236}">
                <a16:creationId xmlns:a16="http://schemas.microsoft.com/office/drawing/2014/main" xmlns="" id="{3FD8E503-4819-44B6-B598-869B712EF10D}"/>
              </a:ext>
            </a:extLst>
          </p:cNvPr>
          <p:cNvSpPr>
            <a:spLocks noGrp="1"/>
          </p:cNvSpPr>
          <p:nvPr>
            <p:ph type="sldNum" sz="quarter" idx="13"/>
          </p:nvPr>
        </p:nvSpPr>
        <p:spPr>
          <a:xfrm>
            <a:off x="8610600" y="6356350"/>
            <a:ext cx="2743200" cy="365125"/>
          </a:xfrm>
          <a:prstGeom prst="rect">
            <a:avLst/>
          </a:prstGeom>
        </p:spPr>
        <p:txBody>
          <a:bodyPr/>
          <a:lstStyle>
            <a:lvl1pPr algn="ctr">
              <a:defRPr sz="1400"/>
            </a:lvl1pPr>
          </a:lstStyle>
          <a:p>
            <a:pPr algn="r"/>
            <a:fld id="{F75519C5-5F02-4DEF-AA17-D3642B99B2F3}" type="slidenum">
              <a:rPr lang="en-US" smtClean="0"/>
              <a:pPr algn="r"/>
              <a:t>‹#›</a:t>
            </a:fld>
            <a:endParaRPr lang="en-US" dirty="0"/>
          </a:p>
        </p:txBody>
      </p:sp>
    </p:spTree>
    <p:extLst>
      <p:ext uri="{BB962C8B-B14F-4D97-AF65-F5344CB8AC3E}">
        <p14:creationId xmlns:p14="http://schemas.microsoft.com/office/powerpoint/2010/main" val="223835745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Char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4" name="Chart Placeholder 3"/>
          <p:cNvSpPr>
            <a:spLocks noGrp="1"/>
          </p:cNvSpPr>
          <p:nvPr>
            <p:ph type="chart" sz="quarter" idx="10"/>
          </p:nvPr>
        </p:nvSpPr>
        <p:spPr>
          <a:xfrm>
            <a:off x="0" y="1417639"/>
            <a:ext cx="12192000" cy="5111656"/>
          </a:xfrm>
        </p:spPr>
        <p:txBody>
          <a:bodyPr/>
          <a:lstStyle/>
          <a:p>
            <a:r>
              <a:rPr lang="en-US" dirty="0"/>
              <a:t>Click icon to add chart</a:t>
            </a:r>
          </a:p>
        </p:txBody>
      </p:sp>
      <p:sp>
        <p:nvSpPr>
          <p:cNvPr id="3" name="Date Placeholder 2">
            <a:extLst>
              <a:ext uri="{FF2B5EF4-FFF2-40B4-BE49-F238E27FC236}">
                <a16:creationId xmlns:a16="http://schemas.microsoft.com/office/drawing/2014/main" xmlns="" id="{C8739610-3A03-42AE-9353-A1318A5542C2}"/>
              </a:ext>
            </a:extLst>
          </p:cNvPr>
          <p:cNvSpPr>
            <a:spLocks noGrp="1"/>
          </p:cNvSpPr>
          <p:nvPr>
            <p:ph type="dt" sz="half" idx="11"/>
          </p:nvPr>
        </p:nvSpPr>
        <p:spPr>
          <a:xfrm>
            <a:off x="838200" y="6356350"/>
            <a:ext cx="2743200" cy="365125"/>
          </a:xfrm>
          <a:prstGeom prst="rect">
            <a:avLst/>
          </a:prstGeom>
        </p:spPr>
        <p:txBody>
          <a:bodyPr/>
          <a:lstStyle>
            <a:lvl1pPr>
              <a:defRPr sz="1400"/>
            </a:lvl1pPr>
          </a:lstStyle>
          <a:p>
            <a:endParaRPr lang="en-US" dirty="0"/>
          </a:p>
        </p:txBody>
      </p:sp>
      <p:sp>
        <p:nvSpPr>
          <p:cNvPr id="6" name="Footer Placeholder 5">
            <a:extLst>
              <a:ext uri="{FF2B5EF4-FFF2-40B4-BE49-F238E27FC236}">
                <a16:creationId xmlns:a16="http://schemas.microsoft.com/office/drawing/2014/main" xmlns="" id="{F287B022-8446-41AD-B53F-30AAB5504B1A}"/>
              </a:ext>
            </a:extLst>
          </p:cNvPr>
          <p:cNvSpPr>
            <a:spLocks noGrp="1"/>
          </p:cNvSpPr>
          <p:nvPr>
            <p:ph type="ftr" sz="quarter" idx="12"/>
          </p:nvPr>
        </p:nvSpPr>
        <p:spPr>
          <a:xfrm>
            <a:off x="4038600" y="6356350"/>
            <a:ext cx="4114800" cy="365125"/>
          </a:xfrm>
          <a:prstGeom prst="rect">
            <a:avLst/>
          </a:prstGeom>
        </p:spPr>
        <p:txBody>
          <a:bodyPr/>
          <a:lstStyle>
            <a:lvl1pPr>
              <a:defRPr sz="1400"/>
            </a:lvl1pPr>
          </a:lstStyle>
          <a:p>
            <a:pPr algn="ctr"/>
            <a:r>
              <a:rPr lang="en-US" smtClean="0"/>
              <a:t>Cheryl Damberg, "Achieving and Sustaining Behavior Change to Benefit Older Adults" Dec 6-7, 2018</a:t>
            </a:r>
            <a:endParaRPr lang="en-US" dirty="0"/>
          </a:p>
        </p:txBody>
      </p:sp>
      <p:sp>
        <p:nvSpPr>
          <p:cNvPr id="7" name="Slide Number Placeholder 6">
            <a:extLst>
              <a:ext uri="{FF2B5EF4-FFF2-40B4-BE49-F238E27FC236}">
                <a16:creationId xmlns:a16="http://schemas.microsoft.com/office/drawing/2014/main" xmlns="" id="{89DF43B1-5075-46C1-AB55-5388F3B0134B}"/>
              </a:ext>
            </a:extLst>
          </p:cNvPr>
          <p:cNvSpPr>
            <a:spLocks noGrp="1"/>
          </p:cNvSpPr>
          <p:nvPr>
            <p:ph type="sldNum" sz="quarter" idx="13"/>
          </p:nvPr>
        </p:nvSpPr>
        <p:spPr>
          <a:xfrm>
            <a:off x="8610600" y="6356350"/>
            <a:ext cx="2743200" cy="365125"/>
          </a:xfrm>
          <a:prstGeom prst="rect">
            <a:avLst/>
          </a:prstGeom>
        </p:spPr>
        <p:txBody>
          <a:bodyPr/>
          <a:lstStyle>
            <a:lvl1pPr>
              <a:defRPr sz="1400"/>
            </a:lvl1pPr>
          </a:lstStyle>
          <a:p>
            <a:pPr algn="r"/>
            <a:fld id="{F75519C5-5F02-4DEF-AA17-D3642B99B2F3}" type="slidenum">
              <a:rPr lang="en-US" smtClean="0"/>
              <a:pPr algn="r"/>
              <a:t>‹#›</a:t>
            </a:fld>
            <a:endParaRPr lang="en-US" dirty="0"/>
          </a:p>
        </p:txBody>
      </p:sp>
    </p:spTree>
    <p:extLst>
      <p:ext uri="{BB962C8B-B14F-4D97-AF65-F5344CB8AC3E}">
        <p14:creationId xmlns:p14="http://schemas.microsoft.com/office/powerpoint/2010/main" val="248097077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Char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4" name="Chart Placeholder 3"/>
          <p:cNvSpPr>
            <a:spLocks noGrp="1"/>
          </p:cNvSpPr>
          <p:nvPr>
            <p:ph type="chart" sz="quarter" idx="10"/>
          </p:nvPr>
        </p:nvSpPr>
        <p:spPr>
          <a:xfrm>
            <a:off x="0" y="1417639"/>
            <a:ext cx="12192000" cy="5111656"/>
          </a:xfrm>
        </p:spPr>
        <p:txBody>
          <a:bodyPr/>
          <a:lstStyle/>
          <a:p>
            <a:r>
              <a:rPr lang="en-US" dirty="0"/>
              <a:t>Click icon to add chart</a:t>
            </a:r>
          </a:p>
        </p:txBody>
      </p:sp>
      <p:sp>
        <p:nvSpPr>
          <p:cNvPr id="5" name="TextBox 4"/>
          <p:cNvSpPr txBox="1"/>
          <p:nvPr/>
        </p:nvSpPr>
        <p:spPr>
          <a:xfrm>
            <a:off x="-6304155" y="-446050"/>
            <a:ext cx="6036236" cy="9694962"/>
          </a:xfrm>
          <a:prstGeom prst="rect">
            <a:avLst/>
          </a:prstGeom>
          <a:solidFill>
            <a:srgbClr val="FFFF74"/>
          </a:solidFill>
        </p:spPr>
        <p:txBody>
          <a:bodyPr wrap="square" rtlCol="0">
            <a:spAutoFit/>
          </a:bodyPr>
          <a:lstStyle/>
          <a:p>
            <a:r>
              <a:rPr lang="en-US" sz="2400" dirty="0"/>
              <a:t>To use a sample plotted chart,</a:t>
            </a:r>
            <a:r>
              <a:rPr lang="en-US" sz="2400" baseline="0" dirty="0"/>
              <a:t> </a:t>
            </a:r>
            <a:r>
              <a:rPr lang="en-US" sz="2400" dirty="0"/>
              <a:t>copy data from an Excel spreadsheet into PowerPoint’s spreadsheet, following these steps:</a:t>
            </a:r>
          </a:p>
          <a:p>
            <a:pPr marL="457189" indent="-457189">
              <a:buAutoNum type="arabicParenR"/>
            </a:pPr>
            <a:r>
              <a:rPr lang="en-US" sz="2400" dirty="0"/>
              <a:t>Click once on this chart.</a:t>
            </a:r>
          </a:p>
          <a:p>
            <a:pPr marL="457189" indent="-457189">
              <a:buAutoNum type="arabicParenR"/>
            </a:pPr>
            <a:r>
              <a:rPr lang="en-US" sz="2400" dirty="0"/>
              <a:t>Select the Charts tab in the ribbon (above).</a:t>
            </a:r>
          </a:p>
          <a:p>
            <a:pPr marL="457189" indent="-457189">
              <a:buAutoNum type="arabicParenR"/>
            </a:pPr>
            <a:r>
              <a:rPr lang="en-US" sz="2400" dirty="0"/>
              <a:t>Select </a:t>
            </a:r>
            <a:r>
              <a:rPr lang="en-US" sz="2400" dirty="0" err="1"/>
              <a:t>EditX</a:t>
            </a:r>
            <a:r>
              <a:rPr lang="en-US" sz="2400" dirty="0"/>
              <a:t> in the Data section of the Charts tab.</a:t>
            </a:r>
          </a:p>
          <a:p>
            <a:pPr marL="457189" indent="-457189">
              <a:buAutoNum type="arabicParenR"/>
            </a:pPr>
            <a:r>
              <a:rPr lang="en-US" sz="2400" dirty="0"/>
              <a:t>In the newly launched spreadsheet, scroll to the top, select the placeholder cells and “Clear,</a:t>
            </a:r>
            <a:r>
              <a:rPr lang="en-US" sz="2400" baseline="0" dirty="0"/>
              <a:t>”</a:t>
            </a:r>
            <a:r>
              <a:rPr lang="en-US" sz="2400" dirty="0"/>
              <a:t> then “All.”</a:t>
            </a:r>
          </a:p>
          <a:p>
            <a:pPr marL="457189" indent="-457189">
              <a:buAutoNum type="arabicParenR"/>
            </a:pPr>
            <a:r>
              <a:rPr lang="en-US" sz="2400" dirty="0"/>
              <a:t>Copy needed cells from your Excel spreadsheet and paste into the cleared PPTX spreadsheet.</a:t>
            </a:r>
          </a:p>
          <a:p>
            <a:pPr marL="457189" indent="-457189">
              <a:buAutoNum type="arabicParenR"/>
            </a:pPr>
            <a:r>
              <a:rPr lang="en-US" sz="2400" dirty="0"/>
              <a:t>If the chart has not updated to include the new cells, </a:t>
            </a:r>
          </a:p>
          <a:p>
            <a:pPr marL="1066773" lvl="1" indent="-457189">
              <a:buAutoNum type="arabicParenR"/>
            </a:pPr>
            <a:r>
              <a:rPr lang="en-US" sz="2400" dirty="0"/>
              <a:t>Mac:</a:t>
            </a:r>
            <a:r>
              <a:rPr lang="en-US" sz="2400" baseline="0" dirty="0"/>
              <a:t> </a:t>
            </a:r>
            <a:r>
              <a:rPr lang="en-US" sz="2400" dirty="0"/>
              <a:t>click on the </a:t>
            </a:r>
            <a:r>
              <a:rPr lang="en-US" sz="2400" dirty="0" err="1"/>
              <a:t>EditX</a:t>
            </a:r>
            <a:r>
              <a:rPr lang="en-US" sz="2400" dirty="0"/>
              <a:t> </a:t>
            </a:r>
            <a:r>
              <a:rPr lang="en-US" sz="2400" dirty="0" err="1"/>
              <a:t>pulldown</a:t>
            </a:r>
            <a:r>
              <a:rPr lang="en-US" sz="2400" dirty="0"/>
              <a:t>  menu, and select “Choose a different data range.”</a:t>
            </a:r>
          </a:p>
          <a:p>
            <a:pPr marL="1066773" lvl="1" indent="-457189">
              <a:buAutoNum type="arabicParenR"/>
            </a:pPr>
            <a:r>
              <a:rPr lang="en-US" sz="2400" dirty="0"/>
              <a:t>PC: Under Chart Tools/Design, click</a:t>
            </a:r>
            <a:r>
              <a:rPr lang="en-US" sz="2400" baseline="0" dirty="0"/>
              <a:t> on “Select  Data.”</a:t>
            </a:r>
            <a:endParaRPr lang="en-US" sz="2400" dirty="0"/>
          </a:p>
          <a:p>
            <a:pPr marL="457189" indent="-457189">
              <a:buAutoNum type="arabicParenR"/>
            </a:pPr>
            <a:r>
              <a:rPr lang="en-US" sz="2400" dirty="0"/>
              <a:t>In the spreadsheet, click and drag to encompass the whole range of needed cells and select “OK” in the “Select Data Source” window that shows up on the spreadsheet. </a:t>
            </a:r>
          </a:p>
        </p:txBody>
      </p:sp>
      <p:sp>
        <p:nvSpPr>
          <p:cNvPr id="3" name="Date Placeholder 2">
            <a:extLst>
              <a:ext uri="{FF2B5EF4-FFF2-40B4-BE49-F238E27FC236}">
                <a16:creationId xmlns:a16="http://schemas.microsoft.com/office/drawing/2014/main" xmlns="" id="{C8739610-3A03-42AE-9353-A1318A5542C2}"/>
              </a:ext>
            </a:extLst>
          </p:cNvPr>
          <p:cNvSpPr>
            <a:spLocks noGrp="1"/>
          </p:cNvSpPr>
          <p:nvPr>
            <p:ph type="dt" sz="half" idx="11"/>
          </p:nvPr>
        </p:nvSpPr>
        <p:spPr>
          <a:xfrm>
            <a:off x="838200" y="6356350"/>
            <a:ext cx="2743200" cy="365125"/>
          </a:xfrm>
          <a:prstGeom prst="rect">
            <a:avLst/>
          </a:prstGeom>
        </p:spPr>
        <p:txBody>
          <a:bodyPr/>
          <a:lstStyle>
            <a:lvl1pPr>
              <a:defRPr sz="1400"/>
            </a:lvl1pPr>
          </a:lstStyle>
          <a:p>
            <a:endParaRPr lang="en-US" dirty="0"/>
          </a:p>
        </p:txBody>
      </p:sp>
      <p:sp>
        <p:nvSpPr>
          <p:cNvPr id="6" name="Footer Placeholder 5">
            <a:extLst>
              <a:ext uri="{FF2B5EF4-FFF2-40B4-BE49-F238E27FC236}">
                <a16:creationId xmlns:a16="http://schemas.microsoft.com/office/drawing/2014/main" xmlns="" id="{F287B022-8446-41AD-B53F-30AAB5504B1A}"/>
              </a:ext>
            </a:extLst>
          </p:cNvPr>
          <p:cNvSpPr>
            <a:spLocks noGrp="1"/>
          </p:cNvSpPr>
          <p:nvPr>
            <p:ph type="ftr" sz="quarter" idx="12"/>
          </p:nvPr>
        </p:nvSpPr>
        <p:spPr>
          <a:xfrm>
            <a:off x="4038600" y="6356350"/>
            <a:ext cx="4114800" cy="365125"/>
          </a:xfrm>
          <a:prstGeom prst="rect">
            <a:avLst/>
          </a:prstGeom>
        </p:spPr>
        <p:txBody>
          <a:bodyPr/>
          <a:lstStyle>
            <a:lvl1pPr>
              <a:defRPr sz="1400"/>
            </a:lvl1pPr>
          </a:lstStyle>
          <a:p>
            <a:pPr algn="ctr"/>
            <a:r>
              <a:rPr lang="en-US" smtClean="0"/>
              <a:t>Cheryl Damberg, "Achieving and Sustaining Behavior Change to Benefit Older Adults" Dec 6-7, 2018</a:t>
            </a:r>
            <a:endParaRPr lang="en-US" dirty="0"/>
          </a:p>
        </p:txBody>
      </p:sp>
      <p:sp>
        <p:nvSpPr>
          <p:cNvPr id="7" name="Slide Number Placeholder 6">
            <a:extLst>
              <a:ext uri="{FF2B5EF4-FFF2-40B4-BE49-F238E27FC236}">
                <a16:creationId xmlns:a16="http://schemas.microsoft.com/office/drawing/2014/main" xmlns="" id="{89DF43B1-5075-46C1-AB55-5388F3B0134B}"/>
              </a:ext>
            </a:extLst>
          </p:cNvPr>
          <p:cNvSpPr>
            <a:spLocks noGrp="1"/>
          </p:cNvSpPr>
          <p:nvPr>
            <p:ph type="sldNum" sz="quarter" idx="13"/>
          </p:nvPr>
        </p:nvSpPr>
        <p:spPr>
          <a:xfrm>
            <a:off x="8610600" y="6356350"/>
            <a:ext cx="2743200" cy="365125"/>
          </a:xfrm>
          <a:prstGeom prst="rect">
            <a:avLst/>
          </a:prstGeom>
        </p:spPr>
        <p:txBody>
          <a:bodyPr/>
          <a:lstStyle>
            <a:lvl1pPr>
              <a:defRPr sz="1400"/>
            </a:lvl1pPr>
          </a:lstStyle>
          <a:p>
            <a:pPr algn="r"/>
            <a:fld id="{F75519C5-5F02-4DEF-AA17-D3642B99B2F3}" type="slidenum">
              <a:rPr lang="en-US" smtClean="0"/>
              <a:pPr algn="r"/>
              <a:t>‹#›</a:t>
            </a:fld>
            <a:endParaRPr lang="en-US" dirty="0"/>
          </a:p>
        </p:txBody>
      </p:sp>
    </p:spTree>
    <p:extLst>
      <p:ext uri="{BB962C8B-B14F-4D97-AF65-F5344CB8AC3E}">
        <p14:creationId xmlns:p14="http://schemas.microsoft.com/office/powerpoint/2010/main" val="2908672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Tab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4" name="Table Placeholder 3"/>
          <p:cNvSpPr>
            <a:spLocks noGrp="1"/>
          </p:cNvSpPr>
          <p:nvPr>
            <p:ph type="tbl" sz="quarter" idx="10"/>
          </p:nvPr>
        </p:nvSpPr>
        <p:spPr>
          <a:xfrm>
            <a:off x="609600" y="1417638"/>
            <a:ext cx="10972800" cy="4973637"/>
          </a:xfrm>
        </p:spPr>
        <p:txBody>
          <a:bodyPr/>
          <a:lstStyle>
            <a:lvl1pPr algn="r">
              <a:defRPr/>
            </a:lvl1pPr>
          </a:lstStyle>
          <a:p>
            <a:r>
              <a:rPr lang="en-US"/>
              <a:t>Click icon to add table</a:t>
            </a:r>
            <a:endParaRPr lang="en-US" dirty="0"/>
          </a:p>
        </p:txBody>
      </p:sp>
      <p:sp>
        <p:nvSpPr>
          <p:cNvPr id="3" name="Date Placeholder 2">
            <a:extLst>
              <a:ext uri="{FF2B5EF4-FFF2-40B4-BE49-F238E27FC236}">
                <a16:creationId xmlns:a16="http://schemas.microsoft.com/office/drawing/2014/main" xmlns="" id="{68C319E9-3CD3-4D79-8313-17E4EC1A143E}"/>
              </a:ext>
            </a:extLst>
          </p:cNvPr>
          <p:cNvSpPr>
            <a:spLocks noGrp="1"/>
          </p:cNvSpPr>
          <p:nvPr>
            <p:ph type="dt" sz="half" idx="11"/>
          </p:nvPr>
        </p:nvSpPr>
        <p:spPr>
          <a:xfrm>
            <a:off x="838200" y="6356350"/>
            <a:ext cx="2743200" cy="365125"/>
          </a:xfrm>
          <a:prstGeom prst="rect">
            <a:avLst/>
          </a:prstGeom>
        </p:spPr>
        <p:txBody>
          <a:bodyPr/>
          <a:lstStyle>
            <a:lvl1pPr>
              <a:defRPr sz="1400"/>
            </a:lvl1pPr>
          </a:lstStyle>
          <a:p>
            <a:endParaRPr lang="en-US" dirty="0"/>
          </a:p>
        </p:txBody>
      </p:sp>
      <p:sp>
        <p:nvSpPr>
          <p:cNvPr id="5" name="Footer Placeholder 4">
            <a:extLst>
              <a:ext uri="{FF2B5EF4-FFF2-40B4-BE49-F238E27FC236}">
                <a16:creationId xmlns:a16="http://schemas.microsoft.com/office/drawing/2014/main" xmlns="" id="{36A0DE7C-E2EB-422D-BAF2-A2E815BA1CB0}"/>
              </a:ext>
            </a:extLst>
          </p:cNvPr>
          <p:cNvSpPr>
            <a:spLocks noGrp="1"/>
          </p:cNvSpPr>
          <p:nvPr>
            <p:ph type="ftr" sz="quarter" idx="12"/>
          </p:nvPr>
        </p:nvSpPr>
        <p:spPr>
          <a:xfrm>
            <a:off x="4038600" y="6356350"/>
            <a:ext cx="4114800" cy="365125"/>
          </a:xfrm>
          <a:prstGeom prst="rect">
            <a:avLst/>
          </a:prstGeom>
        </p:spPr>
        <p:txBody>
          <a:bodyPr/>
          <a:lstStyle>
            <a:lvl1pPr algn="ctr">
              <a:defRPr sz="1400"/>
            </a:lvl1pPr>
          </a:lstStyle>
          <a:p>
            <a:r>
              <a:rPr lang="en-US" smtClean="0"/>
              <a:t>Cheryl Damberg, "Achieving and Sustaining Behavior Change to Benefit Older Adults" Dec 6-7, 2018</a:t>
            </a:r>
            <a:endParaRPr lang="en-US" dirty="0"/>
          </a:p>
        </p:txBody>
      </p:sp>
      <p:sp>
        <p:nvSpPr>
          <p:cNvPr id="6" name="Slide Number Placeholder 5">
            <a:extLst>
              <a:ext uri="{FF2B5EF4-FFF2-40B4-BE49-F238E27FC236}">
                <a16:creationId xmlns:a16="http://schemas.microsoft.com/office/drawing/2014/main" xmlns="" id="{F86A02AA-384C-4BF4-8251-23B294A9F188}"/>
              </a:ext>
            </a:extLst>
          </p:cNvPr>
          <p:cNvSpPr>
            <a:spLocks noGrp="1"/>
          </p:cNvSpPr>
          <p:nvPr>
            <p:ph type="sldNum" sz="quarter" idx="13"/>
          </p:nvPr>
        </p:nvSpPr>
        <p:spPr>
          <a:xfrm>
            <a:off x="8610600" y="6356350"/>
            <a:ext cx="2743200" cy="365125"/>
          </a:xfrm>
          <a:prstGeom prst="rect">
            <a:avLst/>
          </a:prstGeom>
        </p:spPr>
        <p:txBody>
          <a:bodyPr/>
          <a:lstStyle>
            <a:lvl1pPr algn="r">
              <a:defRPr sz="1400"/>
            </a:lvl1pPr>
          </a:lstStyle>
          <a:p>
            <a:fld id="{F75519C5-5F02-4DEF-AA17-D3642B99B2F3}" type="slidenum">
              <a:rPr lang="en-US" smtClean="0"/>
              <a:pPr/>
              <a:t>‹#›</a:t>
            </a:fld>
            <a:endParaRPr lang="en-US"/>
          </a:p>
        </p:txBody>
      </p:sp>
    </p:spTree>
    <p:extLst>
      <p:ext uri="{BB962C8B-B14F-4D97-AF65-F5344CB8AC3E}">
        <p14:creationId xmlns:p14="http://schemas.microsoft.com/office/powerpoint/2010/main" val="207148097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SmartAr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4" name="SmartArt Placeholder 3"/>
          <p:cNvSpPr>
            <a:spLocks noGrp="1"/>
          </p:cNvSpPr>
          <p:nvPr>
            <p:ph type="dgm" sz="quarter" idx="10"/>
          </p:nvPr>
        </p:nvSpPr>
        <p:spPr>
          <a:xfrm>
            <a:off x="609600" y="1417639"/>
            <a:ext cx="10972800" cy="4943475"/>
          </a:xfrm>
        </p:spPr>
        <p:txBody>
          <a:bodyPr/>
          <a:lstStyle/>
          <a:p>
            <a:r>
              <a:rPr lang="en-US"/>
              <a:t>Click icon to add SmartArt graphic</a:t>
            </a:r>
          </a:p>
        </p:txBody>
      </p:sp>
      <p:sp>
        <p:nvSpPr>
          <p:cNvPr id="3" name="Date Placeholder 2">
            <a:extLst>
              <a:ext uri="{FF2B5EF4-FFF2-40B4-BE49-F238E27FC236}">
                <a16:creationId xmlns:a16="http://schemas.microsoft.com/office/drawing/2014/main" xmlns="" id="{4CE5B197-12F0-4E56-AEE3-47222282BEE1}"/>
              </a:ext>
            </a:extLst>
          </p:cNvPr>
          <p:cNvSpPr>
            <a:spLocks noGrp="1"/>
          </p:cNvSpPr>
          <p:nvPr>
            <p:ph type="dt" sz="half" idx="11"/>
          </p:nvPr>
        </p:nvSpPr>
        <p:spPr>
          <a:xfrm>
            <a:off x="838200" y="6356350"/>
            <a:ext cx="2743200" cy="365125"/>
          </a:xfrm>
          <a:prstGeom prst="rect">
            <a:avLst/>
          </a:prstGeom>
        </p:spPr>
        <p:txBody>
          <a:bodyPr/>
          <a:lstStyle>
            <a:lvl1pPr>
              <a:defRPr sz="1400"/>
            </a:lvl1pPr>
          </a:lstStyle>
          <a:p>
            <a:endParaRPr lang="en-US" dirty="0"/>
          </a:p>
        </p:txBody>
      </p:sp>
      <p:sp>
        <p:nvSpPr>
          <p:cNvPr id="5" name="Footer Placeholder 4">
            <a:extLst>
              <a:ext uri="{FF2B5EF4-FFF2-40B4-BE49-F238E27FC236}">
                <a16:creationId xmlns:a16="http://schemas.microsoft.com/office/drawing/2014/main" xmlns="" id="{11520D57-7A31-449A-A582-9FA6C1F342D3}"/>
              </a:ext>
            </a:extLst>
          </p:cNvPr>
          <p:cNvSpPr>
            <a:spLocks noGrp="1"/>
          </p:cNvSpPr>
          <p:nvPr>
            <p:ph type="ftr" sz="quarter" idx="12"/>
          </p:nvPr>
        </p:nvSpPr>
        <p:spPr>
          <a:xfrm>
            <a:off x="4038600" y="6356350"/>
            <a:ext cx="4114800" cy="365125"/>
          </a:xfrm>
          <a:prstGeom prst="rect">
            <a:avLst/>
          </a:prstGeom>
        </p:spPr>
        <p:txBody>
          <a:bodyPr/>
          <a:lstStyle>
            <a:lvl1pPr algn="ctr">
              <a:defRPr sz="1400"/>
            </a:lvl1pPr>
          </a:lstStyle>
          <a:p>
            <a:r>
              <a:rPr lang="en-US" smtClean="0"/>
              <a:t>Cheryl Damberg, "Achieving and Sustaining Behavior Change to Benefit Older Adults" Dec 6-7, 2018</a:t>
            </a:r>
            <a:endParaRPr lang="en-US" dirty="0"/>
          </a:p>
        </p:txBody>
      </p:sp>
      <p:sp>
        <p:nvSpPr>
          <p:cNvPr id="6" name="Slide Number Placeholder 5">
            <a:extLst>
              <a:ext uri="{FF2B5EF4-FFF2-40B4-BE49-F238E27FC236}">
                <a16:creationId xmlns:a16="http://schemas.microsoft.com/office/drawing/2014/main" xmlns="" id="{2AEB4A4A-9EE1-46B5-9EBB-B47853593B56}"/>
              </a:ext>
            </a:extLst>
          </p:cNvPr>
          <p:cNvSpPr>
            <a:spLocks noGrp="1"/>
          </p:cNvSpPr>
          <p:nvPr>
            <p:ph type="sldNum" sz="quarter" idx="13"/>
          </p:nvPr>
        </p:nvSpPr>
        <p:spPr>
          <a:xfrm>
            <a:off x="8610600" y="6356350"/>
            <a:ext cx="2743200" cy="365125"/>
          </a:xfrm>
          <a:prstGeom prst="rect">
            <a:avLst/>
          </a:prstGeom>
        </p:spPr>
        <p:txBody>
          <a:bodyPr/>
          <a:lstStyle>
            <a:lvl1pPr algn="r">
              <a:defRPr sz="1400"/>
            </a:lvl1pPr>
          </a:lstStyle>
          <a:p>
            <a:fld id="{F75519C5-5F02-4DEF-AA17-D3642B99B2F3}" type="slidenum">
              <a:rPr lang="en-US" smtClean="0"/>
              <a:pPr/>
              <a:t>‹#›</a:t>
            </a:fld>
            <a:endParaRPr lang="en-US"/>
          </a:p>
        </p:txBody>
      </p:sp>
    </p:spTree>
    <p:extLst>
      <p:ext uri="{BB962C8B-B14F-4D97-AF65-F5344CB8AC3E}">
        <p14:creationId xmlns:p14="http://schemas.microsoft.com/office/powerpoint/2010/main" val="25174761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00201"/>
            <a:ext cx="5384800" cy="4525963"/>
          </a:xfrm>
        </p:spPr>
        <p:txBody>
          <a:bodyPr/>
          <a:lstStyle>
            <a:lvl1pPr>
              <a:defRPr sz="3733"/>
            </a:lvl1pPr>
            <a:lvl2pPr>
              <a:defRPr sz="3200"/>
            </a:lvl2pPr>
            <a:lvl3pPr>
              <a:defRPr sz="2667"/>
            </a:lvl3pPr>
            <a:lvl4pPr>
              <a:defRPr sz="2400"/>
            </a:lvl4pPr>
            <a:lvl5pPr>
              <a:defRPr sz="2400"/>
            </a:lvl5pPr>
            <a:lvl6pPr>
              <a:defRPr sz="2400"/>
            </a:lvl6pPr>
            <a:lvl7pPr>
              <a:defRPr sz="2400"/>
            </a:lvl7pPr>
            <a:lvl8pPr>
              <a:defRPr sz="2400"/>
            </a:lvl8pPr>
            <a:lvl9pPr>
              <a:defRPr sz="2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1"/>
            <a:ext cx="5384800" cy="4525963"/>
          </a:xfrm>
        </p:spPr>
        <p:txBody>
          <a:bodyPr/>
          <a:lstStyle>
            <a:lvl1pPr>
              <a:defRPr sz="3733"/>
            </a:lvl1pPr>
            <a:lvl2pPr>
              <a:defRPr sz="3200"/>
            </a:lvl2pPr>
            <a:lvl3pPr>
              <a:defRPr sz="2667"/>
            </a:lvl3pPr>
            <a:lvl4pPr>
              <a:defRPr sz="2400"/>
            </a:lvl4pPr>
            <a:lvl5pPr>
              <a:defRPr sz="2400"/>
            </a:lvl5pPr>
            <a:lvl6pPr>
              <a:defRPr sz="2400"/>
            </a:lvl6pPr>
            <a:lvl7pPr>
              <a:defRPr sz="2400"/>
            </a:lvl7pPr>
            <a:lvl8pPr>
              <a:defRPr sz="2400"/>
            </a:lvl8pPr>
            <a:lvl9pPr>
              <a:defRPr sz="2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xmlns="" id="{7183B92B-73D1-4448-A9CD-76E4D323A0CD}"/>
              </a:ext>
            </a:extLst>
          </p:cNvPr>
          <p:cNvSpPr>
            <a:spLocks noGrp="1"/>
          </p:cNvSpPr>
          <p:nvPr>
            <p:ph type="dt" sz="half" idx="10"/>
          </p:nvPr>
        </p:nvSpPr>
        <p:spPr>
          <a:xfrm>
            <a:off x="838200" y="6356350"/>
            <a:ext cx="2743200" cy="365125"/>
          </a:xfrm>
          <a:prstGeom prst="rect">
            <a:avLst/>
          </a:prstGeom>
        </p:spPr>
        <p:txBody>
          <a:bodyPr/>
          <a:lstStyle>
            <a:lvl1pPr>
              <a:defRPr sz="1400"/>
            </a:lvl1pPr>
          </a:lstStyle>
          <a:p>
            <a:endParaRPr lang="en-US" dirty="0"/>
          </a:p>
        </p:txBody>
      </p:sp>
      <p:sp>
        <p:nvSpPr>
          <p:cNvPr id="6" name="Footer Placeholder 5">
            <a:extLst>
              <a:ext uri="{FF2B5EF4-FFF2-40B4-BE49-F238E27FC236}">
                <a16:creationId xmlns:a16="http://schemas.microsoft.com/office/drawing/2014/main" xmlns="" id="{C29BA53B-4629-4D47-9F0F-FE2464F21274}"/>
              </a:ext>
            </a:extLst>
          </p:cNvPr>
          <p:cNvSpPr>
            <a:spLocks noGrp="1"/>
          </p:cNvSpPr>
          <p:nvPr>
            <p:ph type="ftr" sz="quarter" idx="11"/>
          </p:nvPr>
        </p:nvSpPr>
        <p:spPr>
          <a:xfrm>
            <a:off x="4038600" y="6356350"/>
            <a:ext cx="4114800" cy="365125"/>
          </a:xfrm>
          <a:prstGeom prst="rect">
            <a:avLst/>
          </a:prstGeom>
        </p:spPr>
        <p:txBody>
          <a:bodyPr/>
          <a:lstStyle>
            <a:lvl1pPr>
              <a:defRPr sz="1400"/>
            </a:lvl1pPr>
          </a:lstStyle>
          <a:p>
            <a:pPr algn="ctr"/>
            <a:r>
              <a:rPr lang="en-US" smtClean="0"/>
              <a:t>Cheryl Damberg, "Achieving and Sustaining Behavior Change to Benefit Older Adults" Dec 6-7, 2018</a:t>
            </a:r>
            <a:endParaRPr lang="en-US" dirty="0"/>
          </a:p>
        </p:txBody>
      </p:sp>
      <p:sp>
        <p:nvSpPr>
          <p:cNvPr id="7" name="Slide Number Placeholder 6">
            <a:extLst>
              <a:ext uri="{FF2B5EF4-FFF2-40B4-BE49-F238E27FC236}">
                <a16:creationId xmlns:a16="http://schemas.microsoft.com/office/drawing/2014/main" xmlns="" id="{81506F76-9C84-4C50-BC60-87CDC31FD035}"/>
              </a:ext>
            </a:extLst>
          </p:cNvPr>
          <p:cNvSpPr>
            <a:spLocks noGrp="1"/>
          </p:cNvSpPr>
          <p:nvPr>
            <p:ph type="sldNum" sz="quarter" idx="12"/>
          </p:nvPr>
        </p:nvSpPr>
        <p:spPr>
          <a:xfrm>
            <a:off x="8610600" y="6356350"/>
            <a:ext cx="2743200" cy="365125"/>
          </a:xfrm>
          <a:prstGeom prst="rect">
            <a:avLst/>
          </a:prstGeom>
        </p:spPr>
        <p:txBody>
          <a:bodyPr/>
          <a:lstStyle>
            <a:lvl1pPr>
              <a:defRPr sz="1400"/>
            </a:lvl1pPr>
          </a:lstStyle>
          <a:p>
            <a:pPr algn="r"/>
            <a:fld id="{F75519C5-5F02-4DEF-AA17-D3642B99B2F3}" type="slidenum">
              <a:rPr lang="en-US" smtClean="0"/>
              <a:pPr algn="r"/>
              <a:t>‹#›</a:t>
            </a:fld>
            <a:endParaRPr lang="en-US" dirty="0"/>
          </a:p>
        </p:txBody>
      </p:sp>
    </p:spTree>
    <p:extLst>
      <p:ext uri="{BB962C8B-B14F-4D97-AF65-F5344CB8AC3E}">
        <p14:creationId xmlns:p14="http://schemas.microsoft.com/office/powerpoint/2010/main" val="173884229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18.xml"/><Relationship Id="rId7" Type="http://schemas.openxmlformats.org/officeDocument/2006/relationships/theme" Target="../theme/theme2.xml"/><Relationship Id="rId2" Type="http://schemas.openxmlformats.org/officeDocument/2006/relationships/slideLayout" Target="../slideLayouts/slideLayout17.xml"/><Relationship Id="rId1" Type="http://schemas.openxmlformats.org/officeDocument/2006/relationships/slideLayout" Target="../slideLayouts/slideLayout16.xml"/><Relationship Id="rId6" Type="http://schemas.openxmlformats.org/officeDocument/2006/relationships/slideLayout" Target="../slideLayouts/slideLayout21.xml"/><Relationship Id="rId5" Type="http://schemas.openxmlformats.org/officeDocument/2006/relationships/slideLayout" Target="../slideLayouts/slideLayout20.xml"/><Relationship Id="rId4" Type="http://schemas.openxmlformats.org/officeDocument/2006/relationships/slideLayout" Target="../slideLayouts/slideLayout1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1"/>
            <a:ext cx="10972800" cy="1417639"/>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609600" y="1417639"/>
            <a:ext cx="10972800" cy="4962244"/>
          </a:xfrm>
          <a:prstGeom prst="rect">
            <a:avLst/>
          </a:prstGeom>
        </p:spPr>
        <p:txBody>
          <a:bodyPr vert="horz" lIns="91440" tIns="45720" rIns="91440" bIns="45720" rtlCol="0" anchor="t" anchorCtr="1">
            <a:no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966779198"/>
      </p:ext>
    </p:extLst>
  </p:cSld>
  <p:clrMap bg1="lt1" tx1="dk1" bg2="lt2" tx2="dk2" accent1="accent1" accent2="accent2" accent3="accent3" accent4="accent4" accent5="accent5" accent6="accent6" hlink="hlink" folHlink="folHlink"/>
  <p:sldLayoutIdLst>
    <p:sldLayoutId id="2147483672" r:id="rId1"/>
    <p:sldLayoutId id="2147483661" r:id="rId2"/>
    <p:sldLayoutId id="2147483662" r:id="rId3"/>
    <p:sldLayoutId id="2147483663" r:id="rId4"/>
    <p:sldLayoutId id="2147483673" r:id="rId5"/>
    <p:sldLayoutId id="2147483664" r:id="rId6"/>
    <p:sldLayoutId id="2147483665" r:id="rId7"/>
    <p:sldLayoutId id="2147483666" r:id="rId8"/>
    <p:sldLayoutId id="2147483667" r:id="rId9"/>
    <p:sldLayoutId id="2147483668" r:id="rId10"/>
    <p:sldLayoutId id="2147483671" r:id="rId11"/>
    <p:sldLayoutId id="2147483674" r:id="rId12"/>
    <p:sldLayoutId id="2147483675" r:id="rId13"/>
    <p:sldLayoutId id="2147483669" r:id="rId14"/>
    <p:sldLayoutId id="2147483676" r:id="rId15"/>
  </p:sldLayoutIdLst>
  <p:hf sldNum="0" hdr="0" dt="0"/>
  <p:txStyles>
    <p:titleStyle>
      <a:lvl1pPr algn="ctr" defTabSz="1219170" rtl="0" eaLnBrk="1" latinLnBrk="0" hangingPunct="1">
        <a:spcBef>
          <a:spcPct val="0"/>
        </a:spcBef>
        <a:buNone/>
        <a:defRPr sz="5333" b="0" kern="1200">
          <a:solidFill>
            <a:schemeClr val="tx2"/>
          </a:solidFill>
          <a:latin typeface="+mj-lt"/>
          <a:ea typeface="+mj-ea"/>
          <a:cs typeface="Arial" panose="020B0604020202020204" pitchFamily="34" charset="0"/>
        </a:defRPr>
      </a:lvl1pPr>
    </p:titleStyle>
    <p:bodyStyle>
      <a:lvl1pPr marL="457189" indent="-457189" algn="l" defTabSz="1219170" rtl="0" eaLnBrk="1" latinLnBrk="0" hangingPunct="1">
        <a:spcBef>
          <a:spcPts val="2400"/>
        </a:spcBef>
        <a:buClr>
          <a:schemeClr val="tx2"/>
        </a:buClr>
        <a:buFont typeface="Arial" pitchFamily="34" charset="0"/>
        <a:buChar char="•"/>
        <a:defRPr sz="4267" kern="1200">
          <a:solidFill>
            <a:schemeClr val="tx1"/>
          </a:solidFill>
          <a:latin typeface="+mn-lt"/>
          <a:ea typeface="+mn-ea"/>
          <a:cs typeface="Arial" panose="020B0604020202020204" pitchFamily="34" charset="0"/>
        </a:defRPr>
      </a:lvl1pPr>
      <a:lvl2pPr marL="990575" indent="-380990" algn="l" defTabSz="1219170" rtl="0" eaLnBrk="1" latinLnBrk="0" hangingPunct="1">
        <a:spcBef>
          <a:spcPct val="20000"/>
        </a:spcBef>
        <a:buClr>
          <a:schemeClr val="tx2"/>
        </a:buClr>
        <a:buFont typeface="Arial" pitchFamily="34" charset="0"/>
        <a:buChar char="–"/>
        <a:defRPr sz="3733" kern="1200">
          <a:solidFill>
            <a:schemeClr val="tx1"/>
          </a:solidFill>
          <a:latin typeface="+mn-lt"/>
          <a:ea typeface="+mn-ea"/>
          <a:cs typeface="Arial" panose="020B0604020202020204" pitchFamily="34" charset="0"/>
        </a:defRPr>
      </a:lvl2pPr>
      <a:lvl3pPr marL="1523962" indent="-304792" algn="l" defTabSz="1219170" rtl="0" eaLnBrk="1" latinLnBrk="0" hangingPunct="1">
        <a:spcBef>
          <a:spcPct val="20000"/>
        </a:spcBef>
        <a:buFont typeface="Arial" pitchFamily="34" charset="0"/>
        <a:buChar char="•"/>
        <a:defRPr sz="3200" kern="1200">
          <a:solidFill>
            <a:schemeClr val="tx1"/>
          </a:solidFill>
          <a:latin typeface="+mn-lt"/>
          <a:ea typeface="+mn-ea"/>
          <a:cs typeface="Arial" panose="020B0604020202020204" pitchFamily="34" charset="0"/>
        </a:defRPr>
      </a:lvl3pPr>
      <a:lvl4pPr marL="2133547" indent="-304792" algn="l" defTabSz="1219170" rtl="0" eaLnBrk="1" latinLnBrk="0" hangingPunct="1">
        <a:spcBef>
          <a:spcPct val="20000"/>
        </a:spcBef>
        <a:buFont typeface="Arial" pitchFamily="34" charset="0"/>
        <a:buChar char="–"/>
        <a:defRPr sz="2667" kern="1200">
          <a:solidFill>
            <a:schemeClr val="tx1"/>
          </a:solidFill>
          <a:latin typeface="+mj-lt"/>
          <a:ea typeface="+mn-ea"/>
          <a:cs typeface="Arial" panose="020B0604020202020204" pitchFamily="34" charset="0"/>
        </a:defRPr>
      </a:lvl4pPr>
      <a:lvl5pPr marL="2743131" indent="-304792" algn="l" defTabSz="1219170" rtl="0" eaLnBrk="1" latinLnBrk="0" hangingPunct="1">
        <a:spcBef>
          <a:spcPct val="20000"/>
        </a:spcBef>
        <a:buFont typeface="Arial" pitchFamily="34" charset="0"/>
        <a:buChar char="»"/>
        <a:defRPr sz="2667" kern="1200">
          <a:solidFill>
            <a:schemeClr val="tx1"/>
          </a:solidFill>
          <a:latin typeface="+mj-lt"/>
          <a:ea typeface="+mn-ea"/>
          <a:cs typeface="Arial" panose="020B0604020202020204" pitchFamily="34" charset="0"/>
        </a:defRPr>
      </a:lvl5pPr>
      <a:lvl6pPr marL="3352716"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6pPr>
      <a:lvl7pPr marL="3962301"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7pPr>
      <a:lvl8pPr marL="4571886"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8pPr>
      <a:lvl9pPr marL="5181470"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9pPr>
    </p:bodyStyle>
    <p:otherStyle>
      <a:defPPr>
        <a:defRPr lang="en-US"/>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0" y="-1"/>
            <a:ext cx="12192000" cy="1219200"/>
          </a:xfrm>
          <a:prstGeom prst="rect">
            <a:avLst/>
          </a:prstGeom>
        </p:spPr>
        <p:txBody>
          <a:bodyPr vert="horz" lIns="91440" tIns="91440" rIns="91440" bIns="182880" rtlCol="0" anchor="t" anchorCtr="1">
            <a:noAutofit/>
          </a:bodyPr>
          <a:lstStyle/>
          <a:p>
            <a:r>
              <a:rPr lang="en-US" dirty="0"/>
              <a:t>Click to edit Master title style</a:t>
            </a:r>
          </a:p>
        </p:txBody>
      </p:sp>
      <p:sp>
        <p:nvSpPr>
          <p:cNvPr id="3" name="Text Placeholder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1959147715"/>
      </p:ext>
    </p:extLst>
  </p:cSld>
  <p:clrMap bg1="lt1" tx1="dk1" bg2="lt2" tx2="dk2" accent1="accent1" accent2="accent2" accent3="accent3" accent4="accent4" accent5="accent5" accent6="accent6" hlink="hlink" folHlink="folHlink"/>
  <p:sldLayoutIdLst>
    <p:sldLayoutId id="2147483678" r:id="rId1"/>
    <p:sldLayoutId id="2147483679" r:id="rId2"/>
    <p:sldLayoutId id="2147483680" r:id="rId3"/>
    <p:sldLayoutId id="2147483681" r:id="rId4"/>
    <p:sldLayoutId id="2147483682" r:id="rId5"/>
    <p:sldLayoutId id="2147483683" r:id="rId6"/>
  </p:sldLayoutIdLst>
  <p:hf sldNum="0" hdr="0" dt="0"/>
  <p:txStyles>
    <p:titleStyle>
      <a:lvl1pPr algn="ctr" defTabSz="1219170" rtl="0" eaLnBrk="1" latinLnBrk="0" hangingPunct="1">
        <a:lnSpc>
          <a:spcPct val="90000"/>
        </a:lnSpc>
        <a:spcBef>
          <a:spcPct val="0"/>
        </a:spcBef>
        <a:buNone/>
        <a:defRPr sz="3733" kern="1200">
          <a:solidFill>
            <a:schemeClr val="tx1"/>
          </a:solidFill>
          <a:latin typeface="Corbel" panose="020B0503020204020204" pitchFamily="34" charset="0"/>
          <a:ea typeface="+mj-ea"/>
          <a:cs typeface="+mj-cs"/>
        </a:defRPr>
      </a:lvl1pPr>
    </p:titleStyle>
    <p:bodyStyle>
      <a:lvl1pPr marL="457189" indent="-457189" algn="l" defTabSz="1219170" rtl="0" eaLnBrk="1" latinLnBrk="0" hangingPunct="1">
        <a:spcBef>
          <a:spcPct val="20000"/>
        </a:spcBef>
        <a:buFont typeface="Arial" panose="020B0604020202020204" pitchFamily="34" charset="0"/>
        <a:buChar char="•"/>
        <a:defRPr sz="4267" kern="1200">
          <a:solidFill>
            <a:schemeClr val="tx1"/>
          </a:solidFill>
          <a:latin typeface="Corbel" panose="020B0503020204020204" pitchFamily="34" charset="0"/>
          <a:ea typeface="+mn-ea"/>
          <a:cs typeface="+mn-cs"/>
        </a:defRPr>
      </a:lvl1pPr>
      <a:lvl2pPr marL="990575" indent="-380990" algn="l" defTabSz="1219170" rtl="0" eaLnBrk="1" latinLnBrk="0" hangingPunct="1">
        <a:spcBef>
          <a:spcPct val="20000"/>
        </a:spcBef>
        <a:buFont typeface="Arial" panose="020B0604020202020204" pitchFamily="34" charset="0"/>
        <a:buChar char="–"/>
        <a:defRPr sz="3733" kern="1200">
          <a:solidFill>
            <a:schemeClr val="tx1"/>
          </a:solidFill>
          <a:latin typeface="Corbel" panose="020B0503020204020204" pitchFamily="34" charset="0"/>
          <a:ea typeface="+mn-ea"/>
          <a:cs typeface="+mn-cs"/>
        </a:defRPr>
      </a:lvl2pPr>
      <a:lvl3pPr marL="1523962" indent="-304792" algn="l" defTabSz="1219170" rtl="0" eaLnBrk="1" latinLnBrk="0" hangingPunct="1">
        <a:spcBef>
          <a:spcPct val="20000"/>
        </a:spcBef>
        <a:buFont typeface="Arial" panose="020B0604020202020204" pitchFamily="34" charset="0"/>
        <a:buChar char="•"/>
        <a:defRPr sz="3200" kern="1200">
          <a:solidFill>
            <a:schemeClr val="tx1"/>
          </a:solidFill>
          <a:latin typeface="Corbel" panose="020B0503020204020204" pitchFamily="34" charset="0"/>
          <a:ea typeface="+mn-ea"/>
          <a:cs typeface="+mn-cs"/>
        </a:defRPr>
      </a:lvl3pPr>
      <a:lvl4pPr marL="2133547" indent="-304792" algn="l" defTabSz="1219170" rtl="0" eaLnBrk="1" latinLnBrk="0" hangingPunct="1">
        <a:spcBef>
          <a:spcPct val="20000"/>
        </a:spcBef>
        <a:buFont typeface="Arial" panose="020B0604020202020204" pitchFamily="34" charset="0"/>
        <a:buChar char="–"/>
        <a:defRPr sz="2667" kern="1200">
          <a:solidFill>
            <a:schemeClr val="tx1"/>
          </a:solidFill>
          <a:latin typeface="Corbel" panose="020B0503020204020204" pitchFamily="34" charset="0"/>
          <a:ea typeface="+mn-ea"/>
          <a:cs typeface="+mn-cs"/>
        </a:defRPr>
      </a:lvl4pPr>
      <a:lvl5pPr marL="2743131" indent="-304792" algn="l" defTabSz="1219170" rtl="0" eaLnBrk="1" latinLnBrk="0" hangingPunct="1">
        <a:spcBef>
          <a:spcPct val="20000"/>
        </a:spcBef>
        <a:buFont typeface="Arial" panose="020B0604020202020204" pitchFamily="34" charset="0"/>
        <a:buChar char="»"/>
        <a:defRPr sz="2667" kern="1200">
          <a:solidFill>
            <a:schemeClr val="tx1"/>
          </a:solidFill>
          <a:latin typeface="Corbel" panose="020B0503020204020204" pitchFamily="34" charset="0"/>
          <a:ea typeface="+mn-ea"/>
          <a:cs typeface="+mn-cs"/>
        </a:defRPr>
      </a:lvl5pPr>
      <a:lvl6pPr marL="3352716" indent="-304792" algn="l" defTabSz="121917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6pPr>
      <a:lvl7pPr marL="3962301" indent="-304792" algn="l" defTabSz="121917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7pPr>
      <a:lvl8pPr marL="4571886" indent="-304792" algn="l" defTabSz="121917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8pPr>
      <a:lvl9pPr marL="5181470" indent="-304792" algn="l" defTabSz="121917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9pPr>
    </p:bodyStyle>
    <p:otherStyle>
      <a:defPPr>
        <a:defRPr lang="en-US"/>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6.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2.xml"/><Relationship Id="rId1" Type="http://schemas.openxmlformats.org/officeDocument/2006/relationships/slideLayout" Target="../slideLayouts/slideLayout12.xml"/><Relationship Id="rId6" Type="http://schemas.openxmlformats.org/officeDocument/2006/relationships/image" Target="../media/image8.jpeg"/><Relationship Id="rId5" Type="http://schemas.openxmlformats.org/officeDocument/2006/relationships/image" Target="../media/image7.jpeg"/><Relationship Id="rId4" Type="http://schemas.openxmlformats.org/officeDocument/2006/relationships/image" Target="../media/image6.jpeg"/></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15.xml"/><Relationship Id="rId5" Type="http://schemas.openxmlformats.org/officeDocument/2006/relationships/image" Target="../media/image4.emf"/><Relationship Id="rId4" Type="http://schemas.openxmlformats.org/officeDocument/2006/relationships/image" Target="../media/image3.emf"/></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8.xml"/></Relationships>
</file>

<file path=ppt/slides/_rels/slide8.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7.xml"/><Relationship Id="rId1" Type="http://schemas.openxmlformats.org/officeDocument/2006/relationships/slideLayout" Target="../slideLayouts/slideLayout16.xml"/></Relationships>
</file>

<file path=ppt/slides/_rels/slide9.xml.rels><?xml version="1.0" encoding="UTF-8" standalone="yes"?>
<Relationships xmlns="http://schemas.openxmlformats.org/package/2006/relationships"><Relationship Id="rId3" Type="http://schemas.openxmlformats.org/officeDocument/2006/relationships/image" Target="../media/image10.emf"/><Relationship Id="rId2" Type="http://schemas.openxmlformats.org/officeDocument/2006/relationships/notesSlide" Target="../notesSlides/notesSlide8.xm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04800" y="1524001"/>
            <a:ext cx="11277600" cy="838199"/>
          </a:xfrm>
        </p:spPr>
        <p:txBody>
          <a:bodyPr>
            <a:normAutofit fontScale="90000"/>
          </a:bodyPr>
          <a:lstStyle/>
          <a:p>
            <a:r>
              <a:rPr lang="en-US" sz="4000" b="1" i="1" dirty="0"/>
              <a:t/>
            </a:r>
            <a:br>
              <a:rPr lang="en-US" sz="4000" b="1" i="1" dirty="0"/>
            </a:br>
            <a:r>
              <a:rPr lang="en-US" sz="4000" b="1" i="1" dirty="0"/>
              <a:t/>
            </a:r>
            <a:br>
              <a:rPr lang="en-US" sz="4000" b="1" i="1" dirty="0"/>
            </a:br>
            <a:r>
              <a:rPr lang="en-US" sz="4000" b="1" i="1" dirty="0"/>
              <a:t/>
            </a:r>
            <a:br>
              <a:rPr lang="en-US" sz="4000" b="1" i="1" dirty="0"/>
            </a:br>
            <a:r>
              <a:rPr lang="en-US" sz="4000" b="1" i="1" dirty="0"/>
              <a:t/>
            </a:r>
            <a:br>
              <a:rPr lang="en-US" sz="4000" b="1" i="1" dirty="0"/>
            </a:br>
            <a:r>
              <a:rPr lang="en-US" b="1" dirty="0">
                <a:solidFill>
                  <a:srgbClr val="002060"/>
                </a:solidFill>
              </a:rPr>
              <a:t>Incentives as a Policy Tool to Shape System Behavior</a:t>
            </a:r>
            <a:r>
              <a:rPr lang="en-US" sz="2700" b="1" i="1" dirty="0">
                <a:latin typeface="Arial" charset="0"/>
                <a:ea typeface="Arial" charset="0"/>
                <a:cs typeface="Arial" charset="0"/>
              </a:rPr>
              <a:t/>
            </a:r>
            <a:br>
              <a:rPr lang="en-US" sz="2700" b="1" i="1" dirty="0">
                <a:latin typeface="Arial" charset="0"/>
                <a:ea typeface="Arial" charset="0"/>
                <a:cs typeface="Arial" charset="0"/>
              </a:rPr>
            </a:br>
            <a:endParaRPr lang="en-US" sz="2700" i="1" dirty="0">
              <a:solidFill>
                <a:srgbClr val="FF0000"/>
              </a:solidFill>
              <a:latin typeface="Arial" charset="0"/>
              <a:ea typeface="Arial" charset="0"/>
              <a:cs typeface="Arial" charset="0"/>
            </a:endParaRPr>
          </a:p>
        </p:txBody>
      </p:sp>
      <p:sp>
        <p:nvSpPr>
          <p:cNvPr id="3" name="Subtitle 2"/>
          <p:cNvSpPr>
            <a:spLocks noGrp="1"/>
          </p:cNvSpPr>
          <p:nvPr>
            <p:ph type="subTitle" idx="1"/>
          </p:nvPr>
        </p:nvSpPr>
        <p:spPr>
          <a:xfrm>
            <a:off x="1295400" y="3657600"/>
            <a:ext cx="9677400" cy="2819400"/>
          </a:xfrm>
        </p:spPr>
        <p:txBody>
          <a:bodyPr>
            <a:noAutofit/>
          </a:bodyPr>
          <a:lstStyle/>
          <a:p>
            <a:pPr lvl="0" defTabSz="1219170">
              <a:lnSpc>
                <a:spcPct val="120000"/>
              </a:lnSpc>
              <a:spcBef>
                <a:spcPts val="0"/>
              </a:spcBef>
              <a:buClr>
                <a:srgbClr val="1F497D"/>
              </a:buClr>
            </a:pPr>
            <a:endParaRPr lang="en-US" sz="2400" b="1" dirty="0">
              <a:solidFill>
                <a:prstClr val="black"/>
              </a:solidFill>
              <a:latin typeface="Franklin Gothic Book" panose="020B0503020102020204"/>
              <a:ea typeface="Arial" charset="0"/>
              <a:cs typeface="Arial" charset="0"/>
            </a:endParaRPr>
          </a:p>
          <a:p>
            <a:pPr lvl="0" defTabSz="1219170">
              <a:lnSpc>
                <a:spcPct val="120000"/>
              </a:lnSpc>
              <a:spcBef>
                <a:spcPts val="0"/>
              </a:spcBef>
              <a:buClr>
                <a:srgbClr val="1F497D"/>
              </a:buClr>
            </a:pPr>
            <a:r>
              <a:rPr lang="en-US" sz="2400" b="1" dirty="0">
                <a:solidFill>
                  <a:prstClr val="black"/>
                </a:solidFill>
                <a:latin typeface="Franklin Gothic Book" panose="020B0503020102020204"/>
                <a:ea typeface="Arial" charset="0"/>
                <a:cs typeface="Arial" charset="0"/>
              </a:rPr>
              <a:t>Cheryl L. Damberg</a:t>
            </a:r>
            <a:endParaRPr lang="en-US" sz="2000" dirty="0">
              <a:solidFill>
                <a:prstClr val="black"/>
              </a:solidFill>
              <a:latin typeface="Franklin Gothic Book" panose="020B0503020102020204"/>
              <a:ea typeface="Arial" charset="0"/>
              <a:cs typeface="Arial" charset="0"/>
            </a:endParaRPr>
          </a:p>
          <a:p>
            <a:pPr lvl="0" defTabSz="1219170">
              <a:lnSpc>
                <a:spcPct val="120000"/>
              </a:lnSpc>
              <a:spcBef>
                <a:spcPts val="0"/>
              </a:spcBef>
              <a:buClr>
                <a:srgbClr val="1F497D"/>
              </a:buClr>
            </a:pPr>
            <a:endParaRPr lang="en-US" sz="1800" b="1" dirty="0">
              <a:solidFill>
                <a:prstClr val="black"/>
              </a:solidFill>
              <a:latin typeface="Franklin Gothic Book" panose="020B0503020102020204"/>
              <a:ea typeface="Arial" charset="0"/>
              <a:cs typeface="Arial" charset="0"/>
            </a:endParaRPr>
          </a:p>
          <a:p>
            <a:pPr lvl="0">
              <a:lnSpc>
                <a:spcPct val="120000"/>
              </a:lnSpc>
              <a:spcBef>
                <a:spcPts val="0"/>
              </a:spcBef>
              <a:buClr>
                <a:srgbClr val="1F497D"/>
              </a:buClr>
            </a:pPr>
            <a:r>
              <a:rPr lang="en-US" sz="2000" b="1" dirty="0">
                <a:solidFill>
                  <a:prstClr val="black"/>
                </a:solidFill>
                <a:ea typeface="Arial" charset="0"/>
                <a:cs typeface="Arial" charset="0"/>
              </a:rPr>
              <a:t>“</a:t>
            </a:r>
            <a:r>
              <a:rPr lang="en-US" sz="2000" b="1" dirty="0">
                <a:solidFill>
                  <a:schemeClr val="tx2">
                    <a:lumMod val="50000"/>
                  </a:schemeClr>
                </a:solidFill>
                <a:ea typeface="Arial" charset="0"/>
                <a:cs typeface="Arial" charset="0"/>
              </a:rPr>
              <a:t>The Health System’s Role in Improving the Health of Older </a:t>
            </a:r>
            <a:r>
              <a:rPr lang="en-US" sz="2000" b="1" dirty="0">
                <a:solidFill>
                  <a:schemeClr val="tx2">
                    <a:lumMod val="75000"/>
                  </a:schemeClr>
                </a:solidFill>
                <a:ea typeface="Arial" charset="0"/>
                <a:cs typeface="Arial" charset="0"/>
              </a:rPr>
              <a:t>Adults”</a:t>
            </a:r>
          </a:p>
          <a:p>
            <a:pPr>
              <a:lnSpc>
                <a:spcPct val="120000"/>
              </a:lnSpc>
              <a:spcBef>
                <a:spcPts val="0"/>
              </a:spcBef>
              <a:buClr>
                <a:srgbClr val="1F497D"/>
              </a:buClr>
            </a:pPr>
            <a:r>
              <a:rPr lang="en-US" sz="2000" dirty="0">
                <a:solidFill>
                  <a:prstClr val="black"/>
                </a:solidFill>
                <a:ea typeface="Arial" charset="0"/>
                <a:cs typeface="Arial" charset="0"/>
              </a:rPr>
              <a:t>Research Centers Collaborative Network of the NIA</a:t>
            </a:r>
          </a:p>
          <a:p>
            <a:pPr lvl="0">
              <a:lnSpc>
                <a:spcPct val="120000"/>
              </a:lnSpc>
              <a:spcBef>
                <a:spcPts val="0"/>
              </a:spcBef>
              <a:buClr>
                <a:srgbClr val="1F497D"/>
              </a:buClr>
            </a:pPr>
            <a:r>
              <a:rPr lang="en-US" sz="1600" dirty="0">
                <a:solidFill>
                  <a:prstClr val="black"/>
                </a:solidFill>
                <a:ea typeface="Arial" charset="0"/>
                <a:cs typeface="Arial" charset="0"/>
              </a:rPr>
              <a:t>Achieving and Sustaining Behavior Change to Benefit Older Adults</a:t>
            </a:r>
          </a:p>
          <a:p>
            <a:pPr lvl="0">
              <a:lnSpc>
                <a:spcPct val="120000"/>
              </a:lnSpc>
              <a:spcBef>
                <a:spcPts val="0"/>
              </a:spcBef>
              <a:buClr>
                <a:srgbClr val="1F497D"/>
              </a:buClr>
            </a:pPr>
            <a:endParaRPr lang="en-US" sz="1800" dirty="0">
              <a:solidFill>
                <a:prstClr val="black"/>
              </a:solidFill>
              <a:ea typeface="Arial" charset="0"/>
              <a:cs typeface="Arial" charset="0"/>
            </a:endParaRPr>
          </a:p>
          <a:p>
            <a:pPr lvl="0">
              <a:lnSpc>
                <a:spcPct val="120000"/>
              </a:lnSpc>
              <a:spcBef>
                <a:spcPts val="0"/>
              </a:spcBef>
              <a:buClr>
                <a:srgbClr val="1F497D"/>
              </a:buClr>
            </a:pPr>
            <a:r>
              <a:rPr lang="en-US" sz="1800" dirty="0">
                <a:solidFill>
                  <a:prstClr val="black"/>
                </a:solidFill>
                <a:ea typeface="Arial" charset="0"/>
                <a:cs typeface="Arial" charset="0"/>
              </a:rPr>
              <a:t>December 7, 2018</a:t>
            </a:r>
            <a:endParaRPr lang="en-US" sz="1800" dirty="0">
              <a:solidFill>
                <a:schemeClr val="tx1"/>
              </a:solidFill>
              <a:latin typeface="Arial" charset="0"/>
              <a:ea typeface="Arial" charset="0"/>
              <a:cs typeface="Arial" charset="0"/>
            </a:endParaRPr>
          </a:p>
        </p:txBody>
      </p:sp>
      <p:sp>
        <p:nvSpPr>
          <p:cNvPr id="5" name="Rectangle 4"/>
          <p:cNvSpPr/>
          <p:nvPr/>
        </p:nvSpPr>
        <p:spPr>
          <a:xfrm>
            <a:off x="10058400" y="6477000"/>
            <a:ext cx="381000" cy="3048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endParaRPr lang="en-US" dirty="0">
              <a:solidFill>
                <a:prstClr val="white"/>
              </a:solidFill>
              <a:latin typeface="Calibri"/>
            </a:endParaRPr>
          </a:p>
        </p:txBody>
      </p:sp>
    </p:spTree>
    <p:extLst>
      <p:ext uri="{BB962C8B-B14F-4D97-AF65-F5344CB8AC3E}">
        <p14:creationId xmlns:p14="http://schemas.microsoft.com/office/powerpoint/2010/main" val="153428591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a:extLst>
              <a:ext uri="{FF2B5EF4-FFF2-40B4-BE49-F238E27FC236}">
                <a16:creationId xmlns:a16="http://schemas.microsoft.com/office/drawing/2014/main" xmlns="" id="{5B5E3CAE-D07D-44A3-AFAC-19834BEB0ACE}"/>
              </a:ext>
            </a:extLst>
          </p:cNvPr>
          <p:cNvSpPr>
            <a:spLocks noGrp="1"/>
          </p:cNvSpPr>
          <p:nvPr>
            <p:ph type="title"/>
          </p:nvPr>
        </p:nvSpPr>
        <p:spPr>
          <a:xfrm>
            <a:off x="0" y="228599"/>
            <a:ext cx="12192000" cy="990599"/>
          </a:xfrm>
        </p:spPr>
        <p:txBody>
          <a:bodyPr/>
          <a:lstStyle/>
          <a:p>
            <a:r>
              <a:rPr lang="en-US" b="1" dirty="0">
                <a:solidFill>
                  <a:srgbClr val="002060"/>
                </a:solidFill>
                <a:latin typeface="Franklin Gothic Medium" panose="020B0603020102020204" pitchFamily="34" charset="0"/>
              </a:rPr>
              <a:t>Reconsidering what we Pay for and Incentivize</a:t>
            </a:r>
          </a:p>
        </p:txBody>
      </p:sp>
      <p:sp>
        <p:nvSpPr>
          <p:cNvPr id="10" name="Rectangle 9">
            <a:extLst>
              <a:ext uri="{FF2B5EF4-FFF2-40B4-BE49-F238E27FC236}">
                <a16:creationId xmlns:a16="http://schemas.microsoft.com/office/drawing/2014/main" xmlns="" id="{4353E74C-F265-4DAD-9776-327C0725817E}"/>
              </a:ext>
            </a:extLst>
          </p:cNvPr>
          <p:cNvSpPr/>
          <p:nvPr/>
        </p:nvSpPr>
        <p:spPr>
          <a:xfrm>
            <a:off x="457200" y="3039069"/>
            <a:ext cx="4114800" cy="25146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a:t>Medical Treatment</a:t>
            </a:r>
          </a:p>
          <a:p>
            <a:pPr algn="ctr"/>
            <a:endParaRPr lang="en-US" sz="2800" b="1" dirty="0"/>
          </a:p>
          <a:p>
            <a:pPr algn="ctr"/>
            <a:r>
              <a:rPr lang="en-US" sz="2800" b="1" dirty="0"/>
              <a:t>“Sick” Care</a:t>
            </a:r>
          </a:p>
        </p:txBody>
      </p:sp>
      <p:cxnSp>
        <p:nvCxnSpPr>
          <p:cNvPr id="15" name="Straight Arrow Connector 14">
            <a:extLst>
              <a:ext uri="{FF2B5EF4-FFF2-40B4-BE49-F238E27FC236}">
                <a16:creationId xmlns:a16="http://schemas.microsoft.com/office/drawing/2014/main" xmlns="" id="{8871292D-1151-44CD-B4A9-3DC343D93D52}"/>
              </a:ext>
            </a:extLst>
          </p:cNvPr>
          <p:cNvCxnSpPr/>
          <p:nvPr/>
        </p:nvCxnSpPr>
        <p:spPr>
          <a:xfrm>
            <a:off x="2514600" y="2057400"/>
            <a:ext cx="0" cy="914400"/>
          </a:xfrm>
          <a:prstGeom prst="straightConnector1">
            <a:avLst/>
          </a:prstGeom>
          <a:ln w="66675">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16" name="TextBox 15">
            <a:extLst>
              <a:ext uri="{FF2B5EF4-FFF2-40B4-BE49-F238E27FC236}">
                <a16:creationId xmlns:a16="http://schemas.microsoft.com/office/drawing/2014/main" xmlns="" id="{2E9EC0F8-2E3D-4B46-9E6C-F29C94D15720}"/>
              </a:ext>
            </a:extLst>
          </p:cNvPr>
          <p:cNvSpPr txBox="1"/>
          <p:nvPr/>
        </p:nvSpPr>
        <p:spPr>
          <a:xfrm>
            <a:off x="1066800" y="1210268"/>
            <a:ext cx="2895600" cy="923330"/>
          </a:xfrm>
          <a:prstGeom prst="rect">
            <a:avLst/>
          </a:prstGeom>
          <a:noFill/>
        </p:spPr>
        <p:txBody>
          <a:bodyPr wrap="square" rtlCol="0">
            <a:spAutoFit/>
          </a:bodyPr>
          <a:lstStyle/>
          <a:p>
            <a:pPr algn="ctr"/>
            <a:r>
              <a:rPr lang="en-US" b="1" dirty="0"/>
              <a:t>Current State:</a:t>
            </a:r>
          </a:p>
          <a:p>
            <a:pPr algn="ctr"/>
            <a:r>
              <a:rPr lang="en-US" b="1" dirty="0"/>
              <a:t>Focus on delivering more services</a:t>
            </a:r>
          </a:p>
        </p:txBody>
      </p:sp>
      <p:grpSp>
        <p:nvGrpSpPr>
          <p:cNvPr id="2" name="Group 1">
            <a:extLst>
              <a:ext uri="{FF2B5EF4-FFF2-40B4-BE49-F238E27FC236}">
                <a16:creationId xmlns:a16="http://schemas.microsoft.com/office/drawing/2014/main" xmlns="" id="{D3610248-E05D-4C93-B54F-11FA42A2E50E}"/>
              </a:ext>
            </a:extLst>
          </p:cNvPr>
          <p:cNvGrpSpPr/>
          <p:nvPr/>
        </p:nvGrpSpPr>
        <p:grpSpPr>
          <a:xfrm>
            <a:off x="4876800" y="1134070"/>
            <a:ext cx="6553200" cy="4419600"/>
            <a:chOff x="4876800" y="1134070"/>
            <a:chExt cx="6553200" cy="4419600"/>
          </a:xfrm>
        </p:grpSpPr>
        <p:sp>
          <p:nvSpPr>
            <p:cNvPr id="11" name="Rectangle 10">
              <a:extLst>
                <a:ext uri="{FF2B5EF4-FFF2-40B4-BE49-F238E27FC236}">
                  <a16:creationId xmlns:a16="http://schemas.microsoft.com/office/drawing/2014/main" xmlns="" id="{1C0C3525-7D23-4DC4-A67B-84605A40681A}"/>
                </a:ext>
              </a:extLst>
            </p:cNvPr>
            <p:cNvSpPr/>
            <p:nvPr/>
          </p:nvSpPr>
          <p:spPr>
            <a:xfrm>
              <a:off x="6781800" y="3039070"/>
              <a:ext cx="4648200" cy="25146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a:t>Prevention &amp; Management</a:t>
              </a:r>
            </a:p>
            <a:p>
              <a:pPr algn="ctr"/>
              <a:endParaRPr lang="en-US" sz="2800" b="1" dirty="0"/>
            </a:p>
            <a:p>
              <a:pPr algn="ctr"/>
              <a:r>
                <a:rPr lang="en-US" sz="2800" b="1" dirty="0"/>
                <a:t>“Health” care</a:t>
              </a:r>
            </a:p>
          </p:txBody>
        </p:sp>
        <p:cxnSp>
          <p:nvCxnSpPr>
            <p:cNvPr id="13" name="Straight Arrow Connector 12">
              <a:extLst>
                <a:ext uri="{FF2B5EF4-FFF2-40B4-BE49-F238E27FC236}">
                  <a16:creationId xmlns:a16="http://schemas.microsoft.com/office/drawing/2014/main" xmlns="" id="{16F2D692-74F9-4FC1-8518-C6F4291F7721}"/>
                </a:ext>
              </a:extLst>
            </p:cNvPr>
            <p:cNvCxnSpPr/>
            <p:nvPr/>
          </p:nvCxnSpPr>
          <p:spPr>
            <a:xfrm>
              <a:off x="4876800" y="4296369"/>
              <a:ext cx="1600200" cy="0"/>
            </a:xfrm>
            <a:prstGeom prst="straightConnector1">
              <a:avLst/>
            </a:prstGeom>
            <a:ln w="120650">
              <a:tailEnd type="triangle"/>
            </a:ln>
          </p:spPr>
          <p:style>
            <a:lnRef idx="1">
              <a:schemeClr val="accent1"/>
            </a:lnRef>
            <a:fillRef idx="0">
              <a:schemeClr val="accent1"/>
            </a:fillRef>
            <a:effectRef idx="0">
              <a:schemeClr val="accent1"/>
            </a:effectRef>
            <a:fontRef idx="minor">
              <a:schemeClr val="tx1"/>
            </a:fontRef>
          </p:style>
        </p:cxnSp>
        <p:sp>
          <p:nvSpPr>
            <p:cNvPr id="20" name="TextBox 19">
              <a:extLst>
                <a:ext uri="{FF2B5EF4-FFF2-40B4-BE49-F238E27FC236}">
                  <a16:creationId xmlns:a16="http://schemas.microsoft.com/office/drawing/2014/main" xmlns="" id="{E5FE0413-561B-450F-9AAC-DE49C4859F20}"/>
                </a:ext>
              </a:extLst>
            </p:cNvPr>
            <p:cNvSpPr txBox="1"/>
            <p:nvPr/>
          </p:nvSpPr>
          <p:spPr>
            <a:xfrm>
              <a:off x="7239000" y="1134070"/>
              <a:ext cx="3733800" cy="923330"/>
            </a:xfrm>
            <a:prstGeom prst="rect">
              <a:avLst/>
            </a:prstGeom>
            <a:noFill/>
          </p:spPr>
          <p:txBody>
            <a:bodyPr wrap="square" rtlCol="0">
              <a:spAutoFit/>
            </a:bodyPr>
            <a:lstStyle/>
            <a:p>
              <a:pPr algn="ctr"/>
              <a:r>
                <a:rPr lang="en-US" b="1" dirty="0"/>
                <a:t>Future State:</a:t>
              </a:r>
            </a:p>
            <a:p>
              <a:pPr algn="ctr"/>
              <a:r>
                <a:rPr lang="en-US" b="1" dirty="0"/>
                <a:t>Measure and pay for </a:t>
              </a:r>
              <a:br>
                <a:rPr lang="en-US" b="1" dirty="0"/>
              </a:br>
              <a:r>
                <a:rPr lang="en-US" b="1" dirty="0"/>
                <a:t>preserving health</a:t>
              </a:r>
            </a:p>
          </p:txBody>
        </p:sp>
        <p:cxnSp>
          <p:nvCxnSpPr>
            <p:cNvPr id="12" name="Straight Arrow Connector 11">
              <a:extLst>
                <a:ext uri="{FF2B5EF4-FFF2-40B4-BE49-F238E27FC236}">
                  <a16:creationId xmlns:a16="http://schemas.microsoft.com/office/drawing/2014/main" xmlns="" id="{6C4141AE-3F12-44D7-AEDD-4757706DB266}"/>
                </a:ext>
              </a:extLst>
            </p:cNvPr>
            <p:cNvCxnSpPr/>
            <p:nvPr/>
          </p:nvCxnSpPr>
          <p:spPr>
            <a:xfrm>
              <a:off x="9144000" y="2057400"/>
              <a:ext cx="0" cy="914400"/>
            </a:xfrm>
            <a:prstGeom prst="straightConnector1">
              <a:avLst/>
            </a:prstGeom>
            <a:ln w="66675">
              <a:solidFill>
                <a:srgbClr val="00B050"/>
              </a:solidFill>
              <a:tailEnd type="triangle"/>
            </a:ln>
          </p:spPr>
          <p:style>
            <a:lnRef idx="1">
              <a:schemeClr val="accent1"/>
            </a:lnRef>
            <a:fillRef idx="0">
              <a:schemeClr val="accent1"/>
            </a:fillRef>
            <a:effectRef idx="0">
              <a:schemeClr val="accent1"/>
            </a:effectRef>
            <a:fontRef idx="minor">
              <a:schemeClr val="tx1"/>
            </a:fontRef>
          </p:style>
        </p:cxnSp>
      </p:grpSp>
      <p:sp>
        <p:nvSpPr>
          <p:cNvPr id="3" name="Rectangle 2"/>
          <p:cNvSpPr/>
          <p:nvPr/>
        </p:nvSpPr>
        <p:spPr>
          <a:xfrm>
            <a:off x="3428528" y="6568290"/>
            <a:ext cx="4496744" cy="215444"/>
          </a:xfrm>
          <a:prstGeom prst="rect">
            <a:avLst/>
          </a:prstGeom>
        </p:spPr>
        <p:txBody>
          <a:bodyPr wrap="none">
            <a:spAutoFit/>
          </a:bodyPr>
          <a:lstStyle/>
          <a:p>
            <a:pPr lvl="0" algn="ctr"/>
            <a:r>
              <a:rPr lang="en-US" sz="800" dirty="0">
                <a:solidFill>
                  <a:prstClr val="black"/>
                </a:solidFill>
                <a:latin typeface="Franklin Gothic Book" panose="020B0503020102020204"/>
              </a:rPr>
              <a:t>Cheryl Damberg, "Achieving and Sustaining Behavior Change to Benefit Older Adults" Dec 6-7, 2018</a:t>
            </a:r>
            <a:endParaRPr lang="en-US" sz="800" dirty="0">
              <a:solidFill>
                <a:prstClr val="black"/>
              </a:solidFill>
              <a:latin typeface="Franklin Gothic Book" panose="020B0503020102020204"/>
            </a:endParaRPr>
          </a:p>
        </p:txBody>
      </p:sp>
    </p:spTree>
    <p:extLst>
      <p:ext uri="{BB962C8B-B14F-4D97-AF65-F5344CB8AC3E}">
        <p14:creationId xmlns:p14="http://schemas.microsoft.com/office/powerpoint/2010/main" val="26069542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left)">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b="1" dirty="0">
                <a:solidFill>
                  <a:srgbClr val="002060"/>
                </a:solidFill>
              </a:rPr>
              <a:t>Areas of Opportunity for Multidisciplinary Collaboration</a:t>
            </a:r>
          </a:p>
        </p:txBody>
      </p:sp>
      <p:sp>
        <p:nvSpPr>
          <p:cNvPr id="3" name="Content Placeholder 2"/>
          <p:cNvSpPr>
            <a:spLocks noGrp="1"/>
          </p:cNvSpPr>
          <p:nvPr>
            <p:ph type="body" sz="quarter" idx="10"/>
          </p:nvPr>
        </p:nvSpPr>
        <p:spPr/>
        <p:txBody>
          <a:bodyPr>
            <a:normAutofit lnSpcReduction="10000"/>
          </a:bodyPr>
          <a:lstStyle/>
          <a:p>
            <a:r>
              <a:rPr lang="en-US" sz="2400" dirty="0"/>
              <a:t>Identify important patient health outcomes and systematically measure those</a:t>
            </a:r>
          </a:p>
          <a:p>
            <a:r>
              <a:rPr lang="en-US" sz="2400" dirty="0"/>
              <a:t>Develop patient-centered measures of health outcomes tailored to individual preferences for treatment</a:t>
            </a:r>
          </a:p>
          <a:p>
            <a:r>
              <a:rPr lang="en-US" sz="2400" dirty="0"/>
              <a:t>Conduct research applying behavioral economics/behavioral science to identify other effective approaches to driving desired behaviors (e.g., changing the choice architecture, structuring information)</a:t>
            </a:r>
          </a:p>
          <a:p>
            <a:r>
              <a:rPr lang="en-US" sz="2400" dirty="0"/>
              <a:t>Map out a road map to revamp payments to health systems and providers to pay for health</a:t>
            </a:r>
          </a:p>
          <a:p>
            <a:r>
              <a:rPr lang="en-US" sz="2400" dirty="0"/>
              <a:t>Engage patients in maintaining health---this requires active communication and applying what we know about how to communicate</a:t>
            </a:r>
          </a:p>
          <a:p>
            <a:endParaRPr lang="en-US" dirty="0"/>
          </a:p>
        </p:txBody>
      </p:sp>
      <p:sp>
        <p:nvSpPr>
          <p:cNvPr id="6" name="Rectangle 5"/>
          <p:cNvSpPr/>
          <p:nvPr/>
        </p:nvSpPr>
        <p:spPr>
          <a:xfrm>
            <a:off x="3847628" y="6553200"/>
            <a:ext cx="4496744" cy="215444"/>
          </a:xfrm>
          <a:prstGeom prst="rect">
            <a:avLst/>
          </a:prstGeom>
        </p:spPr>
        <p:txBody>
          <a:bodyPr wrap="none">
            <a:spAutoFit/>
          </a:bodyPr>
          <a:lstStyle/>
          <a:p>
            <a:pPr lvl="0" algn="ctr"/>
            <a:r>
              <a:rPr lang="en-US" sz="800" dirty="0">
                <a:solidFill>
                  <a:prstClr val="black"/>
                </a:solidFill>
              </a:rPr>
              <a:t>Cheryl Damberg, "Achieving and Sustaining Behavior Change to Benefit Older Adults" Dec 6-7, 2018</a:t>
            </a:r>
            <a:endParaRPr lang="en-US" sz="800" dirty="0">
              <a:solidFill>
                <a:prstClr val="black"/>
              </a:solidFill>
            </a:endParaRPr>
          </a:p>
        </p:txBody>
      </p:sp>
    </p:spTree>
    <p:extLst>
      <p:ext uri="{BB962C8B-B14F-4D97-AF65-F5344CB8AC3E}">
        <p14:creationId xmlns:p14="http://schemas.microsoft.com/office/powerpoint/2010/main" val="135264802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xmlns="" id="{FB07D48A-B1DE-4577-B4FF-D7F26538F0D4}"/>
              </a:ext>
            </a:extLst>
          </p:cNvPr>
          <p:cNvSpPr txBox="1"/>
          <p:nvPr/>
        </p:nvSpPr>
        <p:spPr>
          <a:xfrm>
            <a:off x="3962400" y="5105400"/>
            <a:ext cx="4191000" cy="523220"/>
          </a:xfrm>
          <a:prstGeom prst="rect">
            <a:avLst/>
          </a:prstGeom>
          <a:noFill/>
        </p:spPr>
        <p:txBody>
          <a:bodyPr wrap="square" rtlCol="0">
            <a:spAutoFit/>
          </a:bodyPr>
          <a:lstStyle/>
          <a:p>
            <a:pPr algn="ctr"/>
            <a:r>
              <a:rPr lang="en-US" sz="2800" dirty="0"/>
              <a:t>damberg@rand.org</a:t>
            </a:r>
          </a:p>
        </p:txBody>
      </p:sp>
      <p:sp>
        <p:nvSpPr>
          <p:cNvPr id="3" name="Rectangle 2"/>
          <p:cNvSpPr/>
          <p:nvPr/>
        </p:nvSpPr>
        <p:spPr>
          <a:xfrm>
            <a:off x="3809528" y="6553200"/>
            <a:ext cx="4496744" cy="215444"/>
          </a:xfrm>
          <a:prstGeom prst="rect">
            <a:avLst/>
          </a:prstGeom>
        </p:spPr>
        <p:txBody>
          <a:bodyPr wrap="none">
            <a:spAutoFit/>
          </a:bodyPr>
          <a:lstStyle/>
          <a:p>
            <a:pPr lvl="0" algn="ctr"/>
            <a:r>
              <a:rPr lang="en-US" sz="800" dirty="0">
                <a:solidFill>
                  <a:prstClr val="black"/>
                </a:solidFill>
              </a:rPr>
              <a:t>Cheryl Damberg, "Achieving and Sustaining Behavior Change to Benefit Older Adults" Dec 6-7, 2018</a:t>
            </a:r>
            <a:endParaRPr lang="en-US" sz="800" dirty="0">
              <a:solidFill>
                <a:prstClr val="black"/>
              </a:solidFill>
            </a:endParaRPr>
          </a:p>
        </p:txBody>
      </p:sp>
    </p:spTree>
    <p:extLst>
      <p:ext uri="{BB962C8B-B14F-4D97-AF65-F5344CB8AC3E}">
        <p14:creationId xmlns:p14="http://schemas.microsoft.com/office/powerpoint/2010/main" val="188610021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49"/>
          <p:cNvSpPr>
            <a:spLocks noGrp="1"/>
          </p:cNvSpPr>
          <p:nvPr>
            <p:ph type="title" idx="4294967295"/>
          </p:nvPr>
        </p:nvSpPr>
        <p:spPr>
          <a:xfrm>
            <a:off x="0" y="0"/>
            <a:ext cx="12192000" cy="1143000"/>
          </a:xfrm>
        </p:spPr>
        <p:txBody>
          <a:bodyPr>
            <a:noAutofit/>
          </a:bodyPr>
          <a:lstStyle/>
          <a:p>
            <a:r>
              <a:rPr lang="en-US" sz="4000" b="1" dirty="0">
                <a:solidFill>
                  <a:srgbClr val="002060"/>
                </a:solidFill>
              </a:rPr>
              <a:t>What are We Paying for When We Pay Providers?</a:t>
            </a:r>
          </a:p>
        </p:txBody>
      </p:sp>
      <p:grpSp>
        <p:nvGrpSpPr>
          <p:cNvPr id="17" name="Group 16"/>
          <p:cNvGrpSpPr/>
          <p:nvPr/>
        </p:nvGrpSpPr>
        <p:grpSpPr>
          <a:xfrm>
            <a:off x="304800" y="1242307"/>
            <a:ext cx="3048000" cy="4416167"/>
            <a:chOff x="0" y="931730"/>
            <a:chExt cx="2286000" cy="3312125"/>
          </a:xfrm>
        </p:grpSpPr>
        <p:pic>
          <p:nvPicPr>
            <p:cNvPr id="2" name="Picture 1" descr="Fotolia_103944165_Subscription_Monthly_M.jp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27043" y="931730"/>
              <a:ext cx="1831914" cy="2548069"/>
            </a:xfrm>
            <a:prstGeom prst="rect">
              <a:avLst/>
            </a:prstGeom>
          </p:spPr>
        </p:pic>
        <p:sp>
          <p:nvSpPr>
            <p:cNvPr id="6" name="Rectangle 5"/>
            <p:cNvSpPr/>
            <p:nvPr/>
          </p:nvSpPr>
          <p:spPr>
            <a:xfrm>
              <a:off x="0" y="3479800"/>
              <a:ext cx="2286000" cy="764055"/>
            </a:xfrm>
            <a:prstGeom prst="rect">
              <a:avLst/>
            </a:prstGeom>
          </p:spPr>
          <p:txBody>
            <a:bodyPr wrap="square" tIns="182880" anchor="t">
              <a:spAutoFit/>
            </a:bodyPr>
            <a:lstStyle/>
            <a:p>
              <a:pPr algn="ctr">
                <a:lnSpc>
                  <a:spcPct val="80000"/>
                </a:lnSpc>
              </a:pPr>
              <a:r>
                <a:rPr lang="en-US" sz="3200" dirty="0">
                  <a:latin typeface="Corbel"/>
                  <a:cs typeface="Corbel"/>
                </a:rPr>
                <a:t>A physician’s time?</a:t>
              </a:r>
            </a:p>
          </p:txBody>
        </p:sp>
      </p:grpSp>
      <p:grpSp>
        <p:nvGrpSpPr>
          <p:cNvPr id="18" name="Group 17"/>
          <p:cNvGrpSpPr/>
          <p:nvPr/>
        </p:nvGrpSpPr>
        <p:grpSpPr>
          <a:xfrm>
            <a:off x="2590800" y="1837506"/>
            <a:ext cx="3048000" cy="4214922"/>
            <a:chOff x="2286000" y="1378129"/>
            <a:chExt cx="2286000" cy="3161192"/>
          </a:xfrm>
        </p:grpSpPr>
        <p:pic>
          <p:nvPicPr>
            <p:cNvPr id="10" name="Picture 9" descr="Fotolia_93909668_Subscription_Monthly_M.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590138" y="1378129"/>
              <a:ext cx="1677725" cy="2236966"/>
            </a:xfrm>
            <a:prstGeom prst="rect">
              <a:avLst/>
            </a:prstGeom>
          </p:spPr>
        </p:pic>
        <p:sp>
          <p:nvSpPr>
            <p:cNvPr id="7" name="Rectangle 6"/>
            <p:cNvSpPr/>
            <p:nvPr/>
          </p:nvSpPr>
          <p:spPr>
            <a:xfrm>
              <a:off x="2286000" y="3479800"/>
              <a:ext cx="2286000" cy="1059521"/>
            </a:xfrm>
            <a:prstGeom prst="rect">
              <a:avLst/>
            </a:prstGeom>
          </p:spPr>
          <p:txBody>
            <a:bodyPr wrap="square" tIns="182880" anchor="t">
              <a:spAutoFit/>
            </a:bodyPr>
            <a:lstStyle/>
            <a:p>
              <a:pPr algn="ctr">
                <a:lnSpc>
                  <a:spcPct val="80000"/>
                </a:lnSpc>
              </a:pPr>
              <a:r>
                <a:rPr lang="en-US" sz="3200" dirty="0">
                  <a:latin typeface="Corbel"/>
                  <a:cs typeface="Corbel"/>
                </a:rPr>
                <a:t>A unit of treatment delivered?</a:t>
              </a:r>
            </a:p>
          </p:txBody>
        </p:sp>
      </p:grpSp>
      <p:grpSp>
        <p:nvGrpSpPr>
          <p:cNvPr id="19" name="Group 18"/>
          <p:cNvGrpSpPr/>
          <p:nvPr/>
        </p:nvGrpSpPr>
        <p:grpSpPr>
          <a:xfrm>
            <a:off x="6172200" y="1912576"/>
            <a:ext cx="3345376" cy="4139851"/>
            <a:chOff x="4509616" y="1434432"/>
            <a:chExt cx="2509032" cy="3104888"/>
          </a:xfrm>
        </p:grpSpPr>
        <p:sp>
          <p:nvSpPr>
            <p:cNvPr id="8" name="Rectangle 7"/>
            <p:cNvSpPr/>
            <p:nvPr/>
          </p:nvSpPr>
          <p:spPr>
            <a:xfrm>
              <a:off x="4572000" y="3479800"/>
              <a:ext cx="2286000" cy="1059520"/>
            </a:xfrm>
            <a:prstGeom prst="rect">
              <a:avLst/>
            </a:prstGeom>
          </p:spPr>
          <p:txBody>
            <a:bodyPr wrap="square" tIns="182880" anchor="t">
              <a:spAutoFit/>
            </a:bodyPr>
            <a:lstStyle/>
            <a:p>
              <a:pPr algn="ctr">
                <a:lnSpc>
                  <a:spcPct val="80000"/>
                </a:lnSpc>
              </a:pPr>
              <a:r>
                <a:rPr lang="en-US" sz="3200" dirty="0">
                  <a:latin typeface="Corbel"/>
                  <a:cs typeface="Corbel"/>
                </a:rPr>
                <a:t>Measurable improvement in our health?</a:t>
              </a:r>
            </a:p>
          </p:txBody>
        </p:sp>
        <p:pic>
          <p:nvPicPr>
            <p:cNvPr id="11" name="Picture 10" descr="Fotolia_76959640_Subscription_Monthly_M.jpg"/>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4509616" y="1434432"/>
              <a:ext cx="2509032" cy="2045368"/>
            </a:xfrm>
            <a:prstGeom prst="rect">
              <a:avLst/>
            </a:prstGeom>
          </p:spPr>
        </p:pic>
      </p:grpSp>
      <p:grpSp>
        <p:nvGrpSpPr>
          <p:cNvPr id="20" name="Group 19"/>
          <p:cNvGrpSpPr/>
          <p:nvPr/>
        </p:nvGrpSpPr>
        <p:grpSpPr>
          <a:xfrm>
            <a:off x="9220200" y="1844328"/>
            <a:ext cx="3048000" cy="3814146"/>
            <a:chOff x="6915150" y="1383246"/>
            <a:chExt cx="2286000" cy="2860609"/>
          </a:xfrm>
        </p:grpSpPr>
        <p:sp>
          <p:nvSpPr>
            <p:cNvPr id="9" name="Rectangle 8"/>
            <p:cNvSpPr/>
            <p:nvPr/>
          </p:nvSpPr>
          <p:spPr>
            <a:xfrm>
              <a:off x="6915150" y="3479800"/>
              <a:ext cx="2286000" cy="764055"/>
            </a:xfrm>
            <a:prstGeom prst="rect">
              <a:avLst/>
            </a:prstGeom>
          </p:spPr>
          <p:txBody>
            <a:bodyPr wrap="square" tIns="182880" anchor="t">
              <a:spAutoFit/>
            </a:bodyPr>
            <a:lstStyle/>
            <a:p>
              <a:pPr algn="ctr">
                <a:lnSpc>
                  <a:spcPct val="80000"/>
                </a:lnSpc>
              </a:pPr>
              <a:r>
                <a:rPr lang="en-US" sz="3200" dirty="0">
                  <a:latin typeface="Corbel"/>
                  <a:cs typeface="Corbel"/>
                </a:rPr>
                <a:t>Something </a:t>
              </a:r>
              <a:br>
                <a:rPr lang="en-US" sz="3200" dirty="0">
                  <a:latin typeface="Corbel"/>
                  <a:cs typeface="Corbel"/>
                </a:rPr>
              </a:br>
              <a:r>
                <a:rPr lang="en-US" sz="3200" dirty="0">
                  <a:latin typeface="Corbel"/>
                  <a:cs typeface="Corbel"/>
                </a:rPr>
                <a:t>else?</a:t>
              </a:r>
            </a:p>
          </p:txBody>
        </p:sp>
        <p:pic>
          <p:nvPicPr>
            <p:cNvPr id="12" name="Picture 11" descr="Fotolia_31219749_Subscription_Monthly_M.jpg"/>
            <p:cNvPicPr>
              <a:picLocks noChangeAspect="1"/>
            </p:cNvPicPr>
            <p:nvPr/>
          </p:nvPicPr>
          <p:blipFill rotWithShape="1">
            <a:blip r:embed="rId6" cstate="print">
              <a:extLst>
                <a:ext uri="{28A0092B-C50C-407E-A947-70E740481C1C}">
                  <a14:useLocalDpi xmlns:a14="http://schemas.microsoft.com/office/drawing/2010/main" val="0"/>
                </a:ext>
              </a:extLst>
            </a:blip>
            <a:srcRect l="8806" r="12364" b="7304"/>
            <a:stretch/>
          </p:blipFill>
          <p:spPr>
            <a:xfrm>
              <a:off x="7197132" y="1383246"/>
              <a:ext cx="1607736" cy="2096554"/>
            </a:xfrm>
            <a:prstGeom prst="rect">
              <a:avLst/>
            </a:prstGeom>
          </p:spPr>
        </p:pic>
      </p:grpSp>
      <p:sp>
        <p:nvSpPr>
          <p:cNvPr id="3" name="Oval 2">
            <a:extLst>
              <a:ext uri="{FF2B5EF4-FFF2-40B4-BE49-F238E27FC236}">
                <a16:creationId xmlns:a16="http://schemas.microsoft.com/office/drawing/2014/main" xmlns="" id="{FF8CA156-7601-4711-85CA-A6485AF4AF4F}"/>
              </a:ext>
            </a:extLst>
          </p:cNvPr>
          <p:cNvSpPr/>
          <p:nvPr/>
        </p:nvSpPr>
        <p:spPr>
          <a:xfrm>
            <a:off x="297821" y="851988"/>
            <a:ext cx="5645780" cy="5875720"/>
          </a:xfrm>
          <a:prstGeom prst="ellipse">
            <a:avLst/>
          </a:prstGeom>
          <a:solidFill>
            <a:schemeClr val="bg1">
              <a:alpha val="0"/>
            </a:schemeClr>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Multiplication Sign 20">
            <a:extLst>
              <a:ext uri="{FF2B5EF4-FFF2-40B4-BE49-F238E27FC236}">
                <a16:creationId xmlns:a16="http://schemas.microsoft.com/office/drawing/2014/main" xmlns="" id="{A5FED96C-C511-4D83-BA80-C428D801559F}"/>
              </a:ext>
            </a:extLst>
          </p:cNvPr>
          <p:cNvSpPr/>
          <p:nvPr/>
        </p:nvSpPr>
        <p:spPr>
          <a:xfrm>
            <a:off x="6453787" y="1162674"/>
            <a:ext cx="2819400" cy="4495800"/>
          </a:xfrm>
          <a:prstGeom prst="mathMultiply">
            <a:avLst>
              <a:gd name="adj1" fmla="val 9479"/>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Footer Placeholder 4"/>
          <p:cNvSpPr>
            <a:spLocks noGrp="1"/>
          </p:cNvSpPr>
          <p:nvPr>
            <p:ph type="ftr" sz="quarter" idx="11"/>
          </p:nvPr>
        </p:nvSpPr>
        <p:spPr>
          <a:xfrm>
            <a:off x="4038600" y="6615008"/>
            <a:ext cx="5029200" cy="365125"/>
          </a:xfrm>
        </p:spPr>
        <p:txBody>
          <a:bodyPr/>
          <a:lstStyle/>
          <a:p>
            <a:r>
              <a:rPr lang="en-US" sz="800" dirty="0" smtClean="0"/>
              <a:t>Cheryl Damberg, "Achieving and Sustaining Behavior Change to Benefit Older Adults" Dec 6-7, 2018</a:t>
            </a:r>
            <a:endParaRPr lang="en-US" sz="800" dirty="0"/>
          </a:p>
        </p:txBody>
      </p:sp>
    </p:spTree>
    <p:extLst>
      <p:ext uri="{BB962C8B-B14F-4D97-AF65-F5344CB8AC3E}">
        <p14:creationId xmlns:p14="http://schemas.microsoft.com/office/powerpoint/2010/main" val="1728229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ipe(left)">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2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21"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b="1" dirty="0">
                <a:solidFill>
                  <a:srgbClr val="002060"/>
                </a:solidFill>
              </a:rPr>
              <a:t>Health Care Payment Models have been Evolving</a:t>
            </a:r>
          </a:p>
        </p:txBody>
      </p:sp>
      <p:sp>
        <p:nvSpPr>
          <p:cNvPr id="4" name="Right Arrow 3"/>
          <p:cNvSpPr/>
          <p:nvPr/>
        </p:nvSpPr>
        <p:spPr>
          <a:xfrm>
            <a:off x="3721100" y="2996499"/>
            <a:ext cx="853440" cy="487680"/>
          </a:xfrm>
          <a:prstGeom prst="rightArrow">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p>
        </p:txBody>
      </p:sp>
      <p:sp>
        <p:nvSpPr>
          <p:cNvPr id="5" name="Right Arrow 4"/>
          <p:cNvSpPr/>
          <p:nvPr/>
        </p:nvSpPr>
        <p:spPr>
          <a:xfrm>
            <a:off x="7848600" y="2996499"/>
            <a:ext cx="853440" cy="487680"/>
          </a:xfrm>
          <a:prstGeom prst="rightArrow">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p>
        </p:txBody>
      </p:sp>
      <p:sp>
        <p:nvSpPr>
          <p:cNvPr id="6" name="Oval 5">
            <a:extLst>
              <a:ext uri="{FF2B5EF4-FFF2-40B4-BE49-F238E27FC236}">
                <a16:creationId xmlns:a16="http://schemas.microsoft.com/office/drawing/2014/main" xmlns="" id="{804405E2-673A-458F-9823-E6B26DC319D3}"/>
              </a:ext>
            </a:extLst>
          </p:cNvPr>
          <p:cNvSpPr/>
          <p:nvPr/>
        </p:nvSpPr>
        <p:spPr>
          <a:xfrm>
            <a:off x="8890000" y="2231849"/>
            <a:ext cx="2032000" cy="2032000"/>
          </a:xfrm>
          <a:prstGeom prst="ellipse">
            <a:avLst/>
          </a:prstGeom>
          <a:noFill/>
          <a:ln w="76200" cap="flat" cmpd="sng" algn="ctr">
            <a:solidFill>
              <a:schemeClr val="accent5"/>
            </a:solidFill>
            <a:prstDash val="solid"/>
          </a:ln>
          <a:effectLst/>
        </p:spPr>
        <p:txBody>
          <a:bodyPr rtlCol="0" anchor="ctr"/>
          <a:lstStyle/>
          <a:p>
            <a:pPr marL="0" marR="0" lvl="0" indent="0" algn="ctr" defTabSz="1219170" eaLnBrk="1" fontAlgn="auto" latinLnBrk="0" hangingPunct="1">
              <a:lnSpc>
                <a:spcPct val="100000"/>
              </a:lnSpc>
              <a:spcBef>
                <a:spcPts val="0"/>
              </a:spcBef>
              <a:spcAft>
                <a:spcPts val="0"/>
              </a:spcAft>
              <a:buClrTx/>
              <a:buSzTx/>
              <a:buFontTx/>
              <a:buNone/>
              <a:tabLst/>
              <a:defRPr/>
            </a:pPr>
            <a:endParaRPr kumimoji="0" lang="en-US" sz="2667" b="0" i="0" u="none" strike="noStrike" kern="0" cap="none" spc="0" normalizeH="0" baseline="0" noProof="0" dirty="0">
              <a:ln>
                <a:noFill/>
              </a:ln>
              <a:solidFill>
                <a:sysClr val="window" lastClr="FFFFFF"/>
              </a:solidFill>
              <a:effectLst/>
              <a:uLnTx/>
              <a:uFillTx/>
              <a:latin typeface="Corbel"/>
              <a:ea typeface="+mn-ea"/>
              <a:cs typeface="Corbel"/>
            </a:endParaRPr>
          </a:p>
        </p:txBody>
      </p:sp>
      <p:sp>
        <p:nvSpPr>
          <p:cNvPr id="7" name="Rectangle 6">
            <a:extLst>
              <a:ext uri="{FF2B5EF4-FFF2-40B4-BE49-F238E27FC236}">
                <a16:creationId xmlns:a16="http://schemas.microsoft.com/office/drawing/2014/main" xmlns="" id="{646420C4-1C9D-400A-862F-37A57A6539A9}"/>
              </a:ext>
            </a:extLst>
          </p:cNvPr>
          <p:cNvSpPr/>
          <p:nvPr/>
        </p:nvSpPr>
        <p:spPr>
          <a:xfrm>
            <a:off x="8763000" y="4419600"/>
            <a:ext cx="2286000" cy="1011431"/>
          </a:xfrm>
          <a:prstGeom prst="rect">
            <a:avLst/>
          </a:prstGeom>
        </p:spPr>
        <p:txBody>
          <a:bodyPr wrap="square" anchor="t">
            <a:spAutoFit/>
          </a:bodyPr>
          <a:lstStyle/>
          <a:p>
            <a:pPr marL="0" marR="0" lvl="0" indent="0" algn="ctr" defTabSz="1219170" eaLnBrk="1" fontAlgn="auto" latinLnBrk="0" hangingPunct="1">
              <a:lnSpc>
                <a:spcPct val="80000"/>
              </a:lnSpc>
              <a:spcBef>
                <a:spcPts val="0"/>
              </a:spcBef>
              <a:spcAft>
                <a:spcPts val="0"/>
              </a:spcAft>
              <a:buClrTx/>
              <a:buSzTx/>
              <a:buFontTx/>
              <a:buNone/>
              <a:tabLst/>
              <a:defRPr/>
            </a:pPr>
            <a:r>
              <a:rPr kumimoji="0" lang="en-US" sz="3733" b="0" i="0" u="none" strike="noStrike" kern="0" cap="none" spc="0" normalizeH="0" baseline="0" noProof="0" dirty="0">
                <a:ln>
                  <a:noFill/>
                </a:ln>
                <a:solidFill>
                  <a:sysClr val="windowText" lastClr="000000"/>
                </a:solidFill>
                <a:effectLst/>
                <a:uLnTx/>
                <a:uFillTx/>
                <a:latin typeface="Corbel"/>
                <a:cs typeface="Corbel"/>
              </a:rPr>
              <a:t>Pay for </a:t>
            </a:r>
            <a:br>
              <a:rPr kumimoji="0" lang="en-US" sz="3733" b="0" i="0" u="none" strike="noStrike" kern="0" cap="none" spc="0" normalizeH="0" baseline="0" noProof="0" dirty="0">
                <a:ln>
                  <a:noFill/>
                </a:ln>
                <a:solidFill>
                  <a:sysClr val="windowText" lastClr="000000"/>
                </a:solidFill>
                <a:effectLst/>
                <a:uLnTx/>
                <a:uFillTx/>
                <a:latin typeface="Corbel"/>
                <a:cs typeface="Corbel"/>
              </a:rPr>
            </a:br>
            <a:r>
              <a:rPr kumimoji="0" lang="en-US" sz="3733" b="0" i="0" u="none" strike="noStrike" kern="0" cap="none" spc="0" normalizeH="0" baseline="0" noProof="0" dirty="0">
                <a:ln>
                  <a:noFill/>
                </a:ln>
                <a:solidFill>
                  <a:sysClr val="windowText" lastClr="000000"/>
                </a:solidFill>
                <a:effectLst/>
                <a:uLnTx/>
                <a:uFillTx/>
                <a:latin typeface="Corbel"/>
                <a:cs typeface="Corbel"/>
              </a:rPr>
              <a:t>value</a:t>
            </a:r>
          </a:p>
        </p:txBody>
      </p:sp>
      <p:pic>
        <p:nvPicPr>
          <p:cNvPr id="8" name="Picture 7" descr="noun_award_16635.png">
            <a:extLst>
              <a:ext uri="{FF2B5EF4-FFF2-40B4-BE49-F238E27FC236}">
                <a16:creationId xmlns:a16="http://schemas.microsoft.com/office/drawing/2014/main" xmlns="" id="{762883BF-BD03-498B-AF28-70DD07B72BF8}"/>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9194800" y="2544866"/>
            <a:ext cx="1422400" cy="1422400"/>
          </a:xfrm>
          <a:prstGeom prst="rect">
            <a:avLst/>
          </a:prstGeom>
        </p:spPr>
      </p:pic>
      <p:sp>
        <p:nvSpPr>
          <p:cNvPr id="9" name="Oval 8">
            <a:extLst>
              <a:ext uri="{FF2B5EF4-FFF2-40B4-BE49-F238E27FC236}">
                <a16:creationId xmlns:a16="http://schemas.microsoft.com/office/drawing/2014/main" xmlns="" id="{EC7DE995-1900-443B-BC0B-BCEC286C1575}"/>
              </a:ext>
            </a:extLst>
          </p:cNvPr>
          <p:cNvSpPr/>
          <p:nvPr/>
        </p:nvSpPr>
        <p:spPr>
          <a:xfrm>
            <a:off x="1355357" y="2231849"/>
            <a:ext cx="2032000" cy="2032000"/>
          </a:xfrm>
          <a:prstGeom prst="ellipse">
            <a:avLst/>
          </a:prstGeom>
          <a:noFill/>
          <a:ln w="76200" cmpd="sng">
            <a:solidFill>
              <a:schemeClr val="tx2"/>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2667" dirty="0">
              <a:latin typeface="Corbel"/>
              <a:cs typeface="Corbel"/>
            </a:endParaRPr>
          </a:p>
        </p:txBody>
      </p:sp>
      <p:sp>
        <p:nvSpPr>
          <p:cNvPr id="10" name="Rectangle 9">
            <a:extLst>
              <a:ext uri="{FF2B5EF4-FFF2-40B4-BE49-F238E27FC236}">
                <a16:creationId xmlns:a16="http://schemas.microsoft.com/office/drawing/2014/main" xmlns="" id="{E9C28011-A34F-4928-89ED-744DAD1C1B32}"/>
              </a:ext>
            </a:extLst>
          </p:cNvPr>
          <p:cNvSpPr/>
          <p:nvPr/>
        </p:nvSpPr>
        <p:spPr>
          <a:xfrm>
            <a:off x="1219200" y="4375549"/>
            <a:ext cx="2304314" cy="1126334"/>
          </a:xfrm>
          <a:prstGeom prst="rect">
            <a:avLst/>
          </a:prstGeom>
        </p:spPr>
        <p:txBody>
          <a:bodyPr wrap="square" anchor="t">
            <a:spAutoFit/>
          </a:bodyPr>
          <a:lstStyle/>
          <a:p>
            <a:pPr algn="ctr">
              <a:lnSpc>
                <a:spcPct val="90000"/>
              </a:lnSpc>
            </a:pPr>
            <a:r>
              <a:rPr lang="en-US" sz="3733" dirty="0">
                <a:latin typeface="Corbel"/>
                <a:cs typeface="Corbel"/>
              </a:rPr>
              <a:t>Fee for </a:t>
            </a:r>
            <a:br>
              <a:rPr lang="en-US" sz="3733" dirty="0">
                <a:latin typeface="Corbel"/>
                <a:cs typeface="Corbel"/>
              </a:rPr>
            </a:br>
            <a:r>
              <a:rPr lang="en-US" sz="3733" dirty="0">
                <a:latin typeface="Corbel"/>
                <a:cs typeface="Corbel"/>
              </a:rPr>
              <a:t>service</a:t>
            </a:r>
          </a:p>
        </p:txBody>
      </p:sp>
      <p:pic>
        <p:nvPicPr>
          <p:cNvPr id="11" name="Picture 10">
            <a:extLst>
              <a:ext uri="{FF2B5EF4-FFF2-40B4-BE49-F238E27FC236}">
                <a16:creationId xmlns:a16="http://schemas.microsoft.com/office/drawing/2014/main" xmlns="" id="{BB4F6543-1850-48C7-A91C-BCC288799DEA}"/>
              </a:ext>
            </a:extLst>
          </p:cNvPr>
          <p:cNvPicPr>
            <a:picLocks noChangeAspect="1"/>
          </p:cNvPicPr>
          <p:nvPr/>
        </p:nvPicPr>
        <p:blipFill>
          <a:blip r:embed="rId4"/>
          <a:stretch>
            <a:fillRect/>
          </a:stretch>
        </p:blipFill>
        <p:spPr>
          <a:xfrm>
            <a:off x="1819183" y="2815429"/>
            <a:ext cx="1115364" cy="881276"/>
          </a:xfrm>
          <a:prstGeom prst="rect">
            <a:avLst/>
          </a:prstGeom>
        </p:spPr>
      </p:pic>
      <p:pic>
        <p:nvPicPr>
          <p:cNvPr id="12" name="Picture 11">
            <a:extLst>
              <a:ext uri="{FF2B5EF4-FFF2-40B4-BE49-F238E27FC236}">
                <a16:creationId xmlns:a16="http://schemas.microsoft.com/office/drawing/2014/main" xmlns="" id="{22211BED-770A-4791-B5B5-A3259E7CC318}"/>
              </a:ext>
            </a:extLst>
          </p:cNvPr>
          <p:cNvPicPr>
            <a:picLocks noChangeAspect="1"/>
          </p:cNvPicPr>
          <p:nvPr/>
        </p:nvPicPr>
        <p:blipFill>
          <a:blip r:embed="rId5"/>
          <a:stretch>
            <a:fillRect/>
          </a:stretch>
        </p:blipFill>
        <p:spPr>
          <a:xfrm>
            <a:off x="5993775" y="2847828"/>
            <a:ext cx="775655" cy="816479"/>
          </a:xfrm>
          <a:prstGeom prst="rect">
            <a:avLst/>
          </a:prstGeom>
        </p:spPr>
      </p:pic>
      <p:sp>
        <p:nvSpPr>
          <p:cNvPr id="13" name="Oval 12">
            <a:extLst>
              <a:ext uri="{FF2B5EF4-FFF2-40B4-BE49-F238E27FC236}">
                <a16:creationId xmlns:a16="http://schemas.microsoft.com/office/drawing/2014/main" xmlns="" id="{DC5DF03B-6782-4CB0-9C58-05F6CB9BE30A}"/>
              </a:ext>
            </a:extLst>
          </p:cNvPr>
          <p:cNvSpPr/>
          <p:nvPr/>
        </p:nvSpPr>
        <p:spPr>
          <a:xfrm>
            <a:off x="5010549" y="2231849"/>
            <a:ext cx="2032000" cy="2032000"/>
          </a:xfrm>
          <a:prstGeom prst="ellipse">
            <a:avLst/>
          </a:prstGeom>
          <a:noFill/>
          <a:ln w="76200" cap="flat" cmpd="sng" algn="ctr">
            <a:solidFill>
              <a:srgbClr val="753CAE"/>
            </a:solidFill>
            <a:prstDash val="solid"/>
          </a:ln>
          <a:effectLst/>
        </p:spPr>
        <p:txBody>
          <a:bodyPr rtlCol="0" anchor="ctr"/>
          <a:lstStyle/>
          <a:p>
            <a:pPr marL="0" marR="0" lvl="0" indent="0" algn="ctr" defTabSz="1219170" eaLnBrk="1" fontAlgn="auto" latinLnBrk="0" hangingPunct="1">
              <a:lnSpc>
                <a:spcPct val="100000"/>
              </a:lnSpc>
              <a:spcBef>
                <a:spcPts val="0"/>
              </a:spcBef>
              <a:spcAft>
                <a:spcPts val="0"/>
              </a:spcAft>
              <a:buClrTx/>
              <a:buSzTx/>
              <a:buFontTx/>
              <a:buNone/>
              <a:tabLst/>
              <a:defRPr/>
            </a:pPr>
            <a:endParaRPr kumimoji="0" lang="en-US" sz="2667" b="0" i="0" u="none" strike="noStrike" kern="0" cap="none" spc="0" normalizeH="0" baseline="0" noProof="0" dirty="0">
              <a:ln>
                <a:noFill/>
              </a:ln>
              <a:solidFill>
                <a:schemeClr val="accent2"/>
              </a:solidFill>
              <a:effectLst/>
              <a:uLnTx/>
              <a:uFillTx/>
              <a:latin typeface="Corbel"/>
              <a:ea typeface="+mn-ea"/>
              <a:cs typeface="Corbel"/>
            </a:endParaRPr>
          </a:p>
        </p:txBody>
      </p:sp>
      <p:sp>
        <p:nvSpPr>
          <p:cNvPr id="14" name="Rectangle 13">
            <a:extLst>
              <a:ext uri="{FF2B5EF4-FFF2-40B4-BE49-F238E27FC236}">
                <a16:creationId xmlns:a16="http://schemas.microsoft.com/office/drawing/2014/main" xmlns="" id="{0E779C8C-8C46-4B6F-B8C9-442D42A2148D}"/>
              </a:ext>
            </a:extLst>
          </p:cNvPr>
          <p:cNvSpPr/>
          <p:nvPr/>
        </p:nvSpPr>
        <p:spPr>
          <a:xfrm>
            <a:off x="4495800" y="4419600"/>
            <a:ext cx="3079512" cy="1011431"/>
          </a:xfrm>
          <a:prstGeom prst="rect">
            <a:avLst/>
          </a:prstGeom>
        </p:spPr>
        <p:txBody>
          <a:bodyPr wrap="square" anchor="t">
            <a:spAutoFit/>
          </a:bodyPr>
          <a:lstStyle/>
          <a:p>
            <a:pPr marL="0" marR="0" lvl="0" indent="0" algn="ctr" defTabSz="1219170" eaLnBrk="1" fontAlgn="auto" latinLnBrk="0" hangingPunct="1">
              <a:lnSpc>
                <a:spcPct val="80000"/>
              </a:lnSpc>
              <a:spcBef>
                <a:spcPts val="0"/>
              </a:spcBef>
              <a:spcAft>
                <a:spcPts val="0"/>
              </a:spcAft>
              <a:buClrTx/>
              <a:buSzTx/>
              <a:buFontTx/>
              <a:buNone/>
              <a:tabLst/>
              <a:defRPr/>
            </a:pPr>
            <a:r>
              <a:rPr kumimoji="0" lang="en-US" sz="3733" b="0" i="0" u="none" strike="noStrike" kern="0" cap="none" spc="0" normalizeH="0" baseline="0" noProof="0" dirty="0">
                <a:ln>
                  <a:noFill/>
                </a:ln>
                <a:solidFill>
                  <a:sysClr val="windowText" lastClr="000000"/>
                </a:solidFill>
                <a:effectLst/>
                <a:uLnTx/>
                <a:uFillTx/>
                <a:latin typeface="Corbel"/>
                <a:cs typeface="Corbel"/>
              </a:rPr>
              <a:t>Pay for performance</a:t>
            </a:r>
          </a:p>
        </p:txBody>
      </p:sp>
      <p:sp>
        <p:nvSpPr>
          <p:cNvPr id="16" name="Rectangle 15">
            <a:extLst>
              <a:ext uri="{FF2B5EF4-FFF2-40B4-BE49-F238E27FC236}">
                <a16:creationId xmlns:a16="http://schemas.microsoft.com/office/drawing/2014/main" xmlns="" id="{668F0ED5-5F82-4845-AA7A-475333BC1469}"/>
              </a:ext>
            </a:extLst>
          </p:cNvPr>
          <p:cNvSpPr/>
          <p:nvPr/>
        </p:nvSpPr>
        <p:spPr>
          <a:xfrm>
            <a:off x="5349222" y="3166118"/>
            <a:ext cx="128959" cy="479726"/>
          </a:xfrm>
          <a:prstGeom prst="rect">
            <a:avLst/>
          </a:prstGeom>
          <a:solidFill>
            <a:sysClr val="windowText" lastClr="000000"/>
          </a:solidFill>
          <a:ln w="9525" cap="flat" cmpd="sng" algn="ctr">
            <a:noFill/>
            <a:prstDash val="solid"/>
          </a:ln>
          <a:effectLst/>
        </p:spPr>
        <p:txBody>
          <a:bodyPr rtlCol="0" anchor="ctr"/>
          <a:lstStyle/>
          <a:p>
            <a:pPr marL="0" marR="0" lvl="0" indent="0" algn="ctr" defTabSz="1219170" eaLnBrk="1" fontAlgn="auto" latinLnBrk="0" hangingPunct="1">
              <a:lnSpc>
                <a:spcPct val="100000"/>
              </a:lnSpc>
              <a:spcBef>
                <a:spcPts val="0"/>
              </a:spcBef>
              <a:spcAft>
                <a:spcPts val="0"/>
              </a:spcAft>
              <a:buClrTx/>
              <a:buSzTx/>
              <a:buFontTx/>
              <a:buNone/>
              <a:tabLst/>
              <a:defRPr/>
            </a:pPr>
            <a:endParaRPr kumimoji="0" lang="en-US" sz="2667" b="0" i="0" u="none" strike="noStrike" kern="0" cap="none" spc="0" normalizeH="0" baseline="0" noProof="0" dirty="0">
              <a:ln>
                <a:noFill/>
              </a:ln>
              <a:solidFill>
                <a:sysClr val="window" lastClr="FFFFFF"/>
              </a:solidFill>
              <a:effectLst/>
              <a:uLnTx/>
              <a:uFillTx/>
              <a:latin typeface="Corbel"/>
              <a:ea typeface="+mn-ea"/>
              <a:cs typeface="Corbel"/>
            </a:endParaRPr>
          </a:p>
        </p:txBody>
      </p:sp>
      <p:sp>
        <p:nvSpPr>
          <p:cNvPr id="17" name="Rectangle 16">
            <a:extLst>
              <a:ext uri="{FF2B5EF4-FFF2-40B4-BE49-F238E27FC236}">
                <a16:creationId xmlns:a16="http://schemas.microsoft.com/office/drawing/2014/main" xmlns="" id="{37CE3C67-A56E-42F2-9083-2D90A2BFFD68}"/>
              </a:ext>
            </a:extLst>
          </p:cNvPr>
          <p:cNvSpPr/>
          <p:nvPr/>
        </p:nvSpPr>
        <p:spPr>
          <a:xfrm>
            <a:off x="5532988" y="2986221"/>
            <a:ext cx="128959" cy="659623"/>
          </a:xfrm>
          <a:prstGeom prst="rect">
            <a:avLst/>
          </a:prstGeom>
          <a:solidFill>
            <a:sysClr val="windowText" lastClr="000000"/>
          </a:solidFill>
          <a:ln w="9525" cap="flat" cmpd="sng" algn="ctr">
            <a:noFill/>
            <a:prstDash val="solid"/>
          </a:ln>
          <a:effectLst/>
        </p:spPr>
        <p:txBody>
          <a:bodyPr rtlCol="0" anchor="ctr"/>
          <a:lstStyle/>
          <a:p>
            <a:pPr marL="0" marR="0" lvl="0" indent="0" algn="ctr" defTabSz="1219170" eaLnBrk="1" fontAlgn="auto" latinLnBrk="0" hangingPunct="1">
              <a:lnSpc>
                <a:spcPct val="100000"/>
              </a:lnSpc>
              <a:spcBef>
                <a:spcPts val="0"/>
              </a:spcBef>
              <a:spcAft>
                <a:spcPts val="0"/>
              </a:spcAft>
              <a:buClrTx/>
              <a:buSzTx/>
              <a:buFontTx/>
              <a:buNone/>
              <a:tabLst/>
              <a:defRPr/>
            </a:pPr>
            <a:endParaRPr kumimoji="0" lang="en-US" sz="2667" b="0" i="0" u="none" strike="noStrike" kern="0" cap="none" spc="0" normalizeH="0" baseline="0" noProof="0" dirty="0">
              <a:ln>
                <a:noFill/>
              </a:ln>
              <a:solidFill>
                <a:sysClr val="window" lastClr="FFFFFF"/>
              </a:solidFill>
              <a:effectLst/>
              <a:uLnTx/>
              <a:uFillTx/>
              <a:latin typeface="Corbel"/>
              <a:ea typeface="+mn-ea"/>
              <a:cs typeface="Corbel"/>
            </a:endParaRPr>
          </a:p>
        </p:txBody>
      </p:sp>
      <p:sp>
        <p:nvSpPr>
          <p:cNvPr id="18" name="Rectangle 17">
            <a:extLst>
              <a:ext uri="{FF2B5EF4-FFF2-40B4-BE49-F238E27FC236}">
                <a16:creationId xmlns:a16="http://schemas.microsoft.com/office/drawing/2014/main" xmlns="" id="{8596C15C-8790-4C31-B31D-047D16F8C2B2}"/>
              </a:ext>
            </a:extLst>
          </p:cNvPr>
          <p:cNvSpPr/>
          <p:nvPr/>
        </p:nvSpPr>
        <p:spPr>
          <a:xfrm>
            <a:off x="5716755" y="2866289"/>
            <a:ext cx="128959" cy="779555"/>
          </a:xfrm>
          <a:prstGeom prst="rect">
            <a:avLst/>
          </a:prstGeom>
          <a:solidFill>
            <a:sysClr val="windowText" lastClr="000000"/>
          </a:solidFill>
          <a:ln w="9525" cap="flat" cmpd="sng" algn="ctr">
            <a:noFill/>
            <a:prstDash val="solid"/>
          </a:ln>
          <a:effectLst/>
        </p:spPr>
        <p:txBody>
          <a:bodyPr rtlCol="0" anchor="ctr"/>
          <a:lstStyle/>
          <a:p>
            <a:pPr marL="0" marR="0" lvl="0" indent="0" algn="ctr" defTabSz="1219170" eaLnBrk="1" fontAlgn="auto" latinLnBrk="0" hangingPunct="1">
              <a:lnSpc>
                <a:spcPct val="100000"/>
              </a:lnSpc>
              <a:spcBef>
                <a:spcPts val="0"/>
              </a:spcBef>
              <a:spcAft>
                <a:spcPts val="0"/>
              </a:spcAft>
              <a:buClrTx/>
              <a:buSzTx/>
              <a:buFontTx/>
              <a:buNone/>
              <a:tabLst/>
              <a:defRPr/>
            </a:pPr>
            <a:endParaRPr kumimoji="0" lang="en-US" sz="2667" b="0" i="0" u="none" strike="noStrike" kern="0" cap="none" spc="0" normalizeH="0" baseline="0" noProof="0" dirty="0">
              <a:ln>
                <a:noFill/>
              </a:ln>
              <a:solidFill>
                <a:sysClr val="window" lastClr="FFFFFF"/>
              </a:solidFill>
              <a:effectLst/>
              <a:uLnTx/>
              <a:uFillTx/>
              <a:latin typeface="Corbel"/>
              <a:ea typeface="+mn-ea"/>
              <a:cs typeface="Corbel"/>
            </a:endParaRPr>
          </a:p>
        </p:txBody>
      </p:sp>
      <p:sp>
        <p:nvSpPr>
          <p:cNvPr id="21" name="Slide Number Placeholder 3">
            <a:extLst>
              <a:ext uri="{FF2B5EF4-FFF2-40B4-BE49-F238E27FC236}">
                <a16:creationId xmlns:a16="http://schemas.microsoft.com/office/drawing/2014/main" xmlns="" id="{2B6FB317-1EBB-4DAE-AE0E-1C8662AFAB13}"/>
              </a:ext>
            </a:extLst>
          </p:cNvPr>
          <p:cNvSpPr txBox="1">
            <a:spLocks/>
          </p:cNvSpPr>
          <p:nvPr/>
        </p:nvSpPr>
        <p:spPr>
          <a:xfrm>
            <a:off x="8610600" y="6356350"/>
            <a:ext cx="2743200"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r"/>
            <a:fld id="{F75519C5-5F02-4DEF-AA17-D3642B99B2F3}" type="slidenum">
              <a:rPr lang="en-US" smtClean="0"/>
              <a:pPr algn="r"/>
              <a:t>3</a:t>
            </a:fld>
            <a:endParaRPr lang="en-US" dirty="0"/>
          </a:p>
        </p:txBody>
      </p:sp>
      <p:sp>
        <p:nvSpPr>
          <p:cNvPr id="15" name="Rectangle 14"/>
          <p:cNvSpPr/>
          <p:nvPr/>
        </p:nvSpPr>
        <p:spPr>
          <a:xfrm>
            <a:off x="3847628" y="6558545"/>
            <a:ext cx="4496744" cy="215444"/>
          </a:xfrm>
          <a:prstGeom prst="rect">
            <a:avLst/>
          </a:prstGeom>
        </p:spPr>
        <p:txBody>
          <a:bodyPr wrap="none">
            <a:spAutoFit/>
          </a:bodyPr>
          <a:lstStyle/>
          <a:p>
            <a:pPr lvl="0" algn="ctr"/>
            <a:r>
              <a:rPr lang="en-US" sz="800" dirty="0">
                <a:solidFill>
                  <a:prstClr val="black"/>
                </a:solidFill>
              </a:rPr>
              <a:t>Cheryl Damberg, "Achieving and Sustaining Behavior Change to Benefit Older Adults" Dec 6-7, 2018</a:t>
            </a:r>
            <a:endParaRPr lang="en-US" sz="800" dirty="0">
              <a:solidFill>
                <a:prstClr val="black"/>
              </a:solidFill>
            </a:endParaRPr>
          </a:p>
        </p:txBody>
      </p:sp>
    </p:spTree>
    <p:extLst>
      <p:ext uri="{BB962C8B-B14F-4D97-AF65-F5344CB8AC3E}">
        <p14:creationId xmlns:p14="http://schemas.microsoft.com/office/powerpoint/2010/main" val="376858163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011B633A-A2B0-4C8A-B6FC-8A4A57F295BA}"/>
              </a:ext>
            </a:extLst>
          </p:cNvPr>
          <p:cNvSpPr>
            <a:spLocks noGrp="1"/>
          </p:cNvSpPr>
          <p:nvPr>
            <p:ph type="title"/>
          </p:nvPr>
        </p:nvSpPr>
        <p:spPr>
          <a:xfrm>
            <a:off x="609600" y="2"/>
            <a:ext cx="10972800" cy="1076046"/>
          </a:xfrm>
        </p:spPr>
        <p:txBody>
          <a:bodyPr>
            <a:normAutofit/>
          </a:bodyPr>
          <a:lstStyle/>
          <a:p>
            <a:r>
              <a:rPr lang="en-US" sz="3600" b="1" dirty="0">
                <a:solidFill>
                  <a:srgbClr val="002060"/>
                </a:solidFill>
              </a:rPr>
              <a:t>How are Incentives Shaping Health System Behaviors?</a:t>
            </a:r>
          </a:p>
        </p:txBody>
      </p:sp>
      <p:sp>
        <p:nvSpPr>
          <p:cNvPr id="3" name="Content Placeholder 2">
            <a:extLst>
              <a:ext uri="{FF2B5EF4-FFF2-40B4-BE49-F238E27FC236}">
                <a16:creationId xmlns:a16="http://schemas.microsoft.com/office/drawing/2014/main" xmlns="" id="{214C3BC3-54FF-4EAC-B508-02714961084D}"/>
              </a:ext>
            </a:extLst>
          </p:cNvPr>
          <p:cNvSpPr>
            <a:spLocks noGrp="1"/>
          </p:cNvSpPr>
          <p:nvPr>
            <p:ph idx="1"/>
          </p:nvPr>
        </p:nvSpPr>
        <p:spPr>
          <a:xfrm>
            <a:off x="609600" y="1066800"/>
            <a:ext cx="10744200" cy="4962244"/>
          </a:xfrm>
        </p:spPr>
        <p:txBody>
          <a:bodyPr/>
          <a:lstStyle/>
          <a:p>
            <a:pPr marL="342900" indent="-342900">
              <a:buSzPct val="115000"/>
            </a:pPr>
            <a:r>
              <a:rPr lang="en-US" sz="2400" dirty="0">
                <a:solidFill>
                  <a:prstClr val="black"/>
                </a:solidFill>
                <a:cs typeface="Calibri"/>
              </a:rPr>
              <a:t>Actions to reduce total costs of care</a:t>
            </a:r>
          </a:p>
          <a:p>
            <a:pPr marL="800100" lvl="1" indent="-342900">
              <a:spcBef>
                <a:spcPts val="300"/>
              </a:spcBef>
              <a:spcAft>
                <a:spcPts val="300"/>
              </a:spcAft>
              <a:buSzPct val="115000"/>
              <a:buFont typeface="Arial" panose="020B0604020202020204" pitchFamily="34" charset="0"/>
              <a:buChar char="‒"/>
            </a:pPr>
            <a:r>
              <a:rPr lang="en-US" sz="2000" dirty="0">
                <a:solidFill>
                  <a:prstClr val="black"/>
                </a:solidFill>
                <a:cs typeface="Calibri"/>
              </a:rPr>
              <a:t>Improve hand-off at discharge (transition clinics)</a:t>
            </a:r>
          </a:p>
          <a:p>
            <a:pPr marL="800100" lvl="1" indent="-342900">
              <a:spcBef>
                <a:spcPts val="300"/>
              </a:spcBef>
              <a:spcAft>
                <a:spcPts val="300"/>
              </a:spcAft>
              <a:buSzPct val="115000"/>
              <a:buFont typeface="Arial" panose="020B0604020202020204" pitchFamily="34" charset="0"/>
              <a:buChar char="‒"/>
            </a:pPr>
            <a:r>
              <a:rPr lang="en-US" sz="2000" dirty="0">
                <a:solidFill>
                  <a:prstClr val="black"/>
                </a:solidFill>
                <a:cs typeface="Calibri"/>
              </a:rPr>
              <a:t>Tighter management of complex patients in the community</a:t>
            </a:r>
          </a:p>
          <a:p>
            <a:pPr marL="800100" lvl="1" indent="-342900">
              <a:spcBef>
                <a:spcPts val="300"/>
              </a:spcBef>
              <a:spcAft>
                <a:spcPts val="300"/>
              </a:spcAft>
              <a:buSzPct val="115000"/>
              <a:buFont typeface="Arial" panose="020B0604020202020204" pitchFamily="34" charset="0"/>
              <a:buChar char="‒"/>
            </a:pPr>
            <a:r>
              <a:rPr lang="en-US" sz="2000" dirty="0">
                <a:solidFill>
                  <a:prstClr val="black"/>
                </a:solidFill>
                <a:cs typeface="Calibri"/>
              </a:rPr>
              <a:t>Use multi-disciplinary care teams in ambulatory setting </a:t>
            </a:r>
          </a:p>
          <a:p>
            <a:pPr marL="800100" lvl="1" indent="-342900">
              <a:spcBef>
                <a:spcPts val="300"/>
              </a:spcBef>
              <a:spcAft>
                <a:spcPts val="300"/>
              </a:spcAft>
              <a:buSzPct val="115000"/>
              <a:buFont typeface="Arial" panose="020B0604020202020204" pitchFamily="34" charset="0"/>
              <a:buChar char="‒"/>
            </a:pPr>
            <a:r>
              <a:rPr lang="en-US" sz="2000" dirty="0">
                <a:solidFill>
                  <a:prstClr val="black"/>
                </a:solidFill>
                <a:cs typeface="Calibri"/>
              </a:rPr>
              <a:t>Shift management of complex patients from PCP to central team</a:t>
            </a:r>
          </a:p>
          <a:p>
            <a:pPr marL="800100" lvl="1" indent="-342900">
              <a:spcBef>
                <a:spcPts val="300"/>
              </a:spcBef>
              <a:spcAft>
                <a:spcPts val="300"/>
              </a:spcAft>
              <a:buSzPct val="115000"/>
              <a:buFont typeface="Arial" panose="020B0604020202020204" pitchFamily="34" charset="0"/>
              <a:buChar char="‒"/>
            </a:pPr>
            <a:r>
              <a:rPr lang="en-US" sz="2000" dirty="0">
                <a:solidFill>
                  <a:prstClr val="black"/>
                </a:solidFill>
                <a:cs typeface="Calibri"/>
              </a:rPr>
              <a:t>Reduce the number of specialists and capitate specialists</a:t>
            </a:r>
          </a:p>
          <a:p>
            <a:pPr marL="342900" indent="-342900">
              <a:spcBef>
                <a:spcPts val="300"/>
              </a:spcBef>
              <a:spcAft>
                <a:spcPts val="300"/>
              </a:spcAft>
              <a:buSzPct val="115000"/>
            </a:pPr>
            <a:r>
              <a:rPr lang="en-US" sz="2300" dirty="0">
                <a:solidFill>
                  <a:prstClr val="black"/>
                </a:solidFill>
                <a:cs typeface="Calibri"/>
              </a:rPr>
              <a:t>Actions to redesign primary care:</a:t>
            </a:r>
          </a:p>
          <a:p>
            <a:pPr marL="800100" lvl="1" indent="-342900">
              <a:spcBef>
                <a:spcPts val="300"/>
              </a:spcBef>
              <a:spcAft>
                <a:spcPts val="300"/>
              </a:spcAft>
              <a:buSzPct val="115000"/>
              <a:buFont typeface="Arial" panose="020B0604020202020204" pitchFamily="34" charset="0"/>
              <a:buChar char="‒"/>
            </a:pPr>
            <a:r>
              <a:rPr lang="en-US" sz="2000" dirty="0">
                <a:solidFill>
                  <a:prstClr val="black"/>
                </a:solidFill>
                <a:cs typeface="Calibri"/>
              </a:rPr>
              <a:t>Case management of high risk patients </a:t>
            </a:r>
          </a:p>
          <a:p>
            <a:pPr marL="800100" lvl="1" indent="-342900">
              <a:spcBef>
                <a:spcPts val="300"/>
              </a:spcBef>
              <a:spcAft>
                <a:spcPts val="300"/>
              </a:spcAft>
              <a:buSzPct val="115000"/>
              <a:buFont typeface="Arial" panose="020B0604020202020204" pitchFamily="34" charset="0"/>
              <a:buChar char="‒"/>
            </a:pPr>
            <a:r>
              <a:rPr lang="en-US" sz="2000" dirty="0">
                <a:solidFill>
                  <a:prstClr val="black"/>
                </a:solidFill>
                <a:cs typeface="Calibri"/>
              </a:rPr>
              <a:t>Team-based care</a:t>
            </a:r>
          </a:p>
          <a:p>
            <a:pPr marL="800100" lvl="1" indent="-342900">
              <a:spcBef>
                <a:spcPts val="300"/>
              </a:spcBef>
              <a:spcAft>
                <a:spcPts val="300"/>
              </a:spcAft>
              <a:buSzPct val="115000"/>
              <a:buFont typeface="Arial" panose="020B0604020202020204" pitchFamily="34" charset="0"/>
              <a:buChar char="‒"/>
            </a:pPr>
            <a:r>
              <a:rPr lang="en-US" sz="2000" dirty="0">
                <a:solidFill>
                  <a:prstClr val="black"/>
                </a:solidFill>
                <a:cs typeface="Calibri"/>
              </a:rPr>
              <a:t>Using data analytics to identify high risk patients</a:t>
            </a:r>
          </a:p>
          <a:p>
            <a:pPr marL="800100" lvl="1" indent="-342900">
              <a:spcBef>
                <a:spcPts val="300"/>
              </a:spcBef>
              <a:spcAft>
                <a:spcPts val="300"/>
              </a:spcAft>
              <a:buSzPct val="115000"/>
              <a:buFont typeface="Arial" panose="020B0604020202020204" pitchFamily="34" charset="0"/>
              <a:buChar char="‒"/>
            </a:pPr>
            <a:r>
              <a:rPr lang="en-US" sz="2000" dirty="0">
                <a:solidFill>
                  <a:prstClr val="black"/>
                </a:solidFill>
                <a:cs typeface="Calibri"/>
              </a:rPr>
              <a:t>Telehealth</a:t>
            </a:r>
          </a:p>
          <a:p>
            <a:pPr marL="800100" lvl="1" indent="-342900">
              <a:spcBef>
                <a:spcPts val="300"/>
              </a:spcBef>
              <a:spcAft>
                <a:spcPts val="300"/>
              </a:spcAft>
              <a:buSzPct val="115000"/>
              <a:buFont typeface="Arial" panose="020B0604020202020204" pitchFamily="34" charset="0"/>
              <a:buChar char="‒"/>
            </a:pPr>
            <a:r>
              <a:rPr lang="en-US" sz="2000" dirty="0">
                <a:solidFill>
                  <a:prstClr val="black"/>
                </a:solidFill>
                <a:cs typeface="Calibri"/>
              </a:rPr>
              <a:t>Task shifting (working to highest level of licensure)</a:t>
            </a:r>
          </a:p>
          <a:p>
            <a:pPr marL="800100" lvl="1" indent="-342900">
              <a:spcBef>
                <a:spcPts val="300"/>
              </a:spcBef>
              <a:spcAft>
                <a:spcPts val="300"/>
              </a:spcAft>
              <a:buSzPct val="115000"/>
              <a:buFont typeface="Arial" panose="020B0604020202020204" pitchFamily="34" charset="0"/>
              <a:buChar char="‒"/>
            </a:pPr>
            <a:r>
              <a:rPr lang="en-US" sz="2000" dirty="0">
                <a:solidFill>
                  <a:prstClr val="black"/>
                </a:solidFill>
                <a:cs typeface="Calibri"/>
              </a:rPr>
              <a:t>Open access appointments</a:t>
            </a:r>
          </a:p>
          <a:p>
            <a:pPr marL="266714" indent="-342900">
              <a:spcBef>
                <a:spcPts val="300"/>
              </a:spcBef>
              <a:spcAft>
                <a:spcPts val="300"/>
              </a:spcAft>
              <a:buSzPct val="115000"/>
              <a:buFont typeface="Arial" panose="020B0604020202020204" pitchFamily="34" charset="0"/>
              <a:buChar char="‒"/>
            </a:pPr>
            <a:endParaRPr lang="en-US" sz="2534" b="1" dirty="0">
              <a:solidFill>
                <a:prstClr val="black"/>
              </a:solidFill>
              <a:cs typeface="Calibri"/>
            </a:endParaRPr>
          </a:p>
          <a:p>
            <a:endParaRPr lang="en-US" dirty="0"/>
          </a:p>
        </p:txBody>
      </p:sp>
      <p:sp>
        <p:nvSpPr>
          <p:cNvPr id="5" name="Footer Placeholder 4"/>
          <p:cNvSpPr>
            <a:spLocks noGrp="1"/>
          </p:cNvSpPr>
          <p:nvPr>
            <p:ph type="ftr" sz="quarter" idx="11"/>
          </p:nvPr>
        </p:nvSpPr>
        <p:spPr>
          <a:xfrm>
            <a:off x="3657600" y="6537324"/>
            <a:ext cx="4876800" cy="320676"/>
          </a:xfrm>
        </p:spPr>
        <p:txBody>
          <a:bodyPr/>
          <a:lstStyle/>
          <a:p>
            <a:pPr algn="ctr"/>
            <a:r>
              <a:rPr lang="en-US" sz="800" dirty="0" smtClean="0"/>
              <a:t>Cheryl Damberg, "Achieving and Sustaining Behavior Change to Benefit Older Adults" Dec 6-7, 2018</a:t>
            </a:r>
            <a:endParaRPr lang="en-US" sz="800" dirty="0"/>
          </a:p>
        </p:txBody>
      </p:sp>
    </p:spTree>
    <p:extLst>
      <p:ext uri="{BB962C8B-B14F-4D97-AF65-F5344CB8AC3E}">
        <p14:creationId xmlns:p14="http://schemas.microsoft.com/office/powerpoint/2010/main" val="327067992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1"/>
            <a:ext cx="11734800" cy="1417639"/>
          </a:xfrm>
        </p:spPr>
        <p:txBody>
          <a:bodyPr>
            <a:normAutofit/>
          </a:bodyPr>
          <a:lstStyle/>
          <a:p>
            <a:r>
              <a:rPr lang="en-US" sz="3600" b="1" dirty="0">
                <a:solidFill>
                  <a:srgbClr val="002060"/>
                </a:solidFill>
              </a:rPr>
              <a:t>Do Pay-for-Performance Incentives Work? </a:t>
            </a:r>
          </a:p>
        </p:txBody>
      </p:sp>
      <p:sp>
        <p:nvSpPr>
          <p:cNvPr id="18" name="SmartArt Placeholder 17">
            <a:extLst>
              <a:ext uri="{FF2B5EF4-FFF2-40B4-BE49-F238E27FC236}">
                <a16:creationId xmlns:a16="http://schemas.microsoft.com/office/drawing/2014/main" xmlns="" id="{DEDDDD96-B480-4794-B2D2-97BF4C8DD337}"/>
              </a:ext>
            </a:extLst>
          </p:cNvPr>
          <p:cNvSpPr>
            <a:spLocks noGrp="1"/>
          </p:cNvSpPr>
          <p:nvPr>
            <p:ph type="dgm" sz="quarter" idx="10"/>
          </p:nvPr>
        </p:nvSpPr>
        <p:spPr>
          <a:xfrm>
            <a:off x="990600" y="1247381"/>
            <a:ext cx="9774382" cy="4943475"/>
          </a:xfrm>
        </p:spPr>
        <p:txBody>
          <a:bodyPr>
            <a:normAutofit/>
          </a:bodyPr>
          <a:lstStyle/>
          <a:p>
            <a:r>
              <a:rPr lang="en-US" sz="2400" dirty="0"/>
              <a:t>Evaluations—mostly observational studies with numerous issues</a:t>
            </a:r>
          </a:p>
          <a:p>
            <a:pPr lvl="1"/>
            <a:r>
              <a:rPr lang="en-US" sz="2000" dirty="0"/>
              <a:t>Lack of good control group, short term interventions, few measures examined, different implementation contexts and design approaches</a:t>
            </a:r>
          </a:p>
          <a:p>
            <a:pPr lvl="0"/>
            <a:r>
              <a:rPr lang="en-US" sz="2400" b="1" dirty="0"/>
              <a:t>Bottom line:  P4P did not transform care delivery as hoped!</a:t>
            </a:r>
            <a:r>
              <a:rPr lang="en-US" sz="2400" dirty="0"/>
              <a:t> </a:t>
            </a:r>
          </a:p>
          <a:p>
            <a:pPr lvl="1"/>
            <a:r>
              <a:rPr lang="en-US" sz="2000" b="1" dirty="0"/>
              <a:t>Ambulatory setting</a:t>
            </a:r>
            <a:r>
              <a:rPr lang="en-US" sz="2000" dirty="0"/>
              <a:t>:  Evidence on impacts is mixed.  Modest improvements on process measures.  No consistent effect on intermediate health outcomes.</a:t>
            </a:r>
          </a:p>
          <a:p>
            <a:pPr lvl="1"/>
            <a:r>
              <a:rPr lang="en-US" sz="2000" b="1" dirty="0"/>
              <a:t>Hospital setting:  </a:t>
            </a:r>
            <a:r>
              <a:rPr lang="en-US" sz="2000" dirty="0"/>
              <a:t>Public reporting had larger effect than financial payments.  Process measures quickly topped out due to hospital’s ability to “control the patient.”  Little evidence of effects on health outcomes, save for hospital readmissions</a:t>
            </a:r>
            <a:r>
              <a:rPr lang="en-US" sz="1866" dirty="0"/>
              <a:t>.</a:t>
            </a:r>
          </a:p>
          <a:p>
            <a:r>
              <a:rPr lang="en-US" sz="2400" dirty="0"/>
              <a:t>Incentives mostly small, raising questions about whether larger incentives would create more engagement and greater improvement</a:t>
            </a:r>
          </a:p>
          <a:p>
            <a:pPr lvl="1"/>
            <a:endParaRPr lang="en-US" sz="1866" dirty="0"/>
          </a:p>
          <a:p>
            <a:pPr lvl="0"/>
            <a:endParaRPr lang="en-US" sz="2400" dirty="0"/>
          </a:p>
          <a:p>
            <a:pPr lvl="0"/>
            <a:endParaRPr lang="en-US" sz="2400" dirty="0"/>
          </a:p>
          <a:p>
            <a:pPr lvl="0"/>
            <a:endParaRPr lang="en-US" sz="2400" dirty="0"/>
          </a:p>
        </p:txBody>
      </p:sp>
      <p:sp>
        <p:nvSpPr>
          <p:cNvPr id="3" name="TextBox 2">
            <a:extLst>
              <a:ext uri="{FF2B5EF4-FFF2-40B4-BE49-F238E27FC236}">
                <a16:creationId xmlns:a16="http://schemas.microsoft.com/office/drawing/2014/main" xmlns="" id="{DE56CFCD-0191-4AA0-AC26-0F99A8596E63}"/>
              </a:ext>
            </a:extLst>
          </p:cNvPr>
          <p:cNvSpPr txBox="1"/>
          <p:nvPr/>
        </p:nvSpPr>
        <p:spPr>
          <a:xfrm>
            <a:off x="609600" y="6356350"/>
            <a:ext cx="10287000" cy="523220"/>
          </a:xfrm>
          <a:prstGeom prst="rect">
            <a:avLst/>
          </a:prstGeom>
          <a:noFill/>
        </p:spPr>
        <p:txBody>
          <a:bodyPr wrap="square" rtlCol="0">
            <a:spAutoFit/>
          </a:bodyPr>
          <a:lstStyle/>
          <a:p>
            <a:r>
              <a:rPr lang="en-US" sz="1400" dirty="0"/>
              <a:t>Source:  A. Mendelson, K Kondo, C Damberg et al.  The effects of Pay-for-Performance Programs on Health, Health Care Use, and Processes of Care:  A Systematic Review.  </a:t>
            </a:r>
            <a:r>
              <a:rPr lang="en-US" sz="1400" i="1" dirty="0"/>
              <a:t>Annals of Internal Medicine</a:t>
            </a:r>
            <a:r>
              <a:rPr lang="en-US" sz="1400" dirty="0"/>
              <a:t>, 2017.</a:t>
            </a:r>
          </a:p>
        </p:txBody>
      </p:sp>
      <p:sp>
        <p:nvSpPr>
          <p:cNvPr id="4" name="Footer Placeholder 3"/>
          <p:cNvSpPr>
            <a:spLocks noGrp="1"/>
          </p:cNvSpPr>
          <p:nvPr>
            <p:ph type="ftr" sz="quarter" idx="12"/>
          </p:nvPr>
        </p:nvSpPr>
        <p:spPr>
          <a:xfrm>
            <a:off x="10635049" y="6207332"/>
            <a:ext cx="1524000" cy="874314"/>
          </a:xfrm>
        </p:spPr>
        <p:txBody>
          <a:bodyPr/>
          <a:lstStyle/>
          <a:p>
            <a:r>
              <a:rPr lang="en-US" sz="800" dirty="0" smtClean="0"/>
              <a:t>Cheryl Damberg, "Achieving and Sustaining Behavior Change to Benefit Older Adults" Dec 6-7, 2018</a:t>
            </a:r>
            <a:endParaRPr lang="en-US" sz="800" dirty="0"/>
          </a:p>
        </p:txBody>
      </p:sp>
    </p:spTree>
    <p:extLst>
      <p:ext uri="{BB962C8B-B14F-4D97-AF65-F5344CB8AC3E}">
        <p14:creationId xmlns:p14="http://schemas.microsoft.com/office/powerpoint/2010/main" val="152978816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1"/>
            <a:ext cx="11734800" cy="1417639"/>
          </a:xfrm>
        </p:spPr>
        <p:txBody>
          <a:bodyPr>
            <a:normAutofit/>
          </a:bodyPr>
          <a:lstStyle/>
          <a:p>
            <a:r>
              <a:rPr lang="en-US" sz="3600" b="1" dirty="0">
                <a:solidFill>
                  <a:srgbClr val="002060"/>
                </a:solidFill>
              </a:rPr>
              <a:t>Why Don’t Incentives Work as Desired? </a:t>
            </a:r>
          </a:p>
        </p:txBody>
      </p:sp>
      <p:sp>
        <p:nvSpPr>
          <p:cNvPr id="18" name="SmartArt Placeholder 17">
            <a:extLst>
              <a:ext uri="{FF2B5EF4-FFF2-40B4-BE49-F238E27FC236}">
                <a16:creationId xmlns:a16="http://schemas.microsoft.com/office/drawing/2014/main" xmlns="" id="{DEDDDD96-B480-4794-B2D2-97BF4C8DD337}"/>
              </a:ext>
            </a:extLst>
          </p:cNvPr>
          <p:cNvSpPr>
            <a:spLocks noGrp="1"/>
          </p:cNvSpPr>
          <p:nvPr>
            <p:ph type="dgm" sz="quarter" idx="10"/>
          </p:nvPr>
        </p:nvSpPr>
        <p:spPr>
          <a:xfrm>
            <a:off x="1393902" y="1143000"/>
            <a:ext cx="8915400" cy="5334000"/>
          </a:xfrm>
        </p:spPr>
        <p:txBody>
          <a:bodyPr>
            <a:normAutofit lnSpcReduction="10000"/>
          </a:bodyPr>
          <a:lstStyle/>
          <a:p>
            <a:pPr lvl="0"/>
            <a:r>
              <a:rPr lang="en-US" sz="2400" dirty="0"/>
              <a:t>Incentives seek to influence human/organizational motivation  </a:t>
            </a:r>
          </a:p>
          <a:p>
            <a:pPr lvl="1"/>
            <a:r>
              <a:rPr lang="en-US" sz="2000" dirty="0"/>
              <a:t>Typically structured as “contingent rewards” --work best in situations with simple rules  </a:t>
            </a:r>
          </a:p>
          <a:p>
            <a:pPr lvl="1"/>
            <a:r>
              <a:rPr lang="en-US" sz="2000" dirty="0"/>
              <a:t>For conceptual problems that require cognitive skills, incentives lead to poorer performance</a:t>
            </a:r>
          </a:p>
          <a:p>
            <a:pPr lvl="0"/>
            <a:r>
              <a:rPr lang="en-US" sz="2400" dirty="0"/>
              <a:t>Hierarchical principal-agent incentive structure:</a:t>
            </a:r>
          </a:p>
          <a:p>
            <a:pPr lvl="1"/>
            <a:r>
              <a:rPr lang="en-US" sz="2000" dirty="0"/>
              <a:t>At the system level, may encourage investments in infrastructure and quality improvement</a:t>
            </a:r>
          </a:p>
          <a:p>
            <a:pPr lvl="1"/>
            <a:r>
              <a:rPr lang="en-US" sz="2000" dirty="0"/>
              <a:t>At provider level, may not motivate people and may decrease intrinsic motivation (</a:t>
            </a:r>
            <a:r>
              <a:rPr lang="en-US" sz="2000" dirty="0" err="1"/>
              <a:t>Irlenbusch</a:t>
            </a:r>
            <a:r>
              <a:rPr lang="en-US" sz="2000" dirty="0"/>
              <a:t>, 2009; Pink, 2009) </a:t>
            </a:r>
          </a:p>
          <a:p>
            <a:pPr lvl="0"/>
            <a:r>
              <a:rPr lang="en-US" sz="2400" dirty="0"/>
              <a:t>Incentives mostly built on a fee-for-service (FFS) payment structure</a:t>
            </a:r>
          </a:p>
          <a:p>
            <a:pPr lvl="1"/>
            <a:r>
              <a:rPr lang="en-US" sz="2000" dirty="0"/>
              <a:t>Doesn’t give providers the flexibility to deliver the highest value services that would improve the health of patients (e.g., community services)</a:t>
            </a:r>
          </a:p>
          <a:p>
            <a:pPr marL="609585" lvl="1" indent="0">
              <a:buNone/>
            </a:pPr>
            <a:endParaRPr lang="en-US" sz="2000" dirty="0"/>
          </a:p>
          <a:p>
            <a:pPr lvl="0"/>
            <a:endParaRPr lang="en-US" sz="2400" dirty="0"/>
          </a:p>
          <a:p>
            <a:pPr lvl="0"/>
            <a:endParaRPr lang="en-US" sz="2400" dirty="0"/>
          </a:p>
          <a:p>
            <a:pPr lvl="0"/>
            <a:endParaRPr lang="en-US" sz="2400" dirty="0"/>
          </a:p>
        </p:txBody>
      </p:sp>
      <p:sp>
        <p:nvSpPr>
          <p:cNvPr id="3" name="TextBox 2">
            <a:extLst>
              <a:ext uri="{FF2B5EF4-FFF2-40B4-BE49-F238E27FC236}">
                <a16:creationId xmlns:a16="http://schemas.microsoft.com/office/drawing/2014/main" xmlns="" id="{DE56CFCD-0191-4AA0-AC26-0F99A8596E63}"/>
              </a:ext>
            </a:extLst>
          </p:cNvPr>
          <p:cNvSpPr txBox="1"/>
          <p:nvPr/>
        </p:nvSpPr>
        <p:spPr>
          <a:xfrm>
            <a:off x="609600" y="6356350"/>
            <a:ext cx="10287000" cy="307777"/>
          </a:xfrm>
          <a:prstGeom prst="rect">
            <a:avLst/>
          </a:prstGeom>
          <a:noFill/>
        </p:spPr>
        <p:txBody>
          <a:bodyPr wrap="square" rtlCol="0">
            <a:spAutoFit/>
          </a:bodyPr>
          <a:lstStyle/>
          <a:p>
            <a:r>
              <a:rPr lang="en-US" sz="1400" dirty="0"/>
              <a:t>Sources: B </a:t>
            </a:r>
            <a:r>
              <a:rPr lang="en-US" sz="1400" dirty="0" err="1"/>
              <a:t>Irlenbusch</a:t>
            </a:r>
            <a:r>
              <a:rPr lang="en-US" sz="1400" dirty="0"/>
              <a:t>, London School of </a:t>
            </a:r>
            <a:r>
              <a:rPr lang="en-US" sz="1400" dirty="0" err="1"/>
              <a:t>Economic’s</a:t>
            </a:r>
            <a:r>
              <a:rPr lang="en-US" sz="1400" dirty="0"/>
              <a:t> Department of Management, 2009.   Daniel Pink, Drive, 2009.</a:t>
            </a:r>
          </a:p>
        </p:txBody>
      </p:sp>
      <p:sp>
        <p:nvSpPr>
          <p:cNvPr id="4" name="Footer Placeholder 3"/>
          <p:cNvSpPr>
            <a:spLocks noGrp="1"/>
          </p:cNvSpPr>
          <p:nvPr>
            <p:ph type="ftr" sz="quarter" idx="12"/>
          </p:nvPr>
        </p:nvSpPr>
        <p:spPr>
          <a:xfrm>
            <a:off x="10709352" y="6173787"/>
            <a:ext cx="1378104" cy="365125"/>
          </a:xfrm>
        </p:spPr>
        <p:txBody>
          <a:bodyPr/>
          <a:lstStyle/>
          <a:p>
            <a:r>
              <a:rPr lang="en-US" sz="800" dirty="0" smtClean="0"/>
              <a:t>Cheryl Damberg, "Achieving and Sustaining Behavior Change to Benefit Older Adults" Dec 6-7, 2018</a:t>
            </a:r>
            <a:endParaRPr lang="en-US" sz="800" dirty="0"/>
          </a:p>
        </p:txBody>
      </p:sp>
    </p:spTree>
    <p:extLst>
      <p:ext uri="{BB962C8B-B14F-4D97-AF65-F5344CB8AC3E}">
        <p14:creationId xmlns:p14="http://schemas.microsoft.com/office/powerpoint/2010/main" val="222353999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1"/>
            <a:ext cx="11734800" cy="1066799"/>
          </a:xfrm>
        </p:spPr>
        <p:txBody>
          <a:bodyPr>
            <a:normAutofit/>
          </a:bodyPr>
          <a:lstStyle/>
          <a:p>
            <a:r>
              <a:rPr lang="en-US" sz="3600" b="1" dirty="0">
                <a:solidFill>
                  <a:srgbClr val="002060"/>
                </a:solidFill>
              </a:rPr>
              <a:t>Areas of Controversy </a:t>
            </a:r>
          </a:p>
        </p:txBody>
      </p:sp>
      <p:sp>
        <p:nvSpPr>
          <p:cNvPr id="18" name="SmartArt Placeholder 17">
            <a:extLst>
              <a:ext uri="{FF2B5EF4-FFF2-40B4-BE49-F238E27FC236}">
                <a16:creationId xmlns:a16="http://schemas.microsoft.com/office/drawing/2014/main" xmlns="" id="{DEDDDD96-B480-4794-B2D2-97BF4C8DD337}"/>
              </a:ext>
            </a:extLst>
          </p:cNvPr>
          <p:cNvSpPr>
            <a:spLocks noGrp="1"/>
          </p:cNvSpPr>
          <p:nvPr>
            <p:ph type="dgm" sz="quarter" idx="10"/>
          </p:nvPr>
        </p:nvSpPr>
        <p:spPr>
          <a:xfrm>
            <a:off x="1219200" y="1066800"/>
            <a:ext cx="9448800" cy="5486400"/>
          </a:xfrm>
        </p:spPr>
        <p:txBody>
          <a:bodyPr>
            <a:normAutofit fontScale="92500" lnSpcReduction="20000"/>
          </a:bodyPr>
          <a:lstStyle/>
          <a:p>
            <a:pPr lvl="0"/>
            <a:r>
              <a:rPr lang="en-US" sz="2400" dirty="0"/>
              <a:t>If you make incentives larger, that will lead providers to make changes</a:t>
            </a:r>
          </a:p>
          <a:p>
            <a:pPr lvl="1"/>
            <a:r>
              <a:rPr lang="en-US" sz="2000" dirty="0"/>
              <a:t>Introduces undesirable incentives for providers that could harm patients</a:t>
            </a:r>
          </a:p>
          <a:p>
            <a:pPr lvl="1"/>
            <a:r>
              <a:rPr lang="en-US" sz="2000" dirty="0"/>
              <a:t>Doesn’t fix the underlying “base payment” problem, which remains mostly FFS  </a:t>
            </a:r>
          </a:p>
          <a:p>
            <a:r>
              <a:rPr lang="en-US" sz="2400" dirty="0"/>
              <a:t>Lack of accountability for appropriateness of services and health outcomes—</a:t>
            </a:r>
            <a:r>
              <a:rPr lang="en-US" sz="2400" dirty="0">
                <a:solidFill>
                  <a:srgbClr val="0070C0"/>
                </a:solidFill>
              </a:rPr>
              <a:t>measuring the wrong things</a:t>
            </a:r>
          </a:p>
          <a:p>
            <a:pPr lvl="0"/>
            <a:r>
              <a:rPr lang="en-US" sz="2400" dirty="0"/>
              <a:t>Incentives may discourage providers for caring for certain types of patients</a:t>
            </a:r>
          </a:p>
          <a:p>
            <a:pPr lvl="1"/>
            <a:r>
              <a:rPr lang="en-US" sz="2000" dirty="0"/>
              <a:t>Held accountable for things they can’t control</a:t>
            </a:r>
          </a:p>
          <a:p>
            <a:pPr lvl="1"/>
            <a:r>
              <a:rPr lang="en-US" sz="2000" dirty="0"/>
              <a:t>Could lead to undesired effects unless risk-adjust measures for greater complexity and social determinants</a:t>
            </a:r>
          </a:p>
          <a:p>
            <a:pPr lvl="0"/>
            <a:r>
              <a:rPr lang="en-US" sz="2400" dirty="0"/>
              <a:t>Performance measures don’t account for important exclusions, namely patient preferences given treatment and side-effect tradeoffs—</a:t>
            </a:r>
            <a:r>
              <a:rPr lang="en-US" sz="2400" dirty="0">
                <a:solidFill>
                  <a:srgbClr val="0070C0"/>
                </a:solidFill>
              </a:rPr>
              <a:t>particularly important among the older population</a:t>
            </a:r>
          </a:p>
          <a:p>
            <a:pPr lvl="0"/>
            <a:r>
              <a:rPr lang="en-US" sz="2400" dirty="0"/>
              <a:t>Other strategies may be more effective in driving desired changes among frontline physicians—</a:t>
            </a:r>
            <a:r>
              <a:rPr lang="en-US" sz="2400" dirty="0">
                <a:solidFill>
                  <a:srgbClr val="0070C0"/>
                </a:solidFill>
              </a:rPr>
              <a:t>this area requires more exploration</a:t>
            </a:r>
            <a:r>
              <a:rPr lang="en-US" sz="2400" dirty="0"/>
              <a:t>!</a:t>
            </a:r>
          </a:p>
          <a:p>
            <a:pPr lvl="0"/>
            <a:endParaRPr lang="en-US" sz="2400" dirty="0"/>
          </a:p>
          <a:p>
            <a:pPr lvl="0"/>
            <a:endParaRPr lang="en-US" sz="2400" dirty="0"/>
          </a:p>
          <a:p>
            <a:pPr lvl="0"/>
            <a:endParaRPr lang="en-US" sz="2400" dirty="0"/>
          </a:p>
          <a:p>
            <a:pPr lvl="1"/>
            <a:endParaRPr lang="en-US" sz="1866" dirty="0"/>
          </a:p>
          <a:p>
            <a:pPr lvl="0"/>
            <a:endParaRPr lang="en-US" sz="2400" dirty="0"/>
          </a:p>
          <a:p>
            <a:pPr lvl="0"/>
            <a:endParaRPr lang="en-US" sz="2400" dirty="0"/>
          </a:p>
          <a:p>
            <a:pPr lvl="0"/>
            <a:endParaRPr lang="en-US" sz="2400" dirty="0"/>
          </a:p>
        </p:txBody>
      </p:sp>
      <p:sp>
        <p:nvSpPr>
          <p:cNvPr id="3" name="Footer Placeholder 2"/>
          <p:cNvSpPr>
            <a:spLocks noGrp="1"/>
          </p:cNvSpPr>
          <p:nvPr>
            <p:ph type="ftr" sz="quarter" idx="12"/>
          </p:nvPr>
        </p:nvSpPr>
        <p:spPr>
          <a:xfrm>
            <a:off x="4038600" y="6553200"/>
            <a:ext cx="4648200" cy="288925"/>
          </a:xfrm>
        </p:spPr>
        <p:txBody>
          <a:bodyPr/>
          <a:lstStyle/>
          <a:p>
            <a:r>
              <a:rPr lang="en-US" sz="800" dirty="0" smtClean="0"/>
              <a:t>Cheryl Damberg, "Achieving and Sustaining Behavior Change to Benefit Older Adults" Dec 6-7, 2018</a:t>
            </a:r>
            <a:endParaRPr lang="en-US" sz="800" dirty="0"/>
          </a:p>
        </p:txBody>
      </p:sp>
    </p:spTree>
    <p:extLst>
      <p:ext uri="{BB962C8B-B14F-4D97-AF65-F5344CB8AC3E}">
        <p14:creationId xmlns:p14="http://schemas.microsoft.com/office/powerpoint/2010/main" val="1951223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a:extLst>
              <a:ext uri="{FF2B5EF4-FFF2-40B4-BE49-F238E27FC236}">
                <a16:creationId xmlns:a16="http://schemas.microsoft.com/office/drawing/2014/main" xmlns="" id="{EDB5267C-4788-44B9-9189-905E3352C5EB}"/>
              </a:ext>
            </a:extLst>
          </p:cNvPr>
          <p:cNvSpPr>
            <a:spLocks noGrp="1"/>
          </p:cNvSpPr>
          <p:nvPr>
            <p:ph type="title"/>
          </p:nvPr>
        </p:nvSpPr>
        <p:spPr>
          <a:xfrm>
            <a:off x="-76200" y="152399"/>
            <a:ext cx="12268200" cy="1066799"/>
          </a:xfrm>
        </p:spPr>
        <p:txBody>
          <a:bodyPr/>
          <a:lstStyle/>
          <a:p>
            <a:r>
              <a:rPr lang="en-US" sz="3600" b="1" dirty="0">
                <a:solidFill>
                  <a:srgbClr val="002060"/>
                </a:solidFill>
                <a:latin typeface="Franklin Gothic Medium" panose="020B0603020102020204" pitchFamily="34" charset="0"/>
              </a:rPr>
              <a:t>Alternative Approaches that Shift Towards Paying for Value</a:t>
            </a:r>
          </a:p>
        </p:txBody>
      </p:sp>
      <p:pic>
        <p:nvPicPr>
          <p:cNvPr id="8" name="Picture 7">
            <a:extLst>
              <a:ext uri="{FF2B5EF4-FFF2-40B4-BE49-F238E27FC236}">
                <a16:creationId xmlns:a16="http://schemas.microsoft.com/office/drawing/2014/main" xmlns="" id="{31D0EE42-07D7-4D28-B7F8-CBEC70B10B7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981200" y="1026869"/>
            <a:ext cx="8153400" cy="5721110"/>
          </a:xfrm>
          <a:prstGeom prst="rect">
            <a:avLst/>
          </a:prstGeom>
        </p:spPr>
      </p:pic>
      <p:sp>
        <p:nvSpPr>
          <p:cNvPr id="2" name="Rectangle 1"/>
          <p:cNvSpPr/>
          <p:nvPr/>
        </p:nvSpPr>
        <p:spPr>
          <a:xfrm>
            <a:off x="7658186" y="6640257"/>
            <a:ext cx="4496744" cy="215444"/>
          </a:xfrm>
          <a:prstGeom prst="rect">
            <a:avLst/>
          </a:prstGeom>
        </p:spPr>
        <p:txBody>
          <a:bodyPr wrap="none">
            <a:spAutoFit/>
          </a:bodyPr>
          <a:lstStyle/>
          <a:p>
            <a:pPr lvl="0" algn="ctr"/>
            <a:r>
              <a:rPr lang="en-US" sz="800" dirty="0">
                <a:solidFill>
                  <a:prstClr val="black"/>
                </a:solidFill>
                <a:latin typeface="Franklin Gothic Book" panose="020B0503020102020204"/>
              </a:rPr>
              <a:t>Cheryl Damberg, "Achieving and Sustaining Behavior Change to Benefit Older Adults" Dec 6-7, 2018</a:t>
            </a:r>
            <a:endParaRPr lang="en-US" sz="800" dirty="0">
              <a:solidFill>
                <a:prstClr val="black"/>
              </a:solidFill>
              <a:latin typeface="Franklin Gothic Book" panose="020B0503020102020204"/>
            </a:endParaRPr>
          </a:p>
        </p:txBody>
      </p:sp>
    </p:spTree>
    <p:extLst>
      <p:ext uri="{BB962C8B-B14F-4D97-AF65-F5344CB8AC3E}">
        <p14:creationId xmlns:p14="http://schemas.microsoft.com/office/powerpoint/2010/main" val="334528232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xmlns="" id="{64D90609-F3AE-492C-A08B-3DE6BA81F305}"/>
              </a:ext>
            </a:extLst>
          </p:cNvPr>
          <p:cNvPicPr>
            <a:picLocks noChangeAspect="1"/>
          </p:cNvPicPr>
          <p:nvPr/>
        </p:nvPicPr>
        <p:blipFill>
          <a:blip r:embed="rId3"/>
          <a:stretch>
            <a:fillRect/>
          </a:stretch>
        </p:blipFill>
        <p:spPr>
          <a:xfrm>
            <a:off x="1600200" y="1532275"/>
            <a:ext cx="9157028" cy="4882566"/>
          </a:xfrm>
          <a:prstGeom prst="rect">
            <a:avLst/>
          </a:prstGeom>
        </p:spPr>
      </p:pic>
      <p:sp>
        <p:nvSpPr>
          <p:cNvPr id="8" name="TextBox 7">
            <a:extLst>
              <a:ext uri="{FF2B5EF4-FFF2-40B4-BE49-F238E27FC236}">
                <a16:creationId xmlns:a16="http://schemas.microsoft.com/office/drawing/2014/main" xmlns="" id="{4AA6BF48-3D43-4CE7-83DB-3EA0F46DB904}"/>
              </a:ext>
            </a:extLst>
          </p:cNvPr>
          <p:cNvSpPr txBox="1"/>
          <p:nvPr/>
        </p:nvSpPr>
        <p:spPr>
          <a:xfrm>
            <a:off x="152400" y="237637"/>
            <a:ext cx="11734800" cy="1200329"/>
          </a:xfrm>
          <a:prstGeom prst="rect">
            <a:avLst/>
          </a:prstGeom>
          <a:noFill/>
        </p:spPr>
        <p:txBody>
          <a:bodyPr wrap="square" rtlCol="0">
            <a:spAutoFit/>
          </a:bodyPr>
          <a:lstStyle/>
          <a:p>
            <a:pPr algn="ctr"/>
            <a:r>
              <a:rPr lang="en-US" sz="3600" b="1" dirty="0">
                <a:solidFill>
                  <a:srgbClr val="002060"/>
                </a:solidFill>
                <a:latin typeface="+mj-lt"/>
              </a:rPr>
              <a:t>What are the Concerns with Alternative Payment Models that Pay for Quality or Value?</a:t>
            </a:r>
          </a:p>
        </p:txBody>
      </p:sp>
      <p:sp>
        <p:nvSpPr>
          <p:cNvPr id="9" name="TextBox 8">
            <a:extLst>
              <a:ext uri="{FF2B5EF4-FFF2-40B4-BE49-F238E27FC236}">
                <a16:creationId xmlns:a16="http://schemas.microsoft.com/office/drawing/2014/main" xmlns="" id="{586844DB-0E45-418A-8628-8FFAA684245F}"/>
              </a:ext>
            </a:extLst>
          </p:cNvPr>
          <p:cNvSpPr txBox="1"/>
          <p:nvPr/>
        </p:nvSpPr>
        <p:spPr>
          <a:xfrm>
            <a:off x="533400" y="6449516"/>
            <a:ext cx="10668000" cy="307777"/>
          </a:xfrm>
          <a:prstGeom prst="rect">
            <a:avLst/>
          </a:prstGeom>
          <a:noFill/>
        </p:spPr>
        <p:txBody>
          <a:bodyPr wrap="square" rtlCol="0">
            <a:spAutoFit/>
          </a:bodyPr>
          <a:lstStyle/>
          <a:p>
            <a:r>
              <a:rPr lang="en-US" sz="1400" dirty="0"/>
              <a:t>Source:  Harold Miller. “Why Value-based Payment Isn’t Working and How to Fix it.”  Center for Healthcare Quality and Payment Reform</a:t>
            </a:r>
          </a:p>
        </p:txBody>
      </p:sp>
      <p:sp>
        <p:nvSpPr>
          <p:cNvPr id="3" name="Rectangle 2"/>
          <p:cNvSpPr/>
          <p:nvPr/>
        </p:nvSpPr>
        <p:spPr>
          <a:xfrm>
            <a:off x="7772400" y="6649571"/>
            <a:ext cx="4496744" cy="215444"/>
          </a:xfrm>
          <a:prstGeom prst="rect">
            <a:avLst/>
          </a:prstGeom>
        </p:spPr>
        <p:txBody>
          <a:bodyPr wrap="none">
            <a:spAutoFit/>
          </a:bodyPr>
          <a:lstStyle/>
          <a:p>
            <a:pPr lvl="0" algn="ctr"/>
            <a:r>
              <a:rPr lang="en-US" sz="800" dirty="0">
                <a:solidFill>
                  <a:prstClr val="black"/>
                </a:solidFill>
              </a:rPr>
              <a:t>Cheryl Damberg, "Achieving and Sustaining Behavior Change to Benefit Older Adults" Dec 6-7, 2018</a:t>
            </a:r>
            <a:endParaRPr lang="en-US" sz="800" dirty="0">
              <a:solidFill>
                <a:prstClr val="black"/>
              </a:solidFill>
            </a:endParaRPr>
          </a:p>
        </p:txBody>
      </p:sp>
    </p:spTree>
    <p:extLst>
      <p:ext uri="{BB962C8B-B14F-4D97-AF65-F5344CB8AC3E}">
        <p14:creationId xmlns:p14="http://schemas.microsoft.com/office/powerpoint/2010/main" val="1187134337"/>
      </p:ext>
    </p:extLst>
  </p:cSld>
  <p:clrMapOvr>
    <a:masterClrMapping/>
  </p:clrMapOvr>
</p:sld>
</file>

<file path=ppt/theme/theme1.xml><?xml version="1.0" encoding="utf-8"?>
<a:theme xmlns:a="http://schemas.openxmlformats.org/drawingml/2006/main" name="RAND_Presentation_Template_16x9">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Franklin Gothic">
      <a:majorFont>
        <a:latin typeface="Franklin Gothic Medium" panose="020B0603020102020204"/>
        <a:ea typeface=""/>
        <a:cs typeface=""/>
        <a:font script="Jpan" typeface="HG創英角ｺﾞｼｯｸUB"/>
        <a:font script="Hang" typeface="돋움"/>
        <a:font script="Hans" typeface="隶书"/>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Franklin Gothic Book" panose="020B0503020102020204"/>
        <a:ea typeface=""/>
        <a:cs typeface=""/>
        <a:font script="Jpan" typeface="HGｺﾞｼｯｸE"/>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Custom 2">
      <a:dk1>
        <a:sysClr val="windowText" lastClr="000000"/>
      </a:dk1>
      <a:lt1>
        <a:sysClr val="window" lastClr="FFFFFF"/>
      </a:lt1>
      <a:dk2>
        <a:srgbClr val="2F5897"/>
      </a:dk2>
      <a:lt2>
        <a:srgbClr val="E4E9EF"/>
      </a:lt2>
      <a:accent1>
        <a:srgbClr val="6076B4"/>
      </a:accent1>
      <a:accent2>
        <a:srgbClr val="663398"/>
      </a:accent2>
      <a:accent3>
        <a:srgbClr val="E68422"/>
      </a:accent3>
      <a:accent4>
        <a:srgbClr val="9966FF"/>
      </a:accent4>
      <a:accent5>
        <a:srgbClr val="63891F"/>
      </a:accent5>
      <a:accent6>
        <a:srgbClr val="758085"/>
      </a:accent6>
      <a:hlink>
        <a:srgbClr val="3399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CB235CFD4DD3B844BB2346A1CFF595BD" ma:contentTypeVersion="0" ma:contentTypeDescription="Create a new document." ma:contentTypeScope="" ma:versionID="412824f45d6f9275b6695a04e4eaa43f">
  <xsd:schema xmlns:xsd="http://www.w3.org/2001/XMLSchema" xmlns:xs="http://www.w3.org/2001/XMLSchema" xmlns:p="http://schemas.microsoft.com/office/2006/metadata/properties" targetNamespace="http://schemas.microsoft.com/office/2006/metadata/properties" ma:root="true" ma:fieldsID="1b05d82d297216baf5b26c55225140df">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0ADDD712-9C77-4D9E-B04D-0F5979208AEC}">
  <ds:schemaRefs>
    <ds:schemaRef ds:uri="http://schemas.microsoft.com/sharepoint/v3/contenttype/forms"/>
  </ds:schemaRefs>
</ds:datastoreItem>
</file>

<file path=customXml/itemProps2.xml><?xml version="1.0" encoding="utf-8"?>
<ds:datastoreItem xmlns:ds="http://schemas.openxmlformats.org/officeDocument/2006/customXml" ds:itemID="{299A48B2-1C7A-49B6-9D60-8CD7A04A687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internal/obd"/>
    <ds:schemaRef ds:uri="http://schemas.microsoft.com/office/infopath/2007/PartnerControls"/>
  </ds:schemaRefs>
</ds:datastoreItem>
</file>

<file path=customXml/itemProps3.xml><?xml version="1.0" encoding="utf-8"?>
<ds:datastoreItem xmlns:ds="http://schemas.openxmlformats.org/officeDocument/2006/customXml" ds:itemID="{F5A133A8-A624-4D44-A3DC-5D944ED61ACD}">
  <ds:schemaRefs>
    <ds:schemaRef ds:uri="http://schemas.microsoft.com/office/2006/documentManagement/types"/>
    <ds:schemaRef ds:uri="http://schemas.microsoft.com/office/infopath/2007/PartnerControls"/>
    <ds:schemaRef ds:uri="http://purl.org/dc/elements/1.1/"/>
    <ds:schemaRef ds:uri="http://schemas.microsoft.com/office/2006/metadata/properties"/>
    <ds:schemaRef ds:uri="http://purl.org/dc/terms/"/>
    <ds:schemaRef ds:uri="http://schemas.openxmlformats.org/package/2006/metadata/core-properties"/>
    <ds:schemaRef ds:uri="http://www.w3.org/XML/1998/namespace"/>
    <ds:schemaRef ds:uri="http://purl.org/dc/dcmitype/"/>
  </ds:schemaRefs>
</ds:datastoreItem>
</file>

<file path=docProps/app.xml><?xml version="1.0" encoding="utf-8"?>
<Properties xmlns="http://schemas.openxmlformats.org/officeDocument/2006/extended-properties" xmlns:vt="http://schemas.openxmlformats.org/officeDocument/2006/docPropsVTypes">
  <Template/>
  <TotalTime>4296</TotalTime>
  <Words>1483</Words>
  <Application>Microsoft Office PowerPoint</Application>
  <PresentationFormat>Widescreen</PresentationFormat>
  <Paragraphs>162</Paragraphs>
  <Slides>12</Slides>
  <Notes>10</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12</vt:i4>
      </vt:variant>
    </vt:vector>
  </HeadingPairs>
  <TitlesOfParts>
    <vt:vector size="19" baseType="lpstr">
      <vt:lpstr>Arial</vt:lpstr>
      <vt:lpstr>Calibri</vt:lpstr>
      <vt:lpstr>Corbel</vt:lpstr>
      <vt:lpstr>Franklin Gothic Book</vt:lpstr>
      <vt:lpstr>Franklin Gothic Medium</vt:lpstr>
      <vt:lpstr>RAND_Presentation_Template_16x9</vt:lpstr>
      <vt:lpstr>Office Theme</vt:lpstr>
      <vt:lpstr>    Incentives as a Policy Tool to Shape System Behavior </vt:lpstr>
      <vt:lpstr>What are We Paying for When We Pay Providers?</vt:lpstr>
      <vt:lpstr>Health Care Payment Models have been Evolving</vt:lpstr>
      <vt:lpstr>How are Incentives Shaping Health System Behaviors?</vt:lpstr>
      <vt:lpstr>Do Pay-for-Performance Incentives Work? </vt:lpstr>
      <vt:lpstr>Why Don’t Incentives Work as Desired? </vt:lpstr>
      <vt:lpstr>Areas of Controversy </vt:lpstr>
      <vt:lpstr>Alternative Approaches that Shift Towards Paying for Value</vt:lpstr>
      <vt:lpstr>PowerPoint Presentation</vt:lpstr>
      <vt:lpstr>Reconsidering what we Pay for and Incentivize</vt:lpstr>
      <vt:lpstr>Areas of Opportunity for Multidisciplinary Collaboration</vt:lpstr>
      <vt:lpstr>PowerPoint Presentation</vt:lpstr>
    </vt:vector>
  </TitlesOfParts>
  <Company>RAND Corporation</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Health Information Technology</dc:title>
  <dc:creator>Aneesa</dc:creator>
  <cp:lastModifiedBy>Elizabeth Pritchett-Montavon</cp:lastModifiedBy>
  <cp:revision>290</cp:revision>
  <cp:lastPrinted>2017-08-30T22:45:36Z</cp:lastPrinted>
  <dcterms:created xsi:type="dcterms:W3CDTF">2017-05-25T23:26:37Z</dcterms:created>
  <dcterms:modified xsi:type="dcterms:W3CDTF">2019-01-07T16:56:50Z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0x010100CB235CFD4DD3B844BB2346A1CFF595BD</vt:lpwstr>
  </property>
</Properties>
</file>