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5" r:id="rId2"/>
    <p:sldId id="274" r:id="rId3"/>
    <p:sldId id="279" r:id="rId4"/>
    <p:sldId id="257" r:id="rId5"/>
    <p:sldId id="258" r:id="rId6"/>
    <p:sldId id="277" r:id="rId7"/>
    <p:sldId id="260" r:id="rId8"/>
    <p:sldId id="275" r:id="rId9"/>
    <p:sldId id="261" r:id="rId10"/>
    <p:sldId id="262" r:id="rId11"/>
    <p:sldId id="264" r:id="rId12"/>
    <p:sldId id="271" r:id="rId13"/>
    <p:sldId id="280" r:id="rId14"/>
    <p:sldId id="281" r:id="rId15"/>
    <p:sldId id="282" r:id="rId16"/>
    <p:sldId id="28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D4"/>
    <a:srgbClr val="E5DDC8"/>
    <a:srgbClr val="C8D0E5"/>
    <a:srgbClr val="F4D6DC"/>
    <a:srgbClr val="0ED45C"/>
    <a:srgbClr val="FF0080"/>
    <a:srgbClr val="24224A"/>
    <a:srgbClr val="F53F55"/>
    <a:srgbClr val="FF8000"/>
    <a:srgbClr val="D4B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70" autoAdjust="0"/>
  </p:normalViewPr>
  <p:slideViewPr>
    <p:cSldViewPr snapToGrid="0">
      <p:cViewPr varScale="1">
        <p:scale>
          <a:sx n="92" d="100"/>
          <a:sy n="92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854" y="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My%20Documents\Dropbox\Work\Tables%20for%20slid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074933200917447E-2"/>
          <c:y val="2.8656057077372371E-2"/>
          <c:w val="0.90740855028256606"/>
          <c:h val="0.6933690066910650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'Table 2'!$E$4:$E$17</c:f>
                <c:numCache>
                  <c:formatCode>General</c:formatCode>
                  <c:ptCount val="14"/>
                  <c:pt idx="0">
                    <c:v>0.29000000000000009</c:v>
                  </c:pt>
                  <c:pt idx="1">
                    <c:v>0.29000000000000009</c:v>
                  </c:pt>
                  <c:pt idx="2">
                    <c:v>0.42000000000000004</c:v>
                  </c:pt>
                  <c:pt idx="3">
                    <c:v>0.27</c:v>
                  </c:pt>
                  <c:pt idx="4">
                    <c:v>0.26</c:v>
                  </c:pt>
                  <c:pt idx="5">
                    <c:v>0.44000000000000006</c:v>
                  </c:pt>
                  <c:pt idx="6">
                    <c:v>0.33999999999999997</c:v>
                  </c:pt>
                  <c:pt idx="7">
                    <c:v>0.38999999999999979</c:v>
                  </c:pt>
                  <c:pt idx="8">
                    <c:v>0.5299999999999998</c:v>
                  </c:pt>
                  <c:pt idx="9">
                    <c:v>0.35999999999999993</c:v>
                  </c:pt>
                  <c:pt idx="10">
                    <c:v>0.68000000000000027</c:v>
                  </c:pt>
                  <c:pt idx="11">
                    <c:v>0.10000000000000009</c:v>
                  </c:pt>
                  <c:pt idx="12">
                    <c:v>0.14999999999999994</c:v>
                  </c:pt>
                  <c:pt idx="13">
                    <c:v>0.17000000000000018</c:v>
                  </c:pt>
                </c:numCache>
              </c:numRef>
            </c:plus>
            <c:minus>
              <c:numRef>
                <c:f>'Table 2'!$F$4:$F$17</c:f>
                <c:numCache>
                  <c:formatCode>General</c:formatCode>
                  <c:ptCount val="14"/>
                  <c:pt idx="0">
                    <c:v>0.24000000000000002</c:v>
                  </c:pt>
                  <c:pt idx="1">
                    <c:v>0.25</c:v>
                  </c:pt>
                  <c:pt idx="2">
                    <c:v>0.34000000000000008</c:v>
                  </c:pt>
                  <c:pt idx="3">
                    <c:v>0.25</c:v>
                  </c:pt>
                  <c:pt idx="4">
                    <c:v>0.22000000000000003</c:v>
                  </c:pt>
                  <c:pt idx="5">
                    <c:v>0.36999999999999994</c:v>
                  </c:pt>
                  <c:pt idx="6">
                    <c:v>0.28000000000000008</c:v>
                  </c:pt>
                  <c:pt idx="7">
                    <c:v>0.33000000000000013</c:v>
                  </c:pt>
                  <c:pt idx="8">
                    <c:v>0.43000000000000022</c:v>
                  </c:pt>
                  <c:pt idx="9">
                    <c:v>0.31000000000000011</c:v>
                  </c:pt>
                  <c:pt idx="10">
                    <c:v>0.5199999999999998</c:v>
                  </c:pt>
                  <c:pt idx="11">
                    <c:v>0.10000000000000009</c:v>
                  </c:pt>
                  <c:pt idx="12">
                    <c:v>0.13000000000000014</c:v>
                  </c:pt>
                  <c:pt idx="13">
                    <c:v>0.14999999999999994</c:v>
                  </c:pt>
                </c:numCache>
              </c:numRef>
            </c:minus>
            <c:spPr>
              <a:ln w="38100">
                <a:solidFill>
                  <a:schemeClr val="tx1">
                    <a:shade val="95000"/>
                    <a:satMod val="105000"/>
                  </a:schemeClr>
                </a:solidFill>
              </a:ln>
            </c:spPr>
          </c:errBars>
          <c:cat>
            <c:strRef>
              <c:f>'Table 2'!$A$4:$A$17</c:f>
              <c:strCache>
                <c:ptCount val="14"/>
                <c:pt idx="0">
                  <c:v>Austria</c:v>
                </c:pt>
                <c:pt idx="1">
                  <c:v>Belgium</c:v>
                </c:pt>
                <c:pt idx="2">
                  <c:v>Denmark</c:v>
                </c:pt>
                <c:pt idx="3">
                  <c:v>France</c:v>
                </c:pt>
                <c:pt idx="4">
                  <c:v>Germany</c:v>
                </c:pt>
                <c:pt idx="5">
                  <c:v>Greece</c:v>
                </c:pt>
                <c:pt idx="6">
                  <c:v>Italy</c:v>
                </c:pt>
                <c:pt idx="7">
                  <c:v>Netherlands</c:v>
                </c:pt>
                <c:pt idx="8">
                  <c:v>Spain</c:v>
                </c:pt>
                <c:pt idx="9">
                  <c:v>Sweden</c:v>
                </c:pt>
                <c:pt idx="10">
                  <c:v>Switzerland</c:v>
                </c:pt>
                <c:pt idx="11">
                  <c:v>Total SHARE</c:v>
                </c:pt>
                <c:pt idx="12">
                  <c:v>US (HRS)</c:v>
                </c:pt>
                <c:pt idx="13">
                  <c:v>England (ELSA)</c:v>
                </c:pt>
              </c:strCache>
            </c:strRef>
          </c:cat>
          <c:val>
            <c:numRef>
              <c:f>'Table 2'!$B$4:$B$17</c:f>
              <c:numCache>
                <c:formatCode>General</c:formatCode>
                <c:ptCount val="14"/>
                <c:pt idx="0">
                  <c:v>1.6300000000000001</c:v>
                </c:pt>
                <c:pt idx="1">
                  <c:v>2</c:v>
                </c:pt>
                <c:pt idx="2">
                  <c:v>1.79</c:v>
                </c:pt>
                <c:pt idx="3">
                  <c:v>2.23</c:v>
                </c:pt>
                <c:pt idx="4">
                  <c:v>1.57</c:v>
                </c:pt>
                <c:pt idx="5">
                  <c:v>2.36</c:v>
                </c:pt>
                <c:pt idx="6">
                  <c:v>1.83</c:v>
                </c:pt>
                <c:pt idx="7">
                  <c:v>2.14</c:v>
                </c:pt>
                <c:pt idx="8">
                  <c:v>2.4299999999999997</c:v>
                </c:pt>
                <c:pt idx="9">
                  <c:v>2.1800000000000002</c:v>
                </c:pt>
                <c:pt idx="10">
                  <c:v>2.0699999999999998</c:v>
                </c:pt>
                <c:pt idx="11">
                  <c:v>2</c:v>
                </c:pt>
                <c:pt idx="12">
                  <c:v>1.82</c:v>
                </c:pt>
                <c:pt idx="13">
                  <c:v>1.8900000000000001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E6-4E6C-B7BE-03544DEEF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43312"/>
        <c:axId val="177541392"/>
      </c:barChart>
      <c:catAx>
        <c:axId val="17754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>
            <a:solidFill>
              <a:schemeClr val="tx1"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77541392"/>
        <c:crossesAt val="1"/>
        <c:auto val="1"/>
        <c:lblAlgn val="ctr"/>
        <c:lblOffset val="100"/>
        <c:noMultiLvlLbl val="0"/>
      </c:catAx>
      <c:valAx>
        <c:axId val="177541392"/>
        <c:scaling>
          <c:orientation val="minMax"/>
          <c:max val="3"/>
          <c:min val="1"/>
        </c:scaling>
        <c:delete val="0"/>
        <c:axPos val="l"/>
        <c:majorGridlines>
          <c:spPr>
            <a:ln>
              <a:solidFill>
                <a:schemeClr val="tx1">
                  <a:shade val="95000"/>
                  <a:satMod val="10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shade val="95000"/>
                <a:satMod val="105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77543312"/>
        <c:crosses val="autoZero"/>
        <c:crossBetween val="between"/>
        <c:majorUnit val="0.5"/>
        <c:min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5357950945788E-2"/>
          <c:y val="4.4578964546530132E-2"/>
          <c:w val="0.66257477762229322"/>
          <c:h val="0.7738778507608828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1990 Males</c:v>
                </c:pt>
              </c:strCache>
            </c:strRef>
          </c:tx>
          <c:spPr>
            <a:ln w="76093" cap="rnd">
              <a:solidFill>
                <a:srgbClr val="0E23D4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E23D4"/>
              </a:solidFill>
              <a:ln w="9512">
                <a:solidFill>
                  <a:srgbClr val="0E23D4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1.74</c:v>
                </c:pt>
                <c:pt idx="1">
                  <c:v>2.0499999999999998</c:v>
                </c:pt>
                <c:pt idx="2">
                  <c:v>2.1800000000000002</c:v>
                </c:pt>
                <c:pt idx="3">
                  <c:v>2.13</c:v>
                </c:pt>
                <c:pt idx="4">
                  <c:v>2.0499999999999998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29-4017-A31D-76EDE4A65F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1990 Females</c:v>
                </c:pt>
              </c:strCache>
            </c:strRef>
          </c:tx>
          <c:spPr>
            <a:ln w="76093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12">
                <a:solidFill>
                  <a:srgbClr val="FF0000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1.2</c:v>
                </c:pt>
                <c:pt idx="1">
                  <c:v>1.72</c:v>
                </c:pt>
                <c:pt idx="2">
                  <c:v>2.1800000000000002</c:v>
                </c:pt>
                <c:pt idx="3">
                  <c:v>2.15</c:v>
                </c:pt>
                <c:pt idx="4">
                  <c:v>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29-4017-A31D-76EDE4A65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03728"/>
        <c:axId val="1797033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2000 Males</c:v>
                      </c:pt>
                    </c:strCache>
                  </c:strRef>
                </c:tx>
                <c:spPr>
                  <a:ln w="76093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12"/>
                  <c:spPr>
                    <a:noFill/>
                    <a:ln w="9512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Sheet1!$B$4:$F$4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1.77</c:v>
                      </c:pt>
                      <c:pt idx="1">
                        <c:v>1.88</c:v>
                      </c:pt>
                      <c:pt idx="2">
                        <c:v>2.09</c:v>
                      </c:pt>
                      <c:pt idx="3">
                        <c:v>1.81</c:v>
                      </c:pt>
                      <c:pt idx="4">
                        <c:v>1.67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6529-4017-A31D-76EDE4A65FB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2000 Females</c:v>
                      </c:pt>
                    </c:strCache>
                  </c:strRef>
                </c:tx>
                <c:spPr>
                  <a:ln w="76093" cap="rnd">
                    <a:solidFill>
                      <a:srgbClr val="00B050"/>
                    </a:solidFill>
                    <a:prstDash val="sysDot"/>
                    <a:round/>
                  </a:ln>
                  <a:effectLst/>
                </c:spPr>
                <c:marker>
                  <c:symbol val="square"/>
                  <c:size val="12"/>
                  <c:spPr>
                    <a:noFill/>
                    <a:ln w="9512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1.35</c:v>
                      </c:pt>
                      <c:pt idx="1">
                        <c:v>1.81</c:v>
                      </c:pt>
                      <c:pt idx="2">
                        <c:v>2.39</c:v>
                      </c:pt>
                      <c:pt idx="3">
                        <c:v>2.25</c:v>
                      </c:pt>
                      <c:pt idx="4">
                        <c:v>2.13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529-4017-A31D-76EDE4A65FB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2010 Males</c:v>
                      </c:pt>
                    </c:strCache>
                  </c:strRef>
                </c:tx>
                <c:spPr>
                  <a:ln w="76093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star"/>
                  <c:size val="12"/>
                  <c:spPr>
                    <a:noFill/>
                    <a:ln w="9512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Sheet1!$B$6:$F$6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1.18</c:v>
                      </c:pt>
                      <c:pt idx="1">
                        <c:v>1.45</c:v>
                      </c:pt>
                      <c:pt idx="2">
                        <c:v>1.62</c:v>
                      </c:pt>
                      <c:pt idx="3">
                        <c:v>1.21</c:v>
                      </c:pt>
                      <c:pt idx="4">
                        <c:v>1.45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529-4017-A31D-76EDE4A65FB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2010 Females</c:v>
                      </c:pt>
                    </c:strCache>
                  </c:strRef>
                </c:tx>
                <c:spPr>
                  <a:ln w="76093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star"/>
                  <c:size val="12"/>
                  <c:spPr>
                    <a:noFill/>
                    <a:ln w="9512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Sheet1!$B$7:$F$7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1.49</c:v>
                      </c:pt>
                      <c:pt idx="1">
                        <c:v>1.45</c:v>
                      </c:pt>
                      <c:pt idx="2">
                        <c:v>1.6</c:v>
                      </c:pt>
                      <c:pt idx="3">
                        <c:v>1.1599999999999999</c:v>
                      </c:pt>
                      <c:pt idx="4">
                        <c:v>1.59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6529-4017-A31D-76EDE4A65FBD}"/>
                  </c:ext>
                </c:extLst>
              </c15:ser>
            </c15:filteredLineSeries>
          </c:ext>
        </c:extLst>
      </c:lineChart>
      <c:catAx>
        <c:axId val="17800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2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179703320"/>
        <c:crosses val="autoZero"/>
        <c:auto val="1"/>
        <c:lblAlgn val="ctr"/>
        <c:lblOffset val="100"/>
        <c:noMultiLvlLbl val="0"/>
      </c:catAx>
      <c:valAx>
        <c:axId val="179703320"/>
        <c:scaling>
          <c:orientation val="minMax"/>
          <c:max val="2.5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178003728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72985307605780048"/>
          <c:y val="0.21641464047763259"/>
          <c:w val="0.24763243056156437"/>
          <c:h val="0.3349045967532394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5357950945788E-2"/>
          <c:y val="4.4578964546530132E-2"/>
          <c:w val="0.66257477762229322"/>
          <c:h val="0.77387785076088289"/>
        </c:manualLayout>
      </c:layou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2000 Males</c:v>
                </c:pt>
              </c:strCache>
            </c:strRef>
          </c:tx>
          <c:spPr>
            <a:ln w="76093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noFill/>
              <a:ln w="9512">
                <a:solidFill>
                  <a:srgbClr val="FF0000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1.77</c:v>
                </c:pt>
                <c:pt idx="1">
                  <c:v>1.88</c:v>
                </c:pt>
                <c:pt idx="2">
                  <c:v>2.09</c:v>
                </c:pt>
                <c:pt idx="3">
                  <c:v>1.81</c:v>
                </c:pt>
                <c:pt idx="4">
                  <c:v>1.67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E9-4A42-8384-887B8153F5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2000 Females</c:v>
                </c:pt>
              </c:strCache>
            </c:strRef>
          </c:tx>
          <c:spPr>
            <a:ln w="76093" cap="rnd">
              <a:solidFill>
                <a:srgbClr val="0E23D4"/>
              </a:solidFill>
              <a:prstDash val="sysDot"/>
              <a:round/>
            </a:ln>
            <a:effectLst/>
          </c:spPr>
          <c:marker>
            <c:symbol val="square"/>
            <c:size val="12"/>
            <c:spPr>
              <a:noFill/>
              <a:ln w="9512">
                <a:solidFill>
                  <a:srgbClr val="0E23D4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1.35</c:v>
                </c:pt>
                <c:pt idx="1">
                  <c:v>1.81</c:v>
                </c:pt>
                <c:pt idx="2">
                  <c:v>2.39</c:v>
                </c:pt>
                <c:pt idx="3">
                  <c:v>2.25</c:v>
                </c:pt>
                <c:pt idx="4">
                  <c:v>2.13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6E9-4A42-8384-887B8153F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471944"/>
        <c:axId val="17680804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1990 Males</c:v>
                      </c:pt>
                    </c:strCache>
                  </c:strRef>
                </c:tx>
                <c:spPr>
                  <a:ln w="76093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1"/>
                    </a:solidFill>
                    <a:ln w="9512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1.74</c:v>
                      </c:pt>
                      <c:pt idx="1">
                        <c:v>2.0499999999999998</c:v>
                      </c:pt>
                      <c:pt idx="2">
                        <c:v>2.1800000000000002</c:v>
                      </c:pt>
                      <c:pt idx="3">
                        <c:v>2.13</c:v>
                      </c:pt>
                      <c:pt idx="4">
                        <c:v>2.0499999999999998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56E9-4A42-8384-887B8153F5A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1990 Females</c:v>
                      </c:pt>
                    </c:strCache>
                  </c:strRef>
                </c:tx>
                <c:spPr>
                  <a:ln w="76093" cap="rnd">
                    <a:solidFill>
                      <a:srgbClr val="00B0F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00B0F0"/>
                    </a:solidFill>
                    <a:ln w="9512">
                      <a:solidFill>
                        <a:srgbClr val="00B0F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</c:v>
                      </c:pt>
                      <c:pt idx="1">
                        <c:v>1.72</c:v>
                      </c:pt>
                      <c:pt idx="2">
                        <c:v>2.1800000000000002</c:v>
                      </c:pt>
                      <c:pt idx="3">
                        <c:v>2.15</c:v>
                      </c:pt>
                      <c:pt idx="4">
                        <c:v>1.96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56E9-4A42-8384-887B8153F5A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2010 Males</c:v>
                      </c:pt>
                    </c:strCache>
                  </c:strRef>
                </c:tx>
                <c:spPr>
                  <a:ln w="76093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star"/>
                  <c:size val="12"/>
                  <c:spPr>
                    <a:noFill/>
                    <a:ln w="9512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Sheet1!$B$6:$F$6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1.18</c:v>
                      </c:pt>
                      <c:pt idx="1">
                        <c:v>1.45</c:v>
                      </c:pt>
                      <c:pt idx="2">
                        <c:v>1.62</c:v>
                      </c:pt>
                      <c:pt idx="3">
                        <c:v>1.21</c:v>
                      </c:pt>
                      <c:pt idx="4">
                        <c:v>1.45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56E9-4A42-8384-887B8153F5AB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2010 Females</c:v>
                      </c:pt>
                    </c:strCache>
                  </c:strRef>
                </c:tx>
                <c:spPr>
                  <a:ln w="76093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star"/>
                  <c:size val="12"/>
                  <c:spPr>
                    <a:noFill/>
                    <a:ln w="9512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Sheet1!$B$7:$F$7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1.49</c:v>
                      </c:pt>
                      <c:pt idx="1">
                        <c:v>1.45</c:v>
                      </c:pt>
                      <c:pt idx="2">
                        <c:v>1.6</c:v>
                      </c:pt>
                      <c:pt idx="3">
                        <c:v>1.1599999999999999</c:v>
                      </c:pt>
                      <c:pt idx="4">
                        <c:v>1.59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56E9-4A42-8384-887B8153F5AB}"/>
                  </c:ext>
                </c:extLst>
              </c15:ser>
            </c15:filteredLineSeries>
          </c:ext>
        </c:extLst>
      </c:lineChart>
      <c:catAx>
        <c:axId val="17947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2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176808040"/>
        <c:crosses val="autoZero"/>
        <c:auto val="1"/>
        <c:lblAlgn val="ctr"/>
        <c:lblOffset val="100"/>
        <c:noMultiLvlLbl val="0"/>
      </c:catAx>
      <c:valAx>
        <c:axId val="176808040"/>
        <c:scaling>
          <c:orientation val="minMax"/>
          <c:max val="2.5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179471944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72985307605780048"/>
          <c:y val="0.38858098261390212"/>
          <c:w val="0.24763243056156437"/>
          <c:h val="0.2803852280301404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5357950945788E-2"/>
          <c:y val="4.4578964546530132E-2"/>
          <c:w val="0.66257477762229322"/>
          <c:h val="0.77387785076088289"/>
        </c:manualLayout>
      </c:layou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2010 Males</c:v>
                </c:pt>
              </c:strCache>
            </c:strRef>
          </c:tx>
          <c:spPr>
            <a:ln w="76093" cap="rnd">
              <a:solidFill>
                <a:srgbClr val="0E23D4"/>
              </a:solidFill>
              <a:round/>
            </a:ln>
            <a:effectLst/>
          </c:spPr>
          <c:marker>
            <c:symbol val="star"/>
            <c:size val="12"/>
            <c:spPr>
              <a:noFill/>
              <a:ln w="9512">
                <a:solidFill>
                  <a:srgbClr val="0E23D4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1.18</c:v>
                </c:pt>
                <c:pt idx="1">
                  <c:v>1.45</c:v>
                </c:pt>
                <c:pt idx="2">
                  <c:v>1.62</c:v>
                </c:pt>
                <c:pt idx="3">
                  <c:v>1.21</c:v>
                </c:pt>
                <c:pt idx="4">
                  <c:v>1.45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ED2-4402-8D1B-8C7850965D0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2010 Females</c:v>
                </c:pt>
              </c:strCache>
            </c:strRef>
          </c:tx>
          <c:spPr>
            <a:ln w="76093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star"/>
            <c:size val="12"/>
            <c:spPr>
              <a:noFill/>
              <a:ln w="9512">
                <a:solidFill>
                  <a:srgbClr val="FF0000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40-49</c:v>
                </c:pt>
                <c:pt idx="1">
                  <c:v>50-59</c:v>
                </c:pt>
                <c:pt idx="2">
                  <c:v>60-69</c:v>
                </c:pt>
                <c:pt idx="3">
                  <c:v>70-79</c:v>
                </c:pt>
                <c:pt idx="4">
                  <c:v>80+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1.49</c:v>
                </c:pt>
                <c:pt idx="1">
                  <c:v>1.45</c:v>
                </c:pt>
                <c:pt idx="2">
                  <c:v>1.6</c:v>
                </c:pt>
                <c:pt idx="3">
                  <c:v>1.1599999999999999</c:v>
                </c:pt>
                <c:pt idx="4">
                  <c:v>1.59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ED2-4402-8D1B-8C7850965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49144"/>
        <c:axId val="1796961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1990 Males</c:v>
                      </c:pt>
                    </c:strCache>
                  </c:strRef>
                </c:tx>
                <c:spPr>
                  <a:ln w="76093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1"/>
                    </a:solidFill>
                    <a:ln w="9512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1.74</c:v>
                      </c:pt>
                      <c:pt idx="1">
                        <c:v>2.0499999999999998</c:v>
                      </c:pt>
                      <c:pt idx="2">
                        <c:v>2.1800000000000002</c:v>
                      </c:pt>
                      <c:pt idx="3">
                        <c:v>2.13</c:v>
                      </c:pt>
                      <c:pt idx="4">
                        <c:v>2.0499999999999998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BED2-4402-8D1B-8C7850965D0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1990 Females</c:v>
                      </c:pt>
                    </c:strCache>
                  </c:strRef>
                </c:tx>
                <c:spPr>
                  <a:ln w="76093" cap="rnd">
                    <a:solidFill>
                      <a:srgbClr val="00B0F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00B0F0"/>
                    </a:solidFill>
                    <a:ln w="9512">
                      <a:solidFill>
                        <a:srgbClr val="00B0F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</c:v>
                      </c:pt>
                      <c:pt idx="1">
                        <c:v>1.72</c:v>
                      </c:pt>
                      <c:pt idx="2">
                        <c:v>2.1800000000000002</c:v>
                      </c:pt>
                      <c:pt idx="3">
                        <c:v>2.15</c:v>
                      </c:pt>
                      <c:pt idx="4">
                        <c:v>1.96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BED2-4402-8D1B-8C7850965D0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2000 Males</c:v>
                      </c:pt>
                    </c:strCache>
                  </c:strRef>
                </c:tx>
                <c:spPr>
                  <a:ln w="76093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12"/>
                  <c:spPr>
                    <a:noFill/>
                    <a:ln w="9512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Sheet1!$B$4:$F$4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1.77</c:v>
                      </c:pt>
                      <c:pt idx="1">
                        <c:v>1.88</c:v>
                      </c:pt>
                      <c:pt idx="2">
                        <c:v>2.09</c:v>
                      </c:pt>
                      <c:pt idx="3">
                        <c:v>1.81</c:v>
                      </c:pt>
                      <c:pt idx="4">
                        <c:v>1.67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BED2-4402-8D1B-8C7850965D0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2000 Females</c:v>
                      </c:pt>
                    </c:strCache>
                  </c:strRef>
                </c:tx>
                <c:spPr>
                  <a:ln w="76093" cap="rnd">
                    <a:solidFill>
                      <a:srgbClr val="00B050"/>
                    </a:solidFill>
                    <a:prstDash val="sysDot"/>
                    <a:round/>
                  </a:ln>
                  <a:effectLst/>
                </c:spPr>
                <c:marker>
                  <c:symbol val="square"/>
                  <c:size val="12"/>
                  <c:spPr>
                    <a:noFill/>
                    <a:ln w="9512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40-49</c:v>
                      </c:pt>
                      <c:pt idx="1">
                        <c:v>50-59</c:v>
                      </c:pt>
                      <c:pt idx="2">
                        <c:v>60-69</c:v>
                      </c:pt>
                      <c:pt idx="3">
                        <c:v>70-79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1.35</c:v>
                      </c:pt>
                      <c:pt idx="1">
                        <c:v>1.81</c:v>
                      </c:pt>
                      <c:pt idx="2">
                        <c:v>2.39</c:v>
                      </c:pt>
                      <c:pt idx="3">
                        <c:v>2.25</c:v>
                      </c:pt>
                      <c:pt idx="4">
                        <c:v>2.13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BED2-4402-8D1B-8C7850965D03}"/>
                  </c:ext>
                </c:extLst>
              </c15:ser>
            </c15:filteredLineSeries>
          </c:ext>
        </c:extLst>
      </c:lineChart>
      <c:catAx>
        <c:axId val="17954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2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179696192"/>
        <c:crosses val="autoZero"/>
        <c:auto val="1"/>
        <c:lblAlgn val="ctr"/>
        <c:lblOffset val="100"/>
        <c:noMultiLvlLbl val="0"/>
      </c:catAx>
      <c:valAx>
        <c:axId val="179696192"/>
        <c:scaling>
          <c:orientation val="minMax"/>
          <c:max val="2.5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179549144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72985307605780048"/>
          <c:y val="0.21641464047763259"/>
          <c:w val="0.24763243056156437"/>
          <c:h val="0.3693378822625650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4C5F-703F-44F7-90E2-4DBCF67184C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E97B-5253-4072-B0FC-3101C598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3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Dimensions of the morbidity process. Source: Crimmins et al. (2010) </a:t>
            </a:r>
          </a:p>
        </p:txBody>
      </p:sp>
    </p:spTree>
    <p:extLst>
      <p:ext uri="{BB962C8B-B14F-4D97-AF65-F5344CB8AC3E}">
        <p14:creationId xmlns:p14="http://schemas.microsoft.com/office/powerpoint/2010/main" val="377604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D18567-7EE0-4EA4-9C94-4636B06D0F42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Note: 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Odds ratios from logistic regressions of sex and age on presence of condition; vertical line indicates equality for men and women.</a:t>
            </a:r>
            <a:endParaRPr lang="en-US" altLang="ko-KR" dirty="0"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Data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: China: CHARLS (2011); Korea: </a:t>
            </a:r>
            <a:r>
              <a:rPr lang="en-US" altLang="ko-KR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KLoSA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(2010); India &amp; Russia: WHO SAGE (2007-2010); Results for SHARE (2004), HRS (2004), and ELSA (2004) from Crimmins, E. M., Kim, J. K., &amp; </a:t>
            </a:r>
            <a:r>
              <a:rPr lang="en-US" altLang="ko-KR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Solé-Auró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A. (2010). Gender differences in health: results from European Countries (SHARE), England (ELSA) and the U.S. (HRS). 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European Journal of Public Health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 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21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(1), 81-91. 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(25)</a:t>
            </a:r>
            <a:endParaRPr lang="en-US" altLang="ko-KR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Note: 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Odds ratios from logistic regressions of sex and age on presence of condition; vertical line indicates equality for men and women.</a:t>
            </a:r>
            <a:endParaRPr lang="en-US" altLang="ko-KR" dirty="0">
              <a:latin typeface="Book Antiqua" panose="0204060205030503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Data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: China: CHARLS (2011); Korea: </a:t>
            </a:r>
            <a:r>
              <a:rPr lang="en-US" altLang="ko-KR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KLoSA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(2010); India &amp; Russia: WHO SAGE (2007-2010); Results for SHARE (2004), HRS (2004), and ELSA (2004) from Crimmins, E. M., Kim, J. K., &amp; </a:t>
            </a:r>
            <a:r>
              <a:rPr lang="en-US" altLang="ko-KR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Solé-Auró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 A. (2010). Gender differences in health: results from European Countries (SHARE), England (ELSA) and the U.S. (HRS). 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European Journal of Public Health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, 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21</a:t>
            </a:r>
            <a:r>
              <a:rPr lang="en-US" altLang="ko-K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(1), 81-91. </a:t>
            </a:r>
            <a:r>
              <a:rPr lang="en-US" altLang="ko-KR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(25)</a:t>
            </a:r>
            <a:endParaRPr lang="en-US" altLang="ko-KR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Note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Each dot represents the percentage or average level for men and women in an individual country.  The number of countries is 191 for blood glucose and blood pressure (Age 18</a:t>
            </a:r>
            <a:r>
              <a:rPr kumimoji="0" lang="en-US" altLang="ko-KR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+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years), and 189 countries for cholesterol (Age 25</a:t>
            </a:r>
            <a:r>
              <a:rPr kumimoji="0" lang="en-US" altLang="ko-KR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+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years).  All numbers are age-standardized.  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Source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WHO Global Health Observatory Data Repository (Available from http://apps.who.int/gho/data/node.main.A867?lang=en)</a:t>
            </a:r>
            <a:endParaRPr kumimoji="0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200" i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Note</a:t>
            </a:r>
            <a:r>
              <a:rPr lang="en-US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Each dot is the average across all countries at a point in time for either men and for women. The number of countries is 191 for blood glucose and blood pressure (Age 18</a:t>
            </a:r>
            <a:r>
              <a:rPr lang="en-US" sz="1200" baseline="30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years), and 189 countries for cholesterol (Age 25</a:t>
            </a:r>
            <a:r>
              <a:rPr lang="en-US" sz="1200" baseline="30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+</a:t>
            </a:r>
            <a:r>
              <a:rPr lang="en-US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years). Values in each country are age-standardized. Trends from 1980 to 2014 for blood glucose and blood pressure, 1980 to 2009 for cholesterol.  </a:t>
            </a:r>
          </a:p>
          <a:p>
            <a:pPr>
              <a:lnSpc>
                <a:spcPct val="107000"/>
              </a:lnSpc>
            </a:pPr>
            <a:r>
              <a:rPr lang="en-US" sz="1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WHO Global Health Observatory Data Repository</a:t>
            </a:r>
            <a:endParaRPr lang="en-US" sz="1200" dirty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Cardiovascular risk indicators include systolic and diastolic blood pressure, body mass index (BMI), total cholesterol, high-density lipoprotein (HDL) cholesterol, </a:t>
            </a:r>
            <a:r>
              <a:rPr lang="en-US" dirty="0" err="1" smtClean="0"/>
              <a:t>lowdensity</a:t>
            </a:r>
            <a:r>
              <a:rPr lang="en-US" dirty="0" smtClean="0"/>
              <a:t> lipoprotein (LDL) cholesterol, triglycerides, and glycated hemoglobin (HbA1c).  8 </a:t>
            </a:r>
            <a:r>
              <a:rPr lang="en-US" smtClean="0"/>
              <a:t>in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E97B-5253-4072-B0FC-3101C5987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4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E5CA-F9E1-4B75-B2E4-7D3D5AC9C19E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E8C-82E8-411D-AAE4-56C89E5E281B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B6F8-0D4B-4C45-B112-71E22F7BD377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8C4-4F86-4F40-84BC-3E758293E15E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8875-B789-4E87-97D9-78EBA6EF7B25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6E93-80EF-493D-A508-C05A4B712E54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9A32-814D-40E7-92B6-049BE0582045}" type="datetime1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005-56D8-4375-A735-273F69766741}" type="datetime1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F319-3476-4F9E-BFFE-35968961B0C7}" type="datetime1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ECC6-E54F-4F9D-A7A2-34D6BC72E3EA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51D2-298C-4FFF-9ECC-0B5C3E22AE44}" type="datetime1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2D32-F14C-4C14-BB33-5D796C72FC22}" type="datetime1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CB4C-3D14-444F-A347-59FC9CA9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ortality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Sex/Gender Differences in the Demography of 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Eileen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Crimmins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USC/UCLA Center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Biodemography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Population Health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Marina Del Rey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June 6,2019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77478" y="10154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46233" y="215444"/>
            <a:ext cx="120824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Percent of Men and Women with High Risk Levels of Fasting Glucose and High Blood Pressure and Mean Total Cholesterol in 191 Countries </a:t>
            </a:r>
          </a:p>
        </p:txBody>
      </p:sp>
      <p:pic>
        <p:nvPicPr>
          <p:cNvPr id="17" name="Picture 16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9DF758A9-7F31-435B-8768-28D92A69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38" y="1561502"/>
            <a:ext cx="4012786" cy="3580713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EEE449EA-C03C-45E7-AD61-A2425466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55" y="1472664"/>
            <a:ext cx="4129483" cy="3577083"/>
          </a:xfrm>
          <a:prstGeom prst="rect">
            <a:avLst/>
          </a:prstGeom>
        </p:spPr>
      </p:pic>
      <p:pic>
        <p:nvPicPr>
          <p:cNvPr id="21" name="Picture 20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FE1D5C83-0560-4359-9FF2-F3193A462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1592755"/>
            <a:ext cx="4010845" cy="3344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0509" y="6118261"/>
            <a:ext cx="1365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Differences Between Men and Women in the Morbidity Process.” 2018. E. M. Crimmins, H. Shim, Y. S. Zhang, J. K. Kim.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Clinical Chemistry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65(1):135-145.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9823" y="6441426"/>
            <a:ext cx="5252545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6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0476" y="8229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8478" y="-12502"/>
            <a:ext cx="11723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Changes from 1975 to 2015 in Average Percent of Men and Women with High Glucose, High Blood Pressure, and Average Cholesterol Level (mmol/L) in 191 Countries</a:t>
            </a: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4FE1F099-32E9-4C12-B98C-F5E4A3A45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4716"/>
            <a:ext cx="4309242" cy="3569765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BFEFAFD5-6845-4965-9E3B-FF39B5164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3" y="1833246"/>
            <a:ext cx="4309242" cy="3598386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6B51EB4-5150-42FF-8AB9-2EA52368B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5" y="1813893"/>
            <a:ext cx="3573515" cy="3637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1" y="6548846"/>
            <a:ext cx="1053685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Men and Women in the Morbidity Process.” 2018. E. M. Crimmins, H. Shim, Y. S. Zhang, J. K. Kim.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Clinical Chemistry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65(1):135-145.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7738" y="6266719"/>
            <a:ext cx="4884683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2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0" y="16352"/>
            <a:ext cx="12426594" cy="1310293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Pattern of Sex Differences in Cardiovascular Risk Changes over Time in U.S.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The Old Pattern of Sex Differences in Cardiovascular Risk: 1990</a:t>
            </a:r>
            <a:b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300" b="1" dirty="0">
                <a:solidFill>
                  <a:srgbClr val="000000"/>
                </a:solidFill>
                <a:latin typeface="Arial" panose="020B0604020202020204" pitchFamily="34" charset="0"/>
              </a:rPr>
              <a:t>Mean Number of High Risk Cardiovascular Risk Factors for Men and Women by Age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45575"/>
              </p:ext>
            </p:extLst>
          </p:nvPr>
        </p:nvGraphicFramePr>
        <p:xfrm>
          <a:off x="1952626" y="1949450"/>
          <a:ext cx="876617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6103" y="6195317"/>
            <a:ext cx="962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 NHANES</a:t>
            </a:r>
          </a:p>
          <a:p>
            <a:r>
              <a:rPr lang="en-US" dirty="0"/>
              <a:t> Kim, J. </a:t>
            </a:r>
            <a:r>
              <a:rPr lang="en-US" dirty="0" err="1"/>
              <a:t>Ailshire</a:t>
            </a:r>
            <a:r>
              <a:rPr lang="en-US" dirty="0"/>
              <a:t>, E. M. Crimmins. </a:t>
            </a:r>
            <a:r>
              <a:rPr lang="en-US" u="sng" dirty="0"/>
              <a:t>Aging Clinical and Experimental Research.</a:t>
            </a:r>
            <a:r>
              <a:rPr lang="en-US" dirty="0"/>
              <a:t> 2019 Jan;31(1):135-143.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3962" y="6241329"/>
            <a:ext cx="5378669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45360" y="0"/>
            <a:ext cx="12580705" cy="124301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Sex Differences in Cardiovascular Risk: 2000</a:t>
            </a:r>
            <a:b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Mean Number of High Risk Cardiovascular Risk Factors by Sex and 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3D57260-491D-4459-AD07-15D7942BC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04068"/>
              </p:ext>
            </p:extLst>
          </p:nvPr>
        </p:nvGraphicFramePr>
        <p:xfrm>
          <a:off x="1952626" y="1949450"/>
          <a:ext cx="876617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35960" y="315750"/>
            <a:ext cx="12118368" cy="1243013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Cardiovascular Risk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– Almost the same by sex and  age</a:t>
            </a:r>
            <a:b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Mean Number of High Risk Cardiovascular Risk Factors by Sex and Age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7312941-71C9-4562-ADF5-D094E3A20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832501"/>
              </p:ext>
            </p:extLst>
          </p:nvPr>
        </p:nvGraphicFramePr>
        <p:xfrm>
          <a:off x="1952626" y="1949450"/>
          <a:ext cx="876617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 rot="10800000" flipV="1">
            <a:off x="372532" y="6137269"/>
            <a:ext cx="1123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United States: NHANES</a:t>
            </a:r>
          </a:p>
          <a:p>
            <a:r>
              <a:rPr lang="en-US" dirty="0"/>
              <a:t> Kim, J. </a:t>
            </a:r>
            <a:r>
              <a:rPr lang="en-US" dirty="0" err="1"/>
              <a:t>Ailshire</a:t>
            </a:r>
            <a:r>
              <a:rPr lang="en-US" dirty="0"/>
              <a:t>, E. M. Crimmins. </a:t>
            </a:r>
            <a:r>
              <a:rPr lang="en-US" u="sng" dirty="0"/>
              <a:t>Aging Clinical and Experimental Research.</a:t>
            </a:r>
            <a:r>
              <a:rPr lang="en-US" dirty="0"/>
              <a:t> 2019 Jan;31(1):135-143.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77526" y="6225917"/>
            <a:ext cx="4835236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93" y="328367"/>
            <a:ext cx="1122341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Future: Sex/gender differences in the hallmarks of aging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280159" y="1896533"/>
            <a:ext cx="5560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Inflammaging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Telomere Length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Cell Senescence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Mitochondrial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9EED38-ABCC-4061-B547-1D8965A91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5" y="3774854"/>
            <a:ext cx="2915054" cy="201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E0B2CC-B617-4956-AB06-F76245B8A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/>
        </p:blipFill>
        <p:spPr>
          <a:xfrm rot="5400000">
            <a:off x="6311490" y="1196411"/>
            <a:ext cx="2047265" cy="2915053"/>
          </a:xfrm>
          <a:prstGeom prst="rect">
            <a:avLst/>
          </a:prstGeom>
        </p:spPr>
      </p:pic>
      <p:pic>
        <p:nvPicPr>
          <p:cNvPr id="13" name="Picture 12" descr="A picture containing indoor, wall, table&#10;&#10;Description generated with very high confidence">
            <a:extLst>
              <a:ext uri="{FF2B5EF4-FFF2-40B4-BE49-F238E27FC236}">
                <a16:creationId xmlns:a16="http://schemas.microsoft.com/office/drawing/2014/main" xmlns="" id="{168FEADA-EB57-4CCB-A60F-2DFECAA1F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b="29646"/>
          <a:stretch/>
        </p:blipFill>
        <p:spPr>
          <a:xfrm>
            <a:off x="8909385" y="1653930"/>
            <a:ext cx="2916936" cy="2028170"/>
          </a:xfrm>
          <a:prstGeom prst="rect">
            <a:avLst/>
          </a:prstGeom>
        </p:spPr>
      </p:pic>
      <p:pic>
        <p:nvPicPr>
          <p:cNvPr id="23" name="Picture 22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xmlns="" id="{9F882814-553B-42A5-AAB8-BC44FCE03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13" y="3774854"/>
            <a:ext cx="2915055" cy="20136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81" y="90617"/>
            <a:ext cx="1131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in Male: Female ratio remarkably similar across 13 countries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M:F cohort mortality rate ratios for single-year birth cohorts including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“incomplete” cohorts by country: 1800–1935.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3514" y="6225124"/>
            <a:ext cx="2652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Source: Human Mortality Database(</a:t>
            </a:r>
            <a:r>
              <a:rPr lang="en-US" sz="1400" dirty="0">
                <a:latin typeface="Book Antiqua" panose="02040602050305030304" pitchFamily="18" charset="0"/>
                <a:hlinkClick r:id="rId2"/>
              </a:rPr>
              <a:t>www.mortality.org</a:t>
            </a:r>
            <a:r>
              <a:rPr lang="en-US" sz="1400" dirty="0">
                <a:latin typeface="Book Antiqua" panose="02040602050305030304" pitchFamily="18" charset="0"/>
              </a:rPr>
              <a:t>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921614"/>
            <a:ext cx="9246975" cy="5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1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5147"/>
            <a:ext cx="12031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Perspective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health differences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appear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time invariant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113D44-5B32-4974-9B86-BBF62996D7DB}"/>
              </a:ext>
            </a:extLst>
          </p:cNvPr>
          <p:cNvSpPr/>
          <p:nvPr/>
        </p:nvSpPr>
        <p:spPr>
          <a:xfrm>
            <a:off x="0" y="2438400"/>
            <a:ext cx="2971800" cy="4419600"/>
          </a:xfrm>
          <a:prstGeom prst="rect">
            <a:avLst/>
          </a:prstGeom>
          <a:blipFill dpi="0"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B74E88-4A17-4835-B9A4-92526A315772}"/>
              </a:ext>
            </a:extLst>
          </p:cNvPr>
          <p:cNvSpPr/>
          <p:nvPr/>
        </p:nvSpPr>
        <p:spPr>
          <a:xfrm>
            <a:off x="9212825" y="2438400"/>
            <a:ext cx="2971800" cy="4419600"/>
          </a:xfrm>
          <a:prstGeom prst="rect">
            <a:avLst/>
          </a:prstGeo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3E2A57-1430-4641-9E25-2658B433914C}"/>
              </a:ext>
            </a:extLst>
          </p:cNvPr>
          <p:cNvSpPr/>
          <p:nvPr/>
        </p:nvSpPr>
        <p:spPr>
          <a:xfrm>
            <a:off x="3079954" y="2438400"/>
            <a:ext cx="2971800" cy="4419600"/>
          </a:xfrm>
          <a:prstGeom prst="rect">
            <a:avLst/>
          </a:prstGeom>
          <a:blipFill dpi="0" rotWithShape="1"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A7A183F-4334-412F-B1C9-172107BCAD3C}"/>
              </a:ext>
            </a:extLst>
          </p:cNvPr>
          <p:cNvSpPr/>
          <p:nvPr/>
        </p:nvSpPr>
        <p:spPr>
          <a:xfrm>
            <a:off x="6140248" y="2438400"/>
            <a:ext cx="2971800" cy="4419600"/>
          </a:xfrm>
          <a:prstGeom prst="rect">
            <a:avLst/>
          </a:prstGeom>
          <a:blipFill dpi="0" rotWithShape="1"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69825" y="2073275"/>
            <a:ext cx="4114800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38" y="382588"/>
            <a:ext cx="9375610" cy="9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3200" b="1" dirty="0">
                <a:latin typeface="Arial" panose="020B0604020202020204" pitchFamily="34" charset="0"/>
              </a:rPr>
              <a:t>Dimensions of health - The morbidity process.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6283325"/>
            <a:ext cx="2533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07" y="2356252"/>
            <a:ext cx="780415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63721" y="6339155"/>
            <a:ext cx="6282648" cy="39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800" b="1" dirty="0">
                <a:latin typeface="Arial" panose="020B0604020202020204" pitchFamily="34" charset="0"/>
              </a:rPr>
              <a:t>Eileen M. Crimmins The Gerontologist 2015;55:901-911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 flipH="1">
            <a:off x="533400" y="2613025"/>
            <a:ext cx="1371600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Cellular Aging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3200400"/>
            <a:ext cx="2905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1358" y="6555060"/>
            <a:ext cx="5736021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5" y="65232"/>
            <a:ext cx="10137913" cy="6792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021" y="54653"/>
            <a:ext cx="9401459" cy="852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32298" y="25469"/>
            <a:ext cx="930418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Life Expectancy of Women exceeds that of men in every country – after 2000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7302" y="6503454"/>
            <a:ext cx="5211704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875" y="99392"/>
            <a:ext cx="1158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Sex differences in mortality after middle age vary markedly over time -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M:F mortality ratios for single-year birth cohorts for 13 countries: 1800–1935.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1053548"/>
            <a:ext cx="7528600" cy="5203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56683"/>
            <a:ext cx="1233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“The 20th Century Surge of Excess Adult Male Mortality.” 2015.  </a:t>
            </a:r>
            <a:r>
              <a:rPr lang="en-US" dirty="0" err="1"/>
              <a:t>Beltrán˗Sánchez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Finch, Crimmins. </a:t>
            </a:r>
            <a:r>
              <a:rPr lang="en-US" u="sng" dirty="0"/>
              <a:t>PNAS</a:t>
            </a:r>
            <a:r>
              <a:rPr lang="en-US" dirty="0"/>
              <a:t>. 112(29):8993-8</a:t>
            </a:r>
            <a:r>
              <a:rPr lang="en-US" dirty="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595" y="6523738"/>
            <a:ext cx="520643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4" y="1"/>
            <a:ext cx="12145766" cy="127175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Females have worse physical functioning in most countries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Odds Ratios Indicating Effect of Being Female on Functioning, ADL and IADL Difficulties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78344"/>
              </p:ext>
            </p:extLst>
          </p:nvPr>
        </p:nvGraphicFramePr>
        <p:xfrm>
          <a:off x="1866900" y="1271753"/>
          <a:ext cx="8458200" cy="519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34" y="6066368"/>
            <a:ext cx="1049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“Gender Differences in Health: Results from SHARE, ELSA, and HRS.” 2011. E. M. Crimmins, </a:t>
            </a:r>
          </a:p>
          <a:p>
            <a:r>
              <a:rPr lang="en-US" dirty="0"/>
              <a:t>A. Sole-</a:t>
            </a:r>
            <a:r>
              <a:rPr lang="en-US" dirty="0" err="1"/>
              <a:t>Auro</a:t>
            </a:r>
            <a:r>
              <a:rPr lang="en-US" dirty="0"/>
              <a:t>, Jung Ki Kim. </a:t>
            </a:r>
            <a:r>
              <a:rPr lang="en-US" u="sng" dirty="0"/>
              <a:t>European Journal of Public Health</a:t>
            </a:r>
            <a:r>
              <a:rPr lang="en-US" dirty="0"/>
              <a:t>, 21(1):81-91.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7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33161" y="2584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0429" y="-129683"/>
            <a:ext cx="115425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Females</a:t>
            </a:r>
            <a:r>
              <a:rPr kumimoji="0" lang="en-US" altLang="ko-KR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less </a:t>
            </a:r>
            <a:r>
              <a:rPr kumimoji="0" lang="en-US" altLang="ko-K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likely to have heart disease and have had a stroke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Odds Ratios indicating Effect of being Female on Presence of Disease or Condition (Population Age 50+)</a:t>
            </a:r>
            <a:endParaRPr kumimoji="0" lang="en-US" altLang="ko-K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23" y="5978387"/>
            <a:ext cx="114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Men and Women in the Morbidity Process.” 2018. E. M. Crimmins, H. Shim, Y. S. Zhang, J. K. Kim.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Clinical Chemistry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65(1):135-145.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4F41C0-0115-4FA9-AE33-35E85FCD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2" t="31112" r="30795" b="24444"/>
          <a:stretch/>
        </p:blipFill>
        <p:spPr>
          <a:xfrm>
            <a:off x="477974" y="1038806"/>
            <a:ext cx="5470596" cy="4780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2F7FB9-739E-49DC-9F09-F8B1D45BD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81" t="31516" r="30796" b="24444"/>
          <a:stretch/>
        </p:blipFill>
        <p:spPr>
          <a:xfrm>
            <a:off x="6013174" y="876990"/>
            <a:ext cx="6007304" cy="5101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Eileen Crimmins,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33161" y="2584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456" y="9728"/>
            <a:ext cx="121919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Females more likely to have Arthritis and Depression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Odds Ratios indicating Effect of being Female on Presence of Disease or Condition (Population Age 50+)</a:t>
            </a:r>
            <a:endParaRPr kumimoji="0" lang="en-US" altLang="ko-K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91" y="6157291"/>
            <a:ext cx="1171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Men and Women in the Morbidity Process.” 2018. E. M. Crimmins, H. Shim, Y. S. Zhang, J. K. Kim.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Clinical Chemistry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65(1):135-145.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89CF99-83DD-472E-AB92-C524ADC15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3" t="31515" r="30796" b="24579"/>
          <a:stretch/>
        </p:blipFill>
        <p:spPr>
          <a:xfrm>
            <a:off x="298174" y="1384615"/>
            <a:ext cx="5983356" cy="4449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B75F5B-1FDE-4C51-87DC-61808A75D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31273" r="30834" b="24579"/>
          <a:stretch/>
        </p:blipFill>
        <p:spPr>
          <a:xfrm>
            <a:off x="6157291" y="1212575"/>
            <a:ext cx="5819361" cy="46912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8055" y="6418901"/>
            <a:ext cx="4114800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99D9B0-F271-4BCB-9F60-BD99778CC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5" t="31515" r="30795" b="24175"/>
          <a:stretch/>
        </p:blipFill>
        <p:spPr>
          <a:xfrm>
            <a:off x="1162878" y="1441175"/>
            <a:ext cx="9397448" cy="4998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86579" y="105097"/>
            <a:ext cx="10950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Diabetes   - Inconsistent Male – Female Differences: Effect of Being Female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65462" y="6484320"/>
            <a:ext cx="1162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Source: “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Men and Women in the Morbidity Process.” 2018. E. M. Crimmins, H. Shim, Y. S. Zhang, J. K. Kim.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Clinical Chemistry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65(1):135-145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23018" y="544270"/>
            <a:ext cx="4668982" cy="365125"/>
          </a:xfrm>
        </p:spPr>
        <p:txBody>
          <a:bodyPr/>
          <a:lstStyle/>
          <a:p>
            <a:r>
              <a:rPr lang="en-US" dirty="0" smtClean="0"/>
              <a:t>Eileen Crimmins,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5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1298</Words>
  <Application>Microsoft Office PowerPoint</Application>
  <PresentationFormat>Widescreen</PresentationFormat>
  <Paragraphs>84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맑은 고딕</vt:lpstr>
      <vt:lpstr>맑은 고딕</vt:lpstr>
      <vt:lpstr>Arial</vt:lpstr>
      <vt:lpstr>Book Antiqua</vt:lpstr>
      <vt:lpstr>Calibri</vt:lpstr>
      <vt:lpstr>Calibri Light</vt:lpstr>
      <vt:lpstr>msgothic</vt:lpstr>
      <vt:lpstr>Tahoma</vt:lpstr>
      <vt:lpstr>Times New Roman</vt:lpstr>
      <vt:lpstr>Wingdings</vt:lpstr>
      <vt:lpstr>Office Theme</vt:lpstr>
      <vt:lpstr>Sex/Gender Differences in the Demography of Aging</vt:lpstr>
      <vt:lpstr>PowerPoint Presentation</vt:lpstr>
      <vt:lpstr>PowerPoint Presentation</vt:lpstr>
      <vt:lpstr>PowerPoint Presentation</vt:lpstr>
      <vt:lpstr>PowerPoint Presentation</vt:lpstr>
      <vt:lpstr>Females have worse physical functioning in most countries Odds Ratios Indicating Effect of Being Female on Functioning, ADL and IADL Difficulties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 of Sex Differences in Cardiovascular Risk Changes over Time in U.S. The Old Pattern of Sex Differences in Cardiovascular Risk: 1990 Mean Number of High Risk Cardiovascular Risk Factors for Men and Women by Age</vt:lpstr>
      <vt:lpstr>Sex Differences in Cardiovascular Risk: 2000 Mean Number of High Risk Cardiovascular Risk Factors by Sex and Age</vt:lpstr>
      <vt:lpstr>Cardiovascular Risk – Almost the same by sex and  age Mean Number of High Risk Cardiovascular Risk Factors by Sex and Age</vt:lpstr>
      <vt:lpstr>Future: Sex/gender differences in the hallmarks of aging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Differences</dc:title>
  <dc:creator>Eileen Crimmins</dc:creator>
  <cp:lastModifiedBy>Elizabeth Pritchett-Montavon</cp:lastModifiedBy>
  <cp:revision>114</cp:revision>
  <dcterms:created xsi:type="dcterms:W3CDTF">2019-05-29T13:13:26Z</dcterms:created>
  <dcterms:modified xsi:type="dcterms:W3CDTF">2019-07-23T13:57:35Z</dcterms:modified>
</cp:coreProperties>
</file>