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7" r:id="rId3"/>
    <p:sldId id="392" r:id="rId4"/>
    <p:sldId id="373" r:id="rId5"/>
    <p:sldId id="355" r:id="rId6"/>
    <p:sldId id="376" r:id="rId7"/>
    <p:sldId id="390" r:id="rId8"/>
    <p:sldId id="356" r:id="rId9"/>
    <p:sldId id="322" r:id="rId10"/>
    <p:sldId id="386" r:id="rId11"/>
    <p:sldId id="323" r:id="rId12"/>
    <p:sldId id="349" r:id="rId13"/>
    <p:sldId id="387" r:id="rId14"/>
    <p:sldId id="389"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86035" autoAdjust="0"/>
  </p:normalViewPr>
  <p:slideViewPr>
    <p:cSldViewPr snapToGrid="0">
      <p:cViewPr varScale="1">
        <p:scale>
          <a:sx n="89" d="100"/>
          <a:sy n="89" d="100"/>
        </p:scale>
        <p:origin x="11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C5D0A-76DE-4E63-8942-A1AE538B74AF}"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61F8A-1F67-4E3A-ADC3-F6D5BDF5F16B}" type="slidenum">
              <a:rPr lang="en-US" smtClean="0"/>
              <a:t>‹#›</a:t>
            </a:fld>
            <a:endParaRPr lang="en-US"/>
          </a:p>
        </p:txBody>
      </p:sp>
    </p:spTree>
    <p:extLst>
      <p:ext uri="{BB962C8B-B14F-4D97-AF65-F5344CB8AC3E}">
        <p14:creationId xmlns:p14="http://schemas.microsoft.com/office/powerpoint/2010/main" val="12220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baseline="0" dirty="0"/>
              <a:t>Today I will share with you some of our preliminary data looking at the impact of air temperature on core temperature regulation during exercise using a simulated burn model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AA817-E0DF-4094-924B-841E2D97A9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6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B4C3-2751-43B9-AAF9-4146EC45E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923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427 x 3 = 1281 = 3843</a:t>
            </a:r>
          </a:p>
          <a:p>
            <a:r>
              <a:rPr lang="en-US" dirty="0"/>
              <a:t>306 x 3 = 918 x 3 = 2754  (~1 L less fluid loss over a 9 hour period)</a:t>
            </a:r>
          </a:p>
        </p:txBody>
      </p:sp>
      <p:sp>
        <p:nvSpPr>
          <p:cNvPr id="4" name="Slide Number Placeholder 3"/>
          <p:cNvSpPr>
            <a:spLocks noGrp="1"/>
          </p:cNvSpPr>
          <p:nvPr>
            <p:ph type="sldNum" sz="quarter" idx="5"/>
          </p:nvPr>
        </p:nvSpPr>
        <p:spPr/>
        <p:txBody>
          <a:bodyPr/>
          <a:lstStyle/>
          <a:p>
            <a:fld id="{E4D61F8A-1F67-4E3A-ADC3-F6D5BDF5F16B}" type="slidenum">
              <a:rPr lang="en-US" smtClean="0"/>
              <a:t>13</a:t>
            </a:fld>
            <a:endParaRPr lang="en-US"/>
          </a:p>
        </p:txBody>
      </p:sp>
    </p:spTree>
    <p:extLst>
      <p:ext uri="{BB962C8B-B14F-4D97-AF65-F5344CB8AC3E}">
        <p14:creationId xmlns:p14="http://schemas.microsoft.com/office/powerpoint/2010/main" val="119021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6B4C3-2751-43B9-AAF9-4146EC45EF1E}" type="slidenum">
              <a:rPr lang="en-US" smtClean="0"/>
              <a:t>14</a:t>
            </a:fld>
            <a:endParaRPr lang="en-US"/>
          </a:p>
        </p:txBody>
      </p:sp>
    </p:spTree>
    <p:extLst>
      <p:ext uri="{BB962C8B-B14F-4D97-AF65-F5344CB8AC3E}">
        <p14:creationId xmlns:p14="http://schemas.microsoft.com/office/powerpoint/2010/main" val="391980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B4C3-2751-43B9-AAF9-4146EC45E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3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B4C3-2751-43B9-AAF9-4146EC45E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8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Rationale for 3 hours. </a:t>
            </a:r>
            <a:r>
              <a:rPr lang="en-US"/>
              <a:t>Show Rob</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B4C3-2751-43B9-AAF9-4146EC45E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19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Rationale for 3 hours. </a:t>
            </a:r>
            <a:r>
              <a:rPr lang="en-US"/>
              <a:t>Show Rob</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B4C3-2751-43B9-AAF9-4146EC45E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94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6B4C3-2751-43B9-AAF9-4146EC45E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13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conditioning is widely prevalent in the US. However…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E1B32"/>
                </a:solidFill>
              </a:rPr>
              <a:t>Can we focus on cooling individuals rather than spaces?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AA817-E0DF-4094-924B-841E2D97A9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8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conditioning is widely prevalent in the US. However…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9E1B32"/>
                </a:solidFill>
              </a:rPr>
              <a:t>Can we focus on cooling individuals rather than spaces?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AA817-E0DF-4094-924B-841E2D97A9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80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summer, NPR ran an article titled “Phoenix tries to reverse its silent storm of heat deaths”. Just like in the case of Chicago, Phoenix has identified that heat deaths primarily affect older people, those who are socially isolated, those who do not have a working A/C unit, as well as homeless people. </a:t>
            </a:r>
          </a:p>
          <a:p>
            <a:r>
              <a:rPr lang="en-US" dirty="0"/>
              <a:t>They interviewed a homeless man, and asked him what strategies he uses to avoid getting too hot in extreme heat. His response was…</a:t>
            </a:r>
          </a:p>
          <a:p>
            <a:r>
              <a:rPr lang="en-US" dirty="0"/>
              <a:t>So I thought: this guy’s a genius. Let’s test that an quantify how well such a strategy would work. - Cramer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DAA817-E0DF-4094-924B-841E2D97A9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70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D666B0-95D7-412A-9FE5-7019FE173B8E}"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386154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D666B0-95D7-412A-9FE5-7019FE173B8E}"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57475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D666B0-95D7-412A-9FE5-7019FE173B8E}"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2116337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latin typeface="Arial" panose="020B0604020202020204" pitchFamily="34" charset="0"/>
                <a:cs typeface="Arial" panose="020B0604020202020204" pitchFamily="34" charset="0"/>
              </a:defRPr>
            </a:lvl1p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5" name="Footer Placeholder 4"/>
          <p:cNvSpPr>
            <a:spLocks noGrp="1"/>
          </p:cNvSpPr>
          <p:nvPr>
            <p:ph type="ftr" sz="quarter" idx="11"/>
          </p:nvPr>
        </p:nvSpPr>
        <p:spPr/>
        <p:txBody>
          <a:bodyPr/>
          <a:lstStyle>
            <a:lvl1pPr>
              <a:defRPr>
                <a:solidFill>
                  <a:schemeClr val="tx2"/>
                </a:solidFill>
                <a:latin typeface="Arial" panose="020B0604020202020204" pitchFamily="34" charset="0"/>
                <a:cs typeface="Arial" panose="020B0604020202020204" pitchFamily="34" charset="0"/>
              </a:defRPr>
            </a:lvl1pPr>
          </a:lstStyle>
          <a:p>
            <a:endParaRPr lang="en-US">
              <a:solidFill>
                <a:srgbClr val="1F497D"/>
              </a:solidFill>
            </a:endParaRPr>
          </a:p>
        </p:txBody>
      </p:sp>
      <p:sp>
        <p:nvSpPr>
          <p:cNvPr id="6" name="Slide Number Placeholder 5"/>
          <p:cNvSpPr>
            <a:spLocks noGrp="1"/>
          </p:cNvSpPr>
          <p:nvPr>
            <p:ph type="sldNum" sz="quarter" idx="12"/>
          </p:nvPr>
        </p:nvSpPr>
        <p:spPr/>
        <p:txBody>
          <a:bodyPr/>
          <a:lstStyle>
            <a:lvl1pPr>
              <a:defRPr>
                <a:solidFill>
                  <a:schemeClr val="tx2"/>
                </a:solidFill>
                <a:latin typeface="Arial" panose="020B0604020202020204" pitchFamily="34" charset="0"/>
                <a:cs typeface="Arial" panose="020B0604020202020204" pitchFamily="34" charset="0"/>
              </a:defRPr>
            </a:lvl1p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59749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984"/>
            <a:ext cx="12192000" cy="914400"/>
          </a:xfrm>
          <a:solidFill>
            <a:schemeClr val="tx2"/>
          </a:solidFill>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003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939286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099512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8" name="Footer Placeholder 7"/>
          <p:cNvSpPr>
            <a:spLocks noGrp="1"/>
          </p:cNvSpPr>
          <p:nvPr>
            <p:ph type="ftr" sz="quarter" idx="11"/>
          </p:nvPr>
        </p:nvSpPr>
        <p:spPr/>
        <p:txBody>
          <a:bodyPr/>
          <a:lstStyle/>
          <a:p>
            <a:endParaRPr lang="en-US">
              <a:solidFill>
                <a:srgbClr val="1F497D"/>
              </a:solidFill>
            </a:endParaRPr>
          </a:p>
        </p:txBody>
      </p:sp>
      <p:sp>
        <p:nvSpPr>
          <p:cNvPr id="9" name="Slide Number Placeholder 8"/>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026987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4" name="Footer Placeholder 3"/>
          <p:cNvSpPr>
            <a:spLocks noGrp="1"/>
          </p:cNvSpPr>
          <p:nvPr>
            <p:ph type="ftr" sz="quarter" idx="11"/>
          </p:nvPr>
        </p:nvSpPr>
        <p:spPr/>
        <p:txBody>
          <a:bodyPr/>
          <a:lstStyle/>
          <a:p>
            <a:endParaRPr lang="en-US">
              <a:solidFill>
                <a:srgbClr val="1F497D"/>
              </a:solidFill>
            </a:endParaRPr>
          </a:p>
        </p:txBody>
      </p:sp>
      <p:sp>
        <p:nvSpPr>
          <p:cNvPr id="5" name="Slide Number Placeholder 4"/>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77800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3" name="Footer Placeholder 2"/>
          <p:cNvSpPr>
            <a:spLocks noGrp="1"/>
          </p:cNvSpPr>
          <p:nvPr>
            <p:ph type="ftr" sz="quarter" idx="11"/>
          </p:nvPr>
        </p:nvSpPr>
        <p:spPr/>
        <p:txBody>
          <a:bodyPr/>
          <a:lstStyle/>
          <a:p>
            <a:endParaRPr lang="en-US">
              <a:solidFill>
                <a:srgbClr val="1F497D"/>
              </a:solidFill>
            </a:endParaRPr>
          </a:p>
        </p:txBody>
      </p:sp>
      <p:sp>
        <p:nvSpPr>
          <p:cNvPr id="4" name="Slide Number Placeholder 3"/>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497833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32455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D666B0-95D7-412A-9FE5-7019FE173B8E}"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371233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7900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66638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1786649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D666B0-95D7-412A-9FE5-7019FE173B8E}" type="datetimeFigureOut">
              <a:rPr lang="en-US" smtClean="0"/>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134954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D666B0-95D7-412A-9FE5-7019FE173B8E}"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129104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D666B0-95D7-412A-9FE5-7019FE173B8E}" type="datetimeFigureOut">
              <a:rPr lang="en-US" smtClean="0"/>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232766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666B0-95D7-412A-9FE5-7019FE173B8E}" type="datetimeFigureOut">
              <a:rPr lang="en-US" smtClean="0"/>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3496174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666B0-95D7-412A-9FE5-7019FE173B8E}" type="datetimeFigureOut">
              <a:rPr lang="en-US" smtClean="0"/>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45748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D666B0-95D7-412A-9FE5-7019FE173B8E}"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421569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D666B0-95D7-412A-9FE5-7019FE173B8E}" type="datetimeFigureOut">
              <a:rPr lang="en-US" smtClean="0"/>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8148B-598F-419C-B6F2-2DD3D6E2A606}" type="slidenum">
              <a:rPr lang="en-US" smtClean="0"/>
              <a:t>‹#›</a:t>
            </a:fld>
            <a:endParaRPr lang="en-US"/>
          </a:p>
        </p:txBody>
      </p:sp>
    </p:spTree>
    <p:extLst>
      <p:ext uri="{BB962C8B-B14F-4D97-AF65-F5344CB8AC3E}">
        <p14:creationId xmlns:p14="http://schemas.microsoft.com/office/powerpoint/2010/main" val="21724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666B0-95D7-412A-9FE5-7019FE173B8E}" type="datetimeFigureOut">
              <a:rPr lang="en-US" smtClean="0"/>
              <a:t>12/11/2024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8148B-598F-419C-B6F2-2DD3D6E2A606}" type="slidenum">
              <a:rPr lang="en-US" smtClean="0"/>
              <a:t>‹#›</a:t>
            </a:fld>
            <a:endParaRPr lang="en-US"/>
          </a:p>
        </p:txBody>
      </p:sp>
    </p:spTree>
    <p:extLst>
      <p:ext uri="{BB962C8B-B14F-4D97-AF65-F5344CB8AC3E}">
        <p14:creationId xmlns:p14="http://schemas.microsoft.com/office/powerpoint/2010/main" val="4219342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latin typeface="Arial" panose="020B0604020202020204" pitchFamily="34" charset="0"/>
                <a:cs typeface="Arial" panose="020B0604020202020204" pitchFamily="34" charset="0"/>
              </a:defRPr>
            </a:lvl1pPr>
          </a:lstStyle>
          <a:p>
            <a:fld id="{81E5D264-FC8D-460E-B528-FFF08C8726C5}" type="datetimeFigureOut">
              <a:rPr lang="en-US" smtClean="0">
                <a:solidFill>
                  <a:srgbClr val="1F497D"/>
                </a:solidFill>
              </a:rPr>
              <a:pPr/>
              <a:t>12/11/2024</a:t>
            </a:fld>
            <a:endParaRPr lang="en-US">
              <a:solidFill>
                <a:srgbClr val="1F497D"/>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latin typeface="Arial" panose="020B0604020202020204" pitchFamily="34" charset="0"/>
                <a:cs typeface="Arial" panose="020B0604020202020204" pitchFamily="34" charset="0"/>
              </a:defRPr>
            </a:lvl1pPr>
          </a:lstStyle>
          <a:p>
            <a:endParaRPr lang="en-US">
              <a:solidFill>
                <a:srgbClr val="1F497D"/>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latin typeface="Arial" panose="020B0604020202020204" pitchFamily="34" charset="0"/>
                <a:cs typeface="Arial" panose="020B0604020202020204" pitchFamily="34" charset="0"/>
              </a:defRPr>
            </a:lvl1pPr>
          </a:lstStyle>
          <a:p>
            <a:fld id="{4AB29751-7D62-4774-B53F-83BF2753A204}"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294028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693" y="283168"/>
            <a:ext cx="12000614" cy="1470025"/>
          </a:xfrm>
        </p:spPr>
        <p:txBody>
          <a:bodyPr>
            <a:noAutofit/>
          </a:bodyPr>
          <a:lstStyle/>
          <a:p>
            <a:r>
              <a:rPr lang="en-US" sz="3600" b="1" dirty="0"/>
              <a:t>Physiological responses to extreme heat exposure in older individuals</a:t>
            </a:r>
            <a:endParaRPr lang="en-US" sz="3600" dirty="0"/>
          </a:p>
        </p:txBody>
      </p:sp>
      <p:sp>
        <p:nvSpPr>
          <p:cNvPr id="3" name="Subtitle 2"/>
          <p:cNvSpPr>
            <a:spLocks noGrp="1"/>
          </p:cNvSpPr>
          <p:nvPr>
            <p:ph type="subTitle" idx="1"/>
          </p:nvPr>
        </p:nvSpPr>
        <p:spPr>
          <a:xfrm>
            <a:off x="3599831" y="2773099"/>
            <a:ext cx="7734476" cy="1584176"/>
          </a:xfrm>
        </p:spPr>
        <p:txBody>
          <a:bodyPr>
            <a:noAutofit/>
          </a:bodyPr>
          <a:lstStyle/>
          <a:p>
            <a:pPr algn="l"/>
            <a:r>
              <a:rPr lang="en-US" sz="2400" b="1" dirty="0"/>
              <a:t>Craig Crandall PhD, Zachary McKenna PhD, Whitley Atkins PhD, Josh Foster PhD</a:t>
            </a:r>
          </a:p>
          <a:p>
            <a:pPr algn="l"/>
            <a:r>
              <a:rPr lang="en-US" sz="2000" dirty="0"/>
              <a:t>Thermal and Vascular Physiology Laboratory</a:t>
            </a:r>
          </a:p>
          <a:p>
            <a:pPr algn="l"/>
            <a:r>
              <a:rPr lang="en-US" sz="2000" dirty="0"/>
              <a:t>Institute for Exercise and Environmental Medicine; University of Texas Southwestern Medical Center</a:t>
            </a:r>
          </a:p>
        </p:txBody>
      </p:sp>
      <p:pic>
        <p:nvPicPr>
          <p:cNvPr id="4" name="Picture 2" descr="C:\Users\Matthew\Google Drive\IEEM\TVPL.jpg"/>
          <p:cNvPicPr>
            <a:picLocks noChangeAspect="1" noChangeArrowheads="1"/>
          </p:cNvPicPr>
          <p:nvPr/>
        </p:nvPicPr>
        <p:blipFill>
          <a:blip r:embed="rId3" cstate="print"/>
          <a:srcRect l="18627" r="21130" b="11475"/>
          <a:stretch>
            <a:fillRect/>
          </a:stretch>
        </p:blipFill>
        <p:spPr bwMode="auto">
          <a:xfrm>
            <a:off x="1730422" y="2300848"/>
            <a:ext cx="1742364" cy="1920240"/>
          </a:xfrm>
          <a:prstGeom prst="rect">
            <a:avLst/>
          </a:prstGeom>
          <a:noFill/>
        </p:spPr>
      </p:pic>
      <p:pic>
        <p:nvPicPr>
          <p:cNvPr id="5" name="Picture 4" descr="Image result for utsouthwestern"/>
          <p:cNvPicPr>
            <a:picLocks noChangeAspect="1" noChangeArrowheads="1"/>
          </p:cNvPicPr>
          <p:nvPr/>
        </p:nvPicPr>
        <p:blipFill>
          <a:blip r:embed="rId4" cstate="print"/>
          <a:srcRect/>
          <a:stretch>
            <a:fillRect/>
          </a:stretch>
        </p:blipFill>
        <p:spPr bwMode="auto">
          <a:xfrm>
            <a:off x="144154" y="6003331"/>
            <a:ext cx="2457450" cy="571501"/>
          </a:xfrm>
          <a:prstGeom prst="rect">
            <a:avLst/>
          </a:prstGeom>
          <a:noFill/>
        </p:spPr>
      </p:pic>
      <p:pic>
        <p:nvPicPr>
          <p:cNvPr id="6" name="Picture 6" descr="Image result for texas health presbyterian hospital dallas"/>
          <p:cNvPicPr>
            <a:picLocks noChangeAspect="1" noChangeArrowheads="1"/>
          </p:cNvPicPr>
          <p:nvPr/>
        </p:nvPicPr>
        <p:blipFill>
          <a:blip r:embed="rId5" cstate="print"/>
          <a:srcRect/>
          <a:stretch>
            <a:fillRect/>
          </a:stretch>
        </p:blipFill>
        <p:spPr bwMode="auto">
          <a:xfrm>
            <a:off x="9549101" y="6002432"/>
            <a:ext cx="2308679" cy="572400"/>
          </a:xfrm>
          <a:prstGeom prst="rect">
            <a:avLst/>
          </a:prstGeom>
          <a:noFill/>
        </p:spPr>
      </p:pic>
    </p:spTree>
    <p:extLst>
      <p:ext uri="{BB962C8B-B14F-4D97-AF65-F5344CB8AC3E}">
        <p14:creationId xmlns:p14="http://schemas.microsoft.com/office/powerpoint/2010/main" val="2401411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325"/>
          <a:stretch/>
        </p:blipFill>
        <p:spPr>
          <a:xfrm>
            <a:off x="181483" y="0"/>
            <a:ext cx="6806171" cy="6413150"/>
          </a:xfrm>
          <a:prstGeom prst="rect">
            <a:avLst/>
          </a:prstGeom>
        </p:spPr>
      </p:pic>
      <p:sp>
        <p:nvSpPr>
          <p:cNvPr id="5" name="Rectangle 4"/>
          <p:cNvSpPr/>
          <p:nvPr/>
        </p:nvSpPr>
        <p:spPr>
          <a:xfrm>
            <a:off x="2270675" y="6499113"/>
            <a:ext cx="7541470" cy="276999"/>
          </a:xfrm>
          <a:prstGeom prst="rect">
            <a:avLst/>
          </a:prstGeom>
        </p:spPr>
        <p:txBody>
          <a:bodyPr wrap="square">
            <a:spAutoFit/>
          </a:bodyPr>
          <a:lstStyle/>
          <a:p>
            <a:pPr algn="ctr" defTabSz="457200"/>
            <a:r>
              <a:rPr lang="en-US" sz="1200" b="1" dirty="0">
                <a:solidFill>
                  <a:prstClr val="black"/>
                </a:solidFill>
                <a:latin typeface="Arial" panose="020B0604020202020204" pitchFamily="34" charset="0"/>
                <a:ea typeface="Tahoma" panose="020B0604030504040204" pitchFamily="34" charset="0"/>
                <a:cs typeface="Arial" panose="020B0604020202020204" pitchFamily="34" charset="0"/>
              </a:rPr>
              <a:t>https://www.npr.org/2018/07/09/624643780/phoenix-tries-to-reverse-its-silent-storm-of-heat-deaths</a:t>
            </a:r>
          </a:p>
        </p:txBody>
      </p:sp>
      <p:sp>
        <p:nvSpPr>
          <p:cNvPr id="6" name="Rounded Rectangle 5"/>
          <p:cNvSpPr/>
          <p:nvPr/>
        </p:nvSpPr>
        <p:spPr>
          <a:xfrm>
            <a:off x="8421876" y="1956942"/>
            <a:ext cx="3233312" cy="2553891"/>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solidFill>
              <a:schemeClr val="tx1"/>
            </a:solidFill>
          </a:ln>
        </p:spPr>
        <p:txBody>
          <a:bodyPr wrap="square">
            <a:spAutoFit/>
          </a:bodyPr>
          <a:lstStyle/>
          <a:p>
            <a:pPr defTabSz="457200"/>
            <a:r>
              <a:rPr lang="en-US" sz="2400" dirty="0">
                <a:solidFill>
                  <a:prstClr val="black"/>
                </a:solidFill>
                <a:latin typeface="Arial" panose="020B0604020202020204" pitchFamily="34" charset="0"/>
                <a:ea typeface="Tahoma" panose="020B0604030504040204" pitchFamily="34" charset="0"/>
                <a:cs typeface="Arial" panose="020B0604020202020204" pitchFamily="34" charset="0"/>
              </a:rPr>
              <a:t>“You do the imitation swamp cooler” the man says. “Get clothes wet and hope you catch a good breeze."</a:t>
            </a:r>
          </a:p>
        </p:txBody>
      </p:sp>
    </p:spTree>
    <p:extLst>
      <p:ext uri="{BB962C8B-B14F-4D97-AF65-F5344CB8AC3E}">
        <p14:creationId xmlns:p14="http://schemas.microsoft.com/office/powerpoint/2010/main" val="88529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2A85FEB-C90B-4144-97AE-05CE0582B41B}"/>
              </a:ext>
            </a:extLst>
          </p:cNvPr>
          <p:cNvSpPr txBox="1"/>
          <p:nvPr/>
        </p:nvSpPr>
        <p:spPr>
          <a:xfrm>
            <a:off x="1157591" y="699690"/>
            <a:ext cx="10535055" cy="954107"/>
          </a:xfrm>
          <a:prstGeom prst="rect">
            <a:avLst/>
          </a:prstGeom>
          <a:noFill/>
        </p:spPr>
        <p:txBody>
          <a:bodyPr wrap="square">
            <a:spAutoFit/>
          </a:bodyPr>
          <a:lstStyle/>
          <a:p>
            <a:pPr algn="ctr" defTabSz="457200"/>
            <a:r>
              <a:rPr lang="en-US" sz="2800" dirty="0">
                <a:solidFill>
                  <a:prstClr val="black"/>
                </a:solidFill>
                <a:latin typeface="Arial" panose="020B0604020202020204" pitchFamily="34" charset="0"/>
                <a:cs typeface="Arial" panose="020B0604020202020204" pitchFamily="34" charset="0"/>
              </a:rPr>
              <a:t>To evaluate </a:t>
            </a:r>
            <a:r>
              <a:rPr lang="en-US" sz="2800" b="1" dirty="0">
                <a:solidFill>
                  <a:srgbClr val="084B7E"/>
                </a:solidFill>
                <a:latin typeface="Arial" panose="020B0604020202020204" pitchFamily="34" charset="0"/>
                <a:cs typeface="Arial" panose="020B0604020202020204" pitchFamily="34" charset="0"/>
              </a:rPr>
              <a:t>low-energy cooling strategies</a:t>
            </a:r>
            <a:r>
              <a:rPr lang="en-US" sz="2800" dirty="0">
                <a:solidFill>
                  <a:prstClr val="black"/>
                </a:solidFill>
                <a:latin typeface="Arial" panose="020B0604020202020204" pitchFamily="34" charset="0"/>
                <a:cs typeface="Arial" panose="020B0604020202020204" pitchFamily="34" charset="0"/>
              </a:rPr>
              <a:t> at mitigating the </a:t>
            </a:r>
            <a:r>
              <a:rPr lang="en-US" sz="2800" b="1" dirty="0">
                <a:solidFill>
                  <a:srgbClr val="C00000"/>
                </a:solidFill>
                <a:latin typeface="Arial" panose="020B0604020202020204" pitchFamily="34" charset="0"/>
                <a:cs typeface="Arial" panose="020B0604020202020204" pitchFamily="34" charset="0"/>
              </a:rPr>
              <a:t>physiological consequences</a:t>
            </a:r>
            <a:r>
              <a:rPr lang="en-US" sz="2800" dirty="0">
                <a:solidFill>
                  <a:prstClr val="black"/>
                </a:solidFill>
                <a:latin typeface="Arial" panose="020B0604020202020204" pitchFamily="34" charset="0"/>
                <a:cs typeface="Arial" panose="020B0604020202020204" pitchFamily="34" charset="0"/>
              </a:rPr>
              <a:t> of extreme heat in the elderly…</a:t>
            </a:r>
          </a:p>
        </p:txBody>
      </p:sp>
      <p:pic>
        <p:nvPicPr>
          <p:cNvPr id="2" name="Picture 1" descr="A diagram of a heatwave&#10;&#10;Description automatically generated">
            <a:extLst>
              <a:ext uri="{FF2B5EF4-FFF2-40B4-BE49-F238E27FC236}">
                <a16:creationId xmlns:a16="http://schemas.microsoft.com/office/drawing/2014/main" id="{93A2C38D-1C31-AF58-8976-63422F725AFD}"/>
              </a:ext>
            </a:extLst>
          </p:cNvPr>
          <p:cNvPicPr>
            <a:picLocks noChangeAspect="1"/>
          </p:cNvPicPr>
          <p:nvPr/>
        </p:nvPicPr>
        <p:blipFill rotWithShape="1">
          <a:blip r:embed="rId3">
            <a:extLst>
              <a:ext uri="{28A0092B-C50C-407E-A947-70E740481C1C}">
                <a14:useLocalDpi xmlns:a14="http://schemas.microsoft.com/office/drawing/2010/main" val="0"/>
              </a:ext>
            </a:extLst>
          </a:blip>
          <a:srcRect t="20381" b="10697"/>
          <a:stretch/>
        </p:blipFill>
        <p:spPr>
          <a:xfrm>
            <a:off x="1524000" y="2025744"/>
            <a:ext cx="9144000" cy="4411589"/>
          </a:xfrm>
          <a:prstGeom prst="rect">
            <a:avLst/>
          </a:prstGeom>
        </p:spPr>
      </p:pic>
      <p:sp>
        <p:nvSpPr>
          <p:cNvPr id="9" name="Rectangle 8">
            <a:extLst>
              <a:ext uri="{FF2B5EF4-FFF2-40B4-BE49-F238E27FC236}">
                <a16:creationId xmlns:a16="http://schemas.microsoft.com/office/drawing/2014/main" id="{7077113E-42A2-60D0-32A2-BF4C00E4DB73}"/>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COOLING MODALITIES</a:t>
            </a:r>
          </a:p>
        </p:txBody>
      </p:sp>
      <p:sp>
        <p:nvSpPr>
          <p:cNvPr id="4" name="Rectangle 3">
            <a:extLst>
              <a:ext uri="{FF2B5EF4-FFF2-40B4-BE49-F238E27FC236}">
                <a16:creationId xmlns:a16="http://schemas.microsoft.com/office/drawing/2014/main" id="{89128F80-E83B-E324-9468-3CCA7831CEB0}"/>
              </a:ext>
            </a:extLst>
          </p:cNvPr>
          <p:cNvSpPr/>
          <p:nvPr/>
        </p:nvSpPr>
        <p:spPr>
          <a:xfrm>
            <a:off x="1523999" y="2324101"/>
            <a:ext cx="1209675" cy="165735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1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D4BB9-821F-6D71-CADE-BAB8A2E24237}"/>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COOLING MODALITIES</a:t>
            </a:r>
          </a:p>
        </p:txBody>
      </p:sp>
      <p:pic>
        <p:nvPicPr>
          <p:cNvPr id="6" name="Picture 5" descr="A screenshot of a video game&#10;&#10;Description automatically generated">
            <a:extLst>
              <a:ext uri="{FF2B5EF4-FFF2-40B4-BE49-F238E27FC236}">
                <a16:creationId xmlns:a16="http://schemas.microsoft.com/office/drawing/2014/main" id="{31820E31-EA98-EDFD-A4E7-A4D1658AE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9" y="1600615"/>
            <a:ext cx="12007762" cy="4453880"/>
          </a:xfrm>
          <a:prstGeom prst="rect">
            <a:avLst/>
          </a:prstGeom>
        </p:spPr>
      </p:pic>
      <p:cxnSp>
        <p:nvCxnSpPr>
          <p:cNvPr id="10" name="Straight Connector 9">
            <a:extLst>
              <a:ext uri="{FF2B5EF4-FFF2-40B4-BE49-F238E27FC236}">
                <a16:creationId xmlns:a16="http://schemas.microsoft.com/office/drawing/2014/main" id="{81E3D318-A53D-7975-08F6-AD3CEE0C0407}"/>
              </a:ext>
            </a:extLst>
          </p:cNvPr>
          <p:cNvCxnSpPr/>
          <p:nvPr/>
        </p:nvCxnSpPr>
        <p:spPr>
          <a:xfrm>
            <a:off x="5343525" y="3867788"/>
            <a:ext cx="2514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4AA1F59-F004-29B7-63D1-88974C73C417}"/>
              </a:ext>
            </a:extLst>
          </p:cNvPr>
          <p:cNvSpPr txBox="1"/>
          <p:nvPr/>
        </p:nvSpPr>
        <p:spPr>
          <a:xfrm>
            <a:off x="5141932" y="5257385"/>
            <a:ext cx="3282630" cy="1200329"/>
          </a:xfrm>
          <a:prstGeom prst="rect">
            <a:avLst/>
          </a:prstGeom>
          <a:noFill/>
        </p:spPr>
        <p:txBody>
          <a:bodyPr wrap="none" rtlCol="0">
            <a:spAutoFit/>
          </a:bodyPr>
          <a:lstStyle/>
          <a:p>
            <a:r>
              <a:rPr lang="en-US" dirty="0"/>
              <a:t>Control: 2 of 20 (~10%)</a:t>
            </a:r>
          </a:p>
          <a:p>
            <a:r>
              <a:rPr lang="en-US" dirty="0"/>
              <a:t>Water Spray: 0 of 20 (0%)</a:t>
            </a:r>
          </a:p>
          <a:p>
            <a:r>
              <a:rPr lang="en-US" dirty="0"/>
              <a:t>Water Spray + Fan: 3 of 20 (~15%</a:t>
            </a:r>
          </a:p>
          <a:p>
            <a:r>
              <a:rPr lang="en-US" dirty="0"/>
              <a:t>Fan only: 10 of 20 (~50%)</a:t>
            </a:r>
          </a:p>
        </p:txBody>
      </p:sp>
    </p:spTree>
    <p:extLst>
      <p:ext uri="{BB962C8B-B14F-4D97-AF65-F5344CB8AC3E}">
        <p14:creationId xmlns:p14="http://schemas.microsoft.com/office/powerpoint/2010/main" val="10206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59AC6E5-97D9-BB0F-E26A-0314E3E3E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2963"/>
            <a:ext cx="11577131"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video game&#10;&#10;Description automatically generated">
            <a:extLst>
              <a:ext uri="{FF2B5EF4-FFF2-40B4-BE49-F238E27FC236}">
                <a16:creationId xmlns:a16="http://schemas.microsoft.com/office/drawing/2014/main" id="{095FF1EB-72DC-CCC7-6CE7-40B4B9D8FA9E}"/>
              </a:ext>
            </a:extLst>
          </p:cNvPr>
          <p:cNvPicPr>
            <a:picLocks noChangeAspect="1"/>
          </p:cNvPicPr>
          <p:nvPr/>
        </p:nvPicPr>
        <p:blipFill>
          <a:blip r:embed="rId4">
            <a:extLst>
              <a:ext uri="{28A0092B-C50C-407E-A947-70E740481C1C}">
                <a14:useLocalDpi xmlns:a14="http://schemas.microsoft.com/office/drawing/2010/main" val="0"/>
              </a:ext>
            </a:extLst>
          </a:blip>
          <a:srcRect b="89316"/>
          <a:stretch/>
        </p:blipFill>
        <p:spPr>
          <a:xfrm>
            <a:off x="0" y="367128"/>
            <a:ext cx="12007762" cy="475835"/>
          </a:xfrm>
          <a:prstGeom prst="rect">
            <a:avLst/>
          </a:prstGeom>
        </p:spPr>
      </p:pic>
      <p:sp>
        <p:nvSpPr>
          <p:cNvPr id="7" name="Rectangle 6">
            <a:extLst>
              <a:ext uri="{FF2B5EF4-FFF2-40B4-BE49-F238E27FC236}">
                <a16:creationId xmlns:a16="http://schemas.microsoft.com/office/drawing/2014/main" id="{7790F185-5DCF-C57F-6F47-1EFC755A6966}"/>
              </a:ext>
            </a:extLst>
          </p:cNvPr>
          <p:cNvSpPr/>
          <p:nvPr/>
        </p:nvSpPr>
        <p:spPr>
          <a:xfrm>
            <a:off x="5610721" y="1138653"/>
            <a:ext cx="6181725" cy="5405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a:extLst>
              <a:ext uri="{FF2B5EF4-FFF2-40B4-BE49-F238E27FC236}">
                <a16:creationId xmlns:a16="http://schemas.microsoft.com/office/drawing/2014/main" id="{670C7811-4F14-FDEF-EE2E-9347C4B2D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5881" y="1372802"/>
            <a:ext cx="5844094" cy="483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92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E2631-3A90-9FE0-4838-D6C3352FEFA5}"/>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t>ACKNOWLEDGEMENTS</a:t>
            </a:r>
          </a:p>
        </p:txBody>
      </p:sp>
      <p:grpSp>
        <p:nvGrpSpPr>
          <p:cNvPr id="3" name="Group 2">
            <a:extLst>
              <a:ext uri="{FF2B5EF4-FFF2-40B4-BE49-F238E27FC236}">
                <a16:creationId xmlns:a16="http://schemas.microsoft.com/office/drawing/2014/main" id="{4F21A214-3C0C-C9F3-78AB-C654BD7AF8E6}"/>
              </a:ext>
            </a:extLst>
          </p:cNvPr>
          <p:cNvGrpSpPr/>
          <p:nvPr/>
        </p:nvGrpSpPr>
        <p:grpSpPr>
          <a:xfrm>
            <a:off x="7164109" y="1103858"/>
            <a:ext cx="4104331" cy="3636724"/>
            <a:chOff x="7126009" y="1351508"/>
            <a:chExt cx="4104331" cy="3636724"/>
          </a:xfrm>
        </p:grpSpPr>
        <p:grpSp>
          <p:nvGrpSpPr>
            <p:cNvPr id="21" name="Group 20">
              <a:extLst>
                <a:ext uri="{FF2B5EF4-FFF2-40B4-BE49-F238E27FC236}">
                  <a16:creationId xmlns:a16="http://schemas.microsoft.com/office/drawing/2014/main" id="{52A1FB5C-E35F-89FF-8DB3-C61AD813857B}"/>
                </a:ext>
              </a:extLst>
            </p:cNvPr>
            <p:cNvGrpSpPr/>
            <p:nvPr/>
          </p:nvGrpSpPr>
          <p:grpSpPr>
            <a:xfrm>
              <a:off x="7126009" y="2984924"/>
              <a:ext cx="4104331" cy="2003308"/>
              <a:chOff x="8686355" y="1510153"/>
              <a:chExt cx="2992618" cy="1390387"/>
            </a:xfrm>
          </p:grpSpPr>
          <p:pic>
            <p:nvPicPr>
              <p:cNvPr id="24" name="Picture 2" descr="American Heart Association - Wikipedia">
                <a:extLst>
                  <a:ext uri="{FF2B5EF4-FFF2-40B4-BE49-F238E27FC236}">
                    <a16:creationId xmlns:a16="http://schemas.microsoft.com/office/drawing/2014/main" id="{F1D65C7C-04D9-FFE7-2C7D-04EF4F48C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943" y="1641353"/>
                <a:ext cx="1501030" cy="8943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The National Institute on Aging (NIA) (@NIHAging) / Twitter">
                <a:extLst>
                  <a:ext uri="{FF2B5EF4-FFF2-40B4-BE49-F238E27FC236}">
                    <a16:creationId xmlns:a16="http://schemas.microsoft.com/office/drawing/2014/main" id="{E9B24A9A-B4CB-B6BE-BE8C-02B0F13EC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355" y="1510153"/>
                <a:ext cx="1390387" cy="139038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02FA577D-5345-C066-2711-5E68A1E64C74}"/>
                </a:ext>
              </a:extLst>
            </p:cNvPr>
            <p:cNvSpPr txBox="1"/>
            <p:nvPr/>
          </p:nvSpPr>
          <p:spPr>
            <a:xfrm>
              <a:off x="7754892" y="1351508"/>
              <a:ext cx="3062135" cy="584774"/>
            </a:xfrm>
            <a:prstGeom prst="rect">
              <a:avLst/>
            </a:prstGeom>
            <a:noFill/>
          </p:spPr>
          <p:txBody>
            <a:bodyPr wrap="square">
              <a:spAutoFit/>
            </a:bodyPr>
            <a:lstStyle/>
            <a:p>
              <a:pPr algn="ctr"/>
              <a:r>
                <a:rPr lang="en-US" sz="3200" b="1" u="sng" dirty="0">
                  <a:latin typeface="Avenir Next" panose="020B0503020202020204" pitchFamily="34" charset="0"/>
                  <a:cs typeface="Arial" panose="020B0604020202020204" pitchFamily="34" charset="0"/>
                </a:rPr>
                <a:t>Funding</a:t>
              </a:r>
              <a:endParaRPr lang="en-US" sz="2800" b="1" u="sng" dirty="0">
                <a:latin typeface="Avenir Next" panose="020B0503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7443705-7CCF-8481-2EE6-1DFC701D74A0}"/>
                </a:ext>
              </a:extLst>
            </p:cNvPr>
            <p:cNvSpPr txBox="1"/>
            <p:nvPr/>
          </p:nvSpPr>
          <p:spPr>
            <a:xfrm>
              <a:off x="7754892" y="1927097"/>
              <a:ext cx="3062134" cy="1200329"/>
            </a:xfrm>
            <a:prstGeom prst="rect">
              <a:avLst/>
            </a:prstGeom>
            <a:noFill/>
          </p:spPr>
          <p:txBody>
            <a:bodyPr wrap="square">
              <a:spAutoFit/>
            </a:bodyPr>
            <a:lstStyle/>
            <a:p>
              <a:pPr algn="just"/>
              <a:r>
                <a:rPr lang="en-US" sz="2400" dirty="0">
                  <a:latin typeface="Avenir Next" panose="020B0503020202020204" pitchFamily="34" charset="0"/>
                  <a:cs typeface="Arial" panose="020B0604020202020204" pitchFamily="34" charset="0"/>
                </a:rPr>
                <a:t>5R01AG069005 (CC)</a:t>
              </a:r>
            </a:p>
            <a:p>
              <a:pPr algn="just"/>
              <a:r>
                <a:rPr lang="en-US" sz="2400" dirty="0">
                  <a:latin typeface="Avenir Next" panose="020B0503020202020204" pitchFamily="34" charset="0"/>
                  <a:cs typeface="Arial" panose="020B0604020202020204" pitchFamily="34" charset="0"/>
                </a:rPr>
                <a:t>23POST1023065 (ZM)</a:t>
              </a:r>
            </a:p>
            <a:p>
              <a:pPr algn="just"/>
              <a:r>
                <a:rPr lang="en-US" sz="2400" dirty="0">
                  <a:latin typeface="Avenir Next" panose="020B0503020202020204" pitchFamily="34" charset="0"/>
                  <a:cs typeface="Arial" panose="020B0604020202020204" pitchFamily="34" charset="0"/>
                </a:rPr>
                <a:t>1F32HL168826 (ZM)</a:t>
              </a:r>
            </a:p>
          </p:txBody>
        </p:sp>
      </p:grpSp>
      <p:pic>
        <p:nvPicPr>
          <p:cNvPr id="26" name="Picture 25">
            <a:extLst>
              <a:ext uri="{FF2B5EF4-FFF2-40B4-BE49-F238E27FC236}">
                <a16:creationId xmlns:a16="http://schemas.microsoft.com/office/drawing/2014/main" id="{139961CC-6BF6-B520-6F6A-AE5B90187B7E}"/>
              </a:ext>
            </a:extLst>
          </p:cNvPr>
          <p:cNvPicPr>
            <a:picLocks noChangeAspect="1"/>
          </p:cNvPicPr>
          <p:nvPr/>
        </p:nvPicPr>
        <p:blipFill rotWithShape="1">
          <a:blip r:embed="rId5"/>
          <a:srcRect b="2599"/>
          <a:stretch/>
        </p:blipFill>
        <p:spPr>
          <a:xfrm>
            <a:off x="3475310" y="5936937"/>
            <a:ext cx="5241380" cy="900417"/>
          </a:xfrm>
          <a:prstGeom prst="rect">
            <a:avLst/>
          </a:prstGeom>
        </p:spPr>
      </p:pic>
      <p:sp>
        <p:nvSpPr>
          <p:cNvPr id="27" name="TextBox 26">
            <a:extLst>
              <a:ext uri="{FF2B5EF4-FFF2-40B4-BE49-F238E27FC236}">
                <a16:creationId xmlns:a16="http://schemas.microsoft.com/office/drawing/2014/main" id="{B5D2A4F8-05F3-999D-E51C-23BACD6BC2AB}"/>
              </a:ext>
            </a:extLst>
          </p:cNvPr>
          <p:cNvSpPr txBox="1"/>
          <p:nvPr/>
        </p:nvSpPr>
        <p:spPr>
          <a:xfrm>
            <a:off x="549244" y="1647045"/>
            <a:ext cx="3557338" cy="2308324"/>
          </a:xfrm>
          <a:prstGeom prst="rect">
            <a:avLst/>
          </a:prstGeom>
          <a:noFill/>
        </p:spPr>
        <p:txBody>
          <a:bodyPr wrap="square">
            <a:spAutoFit/>
          </a:bodyPr>
          <a:lstStyle/>
          <a:p>
            <a:r>
              <a:rPr lang="en-US" sz="2400" b="1" dirty="0">
                <a:solidFill>
                  <a:srgbClr val="084B7E"/>
                </a:solidFill>
                <a:cs typeface="Arial" panose="020B0604020202020204" pitchFamily="34" charset="0"/>
              </a:rPr>
              <a:t>Zachary McKenna PhD</a:t>
            </a:r>
          </a:p>
          <a:p>
            <a:r>
              <a:rPr lang="en-US" sz="2400" b="1" dirty="0">
                <a:solidFill>
                  <a:srgbClr val="084B7E"/>
                </a:solidFill>
                <a:cs typeface="Arial" panose="020B0604020202020204" pitchFamily="34" charset="0"/>
              </a:rPr>
              <a:t>Josh Foster PhD</a:t>
            </a:r>
          </a:p>
          <a:p>
            <a:r>
              <a:rPr lang="en-US" sz="2400" b="1" dirty="0">
                <a:solidFill>
                  <a:srgbClr val="084B7E"/>
                </a:solidFill>
                <a:cs typeface="Arial" panose="020B0604020202020204" pitchFamily="34" charset="0"/>
              </a:rPr>
              <a:t>Whitley Atkins PhD</a:t>
            </a:r>
          </a:p>
          <a:p>
            <a:r>
              <a:rPr lang="en-US" sz="2400" b="1" dirty="0">
                <a:solidFill>
                  <a:srgbClr val="084B7E"/>
                </a:solidFill>
                <a:cs typeface="Arial" panose="020B0604020202020204" pitchFamily="34" charset="0"/>
              </a:rPr>
              <a:t>Courtney Hakes RN</a:t>
            </a:r>
          </a:p>
          <a:p>
            <a:r>
              <a:rPr lang="en-US" sz="2400" b="1" dirty="0">
                <a:solidFill>
                  <a:srgbClr val="084B7E"/>
                </a:solidFill>
                <a:cs typeface="Arial" panose="020B0604020202020204" pitchFamily="34" charset="0"/>
              </a:rPr>
              <a:t>Tom Sarma MD</a:t>
            </a:r>
          </a:p>
          <a:p>
            <a:r>
              <a:rPr lang="en-US" sz="2400" b="1" dirty="0">
                <a:solidFill>
                  <a:srgbClr val="084B7E"/>
                </a:solidFill>
                <a:cs typeface="Arial" panose="020B0604020202020204" pitchFamily="34" charset="0"/>
              </a:rPr>
              <a:t>James MacNamara MD</a:t>
            </a:r>
          </a:p>
        </p:txBody>
      </p:sp>
    </p:spTree>
    <p:extLst>
      <p:ext uri="{BB962C8B-B14F-4D97-AF65-F5344CB8AC3E}">
        <p14:creationId xmlns:p14="http://schemas.microsoft.com/office/powerpoint/2010/main" val="143469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2F8603-458A-B349-4B4C-A5271DD18AFA}"/>
              </a:ext>
            </a:extLst>
          </p:cNvPr>
          <p:cNvSpPr txBox="1"/>
          <p:nvPr/>
        </p:nvSpPr>
        <p:spPr>
          <a:xfrm>
            <a:off x="514351" y="671690"/>
            <a:ext cx="10925174" cy="6186309"/>
          </a:xfrm>
          <a:prstGeom prst="rect">
            <a:avLst/>
          </a:prstGeom>
          <a:noFill/>
        </p:spPr>
        <p:txBody>
          <a:bodyPr wrap="square" rtlCol="0">
            <a:spAutoFit/>
          </a:bodyPr>
          <a:lstStyle/>
          <a:p>
            <a:pPr marL="285750" indent="-285750">
              <a:buFont typeface="Arial" panose="020B0604020202020204" pitchFamily="34" charset="0"/>
              <a:buChar char="•"/>
            </a:pPr>
            <a:r>
              <a:rPr lang="en-US" sz="3600" dirty="0"/>
              <a:t>The Earth’s temperature is increasing, which is accompanied by an increased frequency and intensity of heat waves </a:t>
            </a:r>
            <a:r>
              <a:rPr lang="en-US" sz="2400" dirty="0"/>
              <a:t>(World Meteorological Organization, 2023)</a:t>
            </a:r>
            <a:r>
              <a:rPr lang="en-US" sz="3600" dirty="0"/>
              <a:t>.</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The US population is aging, with the number of adults 65+ years projected to increase by 47% between 2022 and 2050 </a:t>
            </a:r>
            <a:r>
              <a:rPr lang="en-US" sz="2400" dirty="0"/>
              <a:t>(US Census Bureau, 2023)</a:t>
            </a:r>
            <a:r>
              <a:rPr lang="en-US" sz="3600" dirty="0"/>
              <a:t>.</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Individuals aged 65+ years have the greatest morbidity and mortality risk during extreme heat events </a:t>
            </a:r>
            <a:r>
              <a:rPr lang="en-US" sz="2400" dirty="0"/>
              <a:t>(host of citations).</a:t>
            </a:r>
            <a:r>
              <a:rPr lang="en-US" sz="3600" dirty="0"/>
              <a:t> </a:t>
            </a:r>
          </a:p>
        </p:txBody>
      </p:sp>
      <p:sp>
        <p:nvSpPr>
          <p:cNvPr id="3" name="Rectangle 2">
            <a:extLst>
              <a:ext uri="{FF2B5EF4-FFF2-40B4-BE49-F238E27FC236}">
                <a16:creationId xmlns:a16="http://schemas.microsoft.com/office/drawing/2014/main" id="{C222B911-1AF6-8E64-4352-F37ACFC5270E}"/>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3 FACTS</a:t>
            </a:r>
          </a:p>
        </p:txBody>
      </p:sp>
    </p:spTree>
    <p:extLst>
      <p:ext uri="{BB962C8B-B14F-4D97-AF65-F5344CB8AC3E}">
        <p14:creationId xmlns:p14="http://schemas.microsoft.com/office/powerpoint/2010/main" val="13890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F561B0-C986-4565-8FF5-B50F58CF827A}"/>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AGING &amp; HEAT STRESS</a:t>
            </a:r>
          </a:p>
        </p:txBody>
      </p:sp>
      <p:sp>
        <p:nvSpPr>
          <p:cNvPr id="23" name="TextBox 22">
            <a:extLst>
              <a:ext uri="{FF2B5EF4-FFF2-40B4-BE49-F238E27FC236}">
                <a16:creationId xmlns:a16="http://schemas.microsoft.com/office/drawing/2014/main" id="{D805123F-A6D5-92A6-1526-B2F14DD7FB1A}"/>
              </a:ext>
            </a:extLst>
          </p:cNvPr>
          <p:cNvSpPr txBox="1"/>
          <p:nvPr/>
        </p:nvSpPr>
        <p:spPr>
          <a:xfrm>
            <a:off x="0" y="6562265"/>
            <a:ext cx="3673661" cy="253916"/>
          </a:xfrm>
          <a:prstGeom prst="rect">
            <a:avLst/>
          </a:prstGeom>
          <a:noFill/>
        </p:spPr>
        <p:txBody>
          <a:bodyPr wrap="square">
            <a:spAutoFit/>
          </a:bodyPr>
          <a:lstStyle/>
          <a:p>
            <a:pPr defTabSz="457200"/>
            <a:r>
              <a:rPr lang="en-US" sz="1050" b="1" dirty="0">
                <a:solidFill>
                  <a:prstClr val="black"/>
                </a:solidFill>
                <a:latin typeface="Calibri" panose="020F0502020204030204"/>
              </a:rPr>
              <a:t>Smith et al. 2013; Kenney et al. 1997; Kenney &amp; Fowler 1988</a:t>
            </a:r>
          </a:p>
        </p:txBody>
      </p:sp>
      <p:pic>
        <p:nvPicPr>
          <p:cNvPr id="38" name="Picture 37">
            <a:extLst>
              <a:ext uri="{FF2B5EF4-FFF2-40B4-BE49-F238E27FC236}">
                <a16:creationId xmlns:a16="http://schemas.microsoft.com/office/drawing/2014/main" id="{391F61DB-C517-8D8D-0B04-2980240D31AB}"/>
              </a:ext>
            </a:extLst>
          </p:cNvPr>
          <p:cNvPicPr>
            <a:picLocks noChangeAspect="1"/>
          </p:cNvPicPr>
          <p:nvPr/>
        </p:nvPicPr>
        <p:blipFill>
          <a:blip r:embed="rId3"/>
          <a:stretch>
            <a:fillRect/>
          </a:stretch>
        </p:blipFill>
        <p:spPr>
          <a:xfrm>
            <a:off x="7585983" y="3516837"/>
            <a:ext cx="3327270" cy="3341162"/>
          </a:xfrm>
          <a:prstGeom prst="rect">
            <a:avLst/>
          </a:prstGeom>
        </p:spPr>
      </p:pic>
      <p:grpSp>
        <p:nvGrpSpPr>
          <p:cNvPr id="26" name="Group 25">
            <a:extLst>
              <a:ext uri="{FF2B5EF4-FFF2-40B4-BE49-F238E27FC236}">
                <a16:creationId xmlns:a16="http://schemas.microsoft.com/office/drawing/2014/main" id="{707B688E-D644-C3E9-5010-A34D2C9C266E}"/>
              </a:ext>
            </a:extLst>
          </p:cNvPr>
          <p:cNvGrpSpPr/>
          <p:nvPr/>
        </p:nvGrpSpPr>
        <p:grpSpPr>
          <a:xfrm>
            <a:off x="7340410" y="650666"/>
            <a:ext cx="3327270" cy="2681655"/>
            <a:chOff x="5499693" y="780728"/>
            <a:chExt cx="3327270" cy="2681655"/>
          </a:xfrm>
        </p:grpSpPr>
        <p:pic>
          <p:nvPicPr>
            <p:cNvPr id="25" name="Picture 24">
              <a:extLst>
                <a:ext uri="{FF2B5EF4-FFF2-40B4-BE49-F238E27FC236}">
                  <a16:creationId xmlns:a16="http://schemas.microsoft.com/office/drawing/2014/main" id="{352550A2-3807-C9FF-B229-91044078758B}"/>
                </a:ext>
              </a:extLst>
            </p:cNvPr>
            <p:cNvPicPr>
              <a:picLocks noChangeAspect="1"/>
            </p:cNvPicPr>
            <p:nvPr/>
          </p:nvPicPr>
          <p:blipFill rotWithShape="1">
            <a:blip r:embed="rId4"/>
            <a:srcRect r="1238"/>
            <a:stretch/>
          </p:blipFill>
          <p:spPr>
            <a:xfrm>
              <a:off x="5499693" y="780728"/>
              <a:ext cx="3327270" cy="2681655"/>
            </a:xfrm>
            <a:prstGeom prst="rect">
              <a:avLst/>
            </a:prstGeom>
          </p:spPr>
        </p:pic>
        <p:pic>
          <p:nvPicPr>
            <p:cNvPr id="21" name="Picture 20">
              <a:extLst>
                <a:ext uri="{FF2B5EF4-FFF2-40B4-BE49-F238E27FC236}">
                  <a16:creationId xmlns:a16="http://schemas.microsoft.com/office/drawing/2014/main" id="{10E2D0D9-2B12-E33A-6283-46C9742780D2}"/>
                </a:ext>
              </a:extLst>
            </p:cNvPr>
            <p:cNvPicPr>
              <a:picLocks noChangeAspect="1"/>
            </p:cNvPicPr>
            <p:nvPr/>
          </p:nvPicPr>
          <p:blipFill>
            <a:blip r:embed="rId5"/>
            <a:stretch>
              <a:fillRect/>
            </a:stretch>
          </p:blipFill>
          <p:spPr>
            <a:xfrm>
              <a:off x="6310615" y="1334227"/>
              <a:ext cx="982647" cy="491324"/>
            </a:xfrm>
            <a:prstGeom prst="rect">
              <a:avLst/>
            </a:prstGeom>
          </p:spPr>
        </p:pic>
      </p:grpSp>
      <p:grpSp>
        <p:nvGrpSpPr>
          <p:cNvPr id="2" name="Group 1">
            <a:extLst>
              <a:ext uri="{FF2B5EF4-FFF2-40B4-BE49-F238E27FC236}">
                <a16:creationId xmlns:a16="http://schemas.microsoft.com/office/drawing/2014/main" id="{6B5DA5D4-8AA4-AC26-BBA2-A5A0B5BE01F7}"/>
              </a:ext>
            </a:extLst>
          </p:cNvPr>
          <p:cNvGrpSpPr/>
          <p:nvPr/>
        </p:nvGrpSpPr>
        <p:grpSpPr>
          <a:xfrm>
            <a:off x="258763" y="737245"/>
            <a:ext cx="3992449" cy="2406471"/>
            <a:chOff x="2646901" y="1254708"/>
            <a:chExt cx="3992449" cy="2406471"/>
          </a:xfrm>
        </p:grpSpPr>
        <p:sp>
          <p:nvSpPr>
            <p:cNvPr id="3" name="TextBox 2">
              <a:extLst>
                <a:ext uri="{FF2B5EF4-FFF2-40B4-BE49-F238E27FC236}">
                  <a16:creationId xmlns:a16="http://schemas.microsoft.com/office/drawing/2014/main" id="{83F1826B-F772-2A85-F561-0610E19B4B6E}"/>
                </a:ext>
              </a:extLst>
            </p:cNvPr>
            <p:cNvSpPr txBox="1"/>
            <p:nvPr/>
          </p:nvSpPr>
          <p:spPr>
            <a:xfrm>
              <a:off x="3515971" y="1254708"/>
              <a:ext cx="1722473" cy="400110"/>
            </a:xfrm>
            <a:prstGeom prst="rect">
              <a:avLst/>
            </a:prstGeom>
            <a:noFill/>
            <a:ln w="25400">
              <a:solidFill>
                <a:srgbClr val="000000"/>
              </a:solidFill>
            </a:ln>
          </p:spPr>
          <p:txBody>
            <a:bodyPr wrap="square" rtlCol="0">
              <a:spAutoFit/>
            </a:bodyPr>
            <a:lstStyle/>
            <a:p>
              <a:pPr algn="ctr">
                <a:defRPr/>
              </a:pPr>
              <a:r>
                <a:rPr lang="en-US" sz="2000" b="1" kern="0" dirty="0">
                  <a:solidFill>
                    <a:srgbClr val="000000"/>
                  </a:solidFill>
                  <a:latin typeface="Calibri" panose="020F0502020204030204"/>
                </a:rPr>
                <a:t>Aging</a:t>
              </a:r>
            </a:p>
          </p:txBody>
        </p:sp>
        <p:sp>
          <p:nvSpPr>
            <p:cNvPr id="5" name="TextBox 4">
              <a:extLst>
                <a:ext uri="{FF2B5EF4-FFF2-40B4-BE49-F238E27FC236}">
                  <a16:creationId xmlns:a16="http://schemas.microsoft.com/office/drawing/2014/main" id="{CF154E26-94C3-F08D-7127-689E1496ED8F}"/>
                </a:ext>
              </a:extLst>
            </p:cNvPr>
            <p:cNvSpPr txBox="1"/>
            <p:nvPr/>
          </p:nvSpPr>
          <p:spPr>
            <a:xfrm>
              <a:off x="2646901" y="2176532"/>
              <a:ext cx="1450957" cy="400110"/>
            </a:xfrm>
            <a:prstGeom prst="rect">
              <a:avLst/>
            </a:prstGeom>
            <a:noFill/>
            <a:ln w="25400">
              <a:solidFill>
                <a:srgbClr val="000000"/>
              </a:solidFill>
            </a:ln>
          </p:spPr>
          <p:txBody>
            <a:bodyPr wrap="square" rtlCol="0">
              <a:spAutoFit/>
            </a:bodyPr>
            <a:lstStyle/>
            <a:p>
              <a:pPr algn="ctr">
                <a:defRPr/>
              </a:pPr>
              <a:r>
                <a:rPr lang="en-US" sz="2000" b="1" kern="0" dirty="0">
                  <a:solidFill>
                    <a:srgbClr val="FF0000"/>
                  </a:solidFill>
                  <a:latin typeface="Calibri" panose="020F0502020204030204"/>
                </a:rPr>
                <a:t>↓ </a:t>
              </a:r>
              <a:r>
                <a:rPr lang="en-US" sz="2000" b="1" kern="0" dirty="0">
                  <a:solidFill>
                    <a:srgbClr val="000000"/>
                  </a:solidFill>
                  <a:latin typeface="Calibri" panose="020F0502020204030204"/>
                </a:rPr>
                <a:t>Sweating</a:t>
              </a:r>
            </a:p>
          </p:txBody>
        </p:sp>
        <p:sp>
          <p:nvSpPr>
            <p:cNvPr id="6" name="TextBox 5">
              <a:extLst>
                <a:ext uri="{FF2B5EF4-FFF2-40B4-BE49-F238E27FC236}">
                  <a16:creationId xmlns:a16="http://schemas.microsoft.com/office/drawing/2014/main" id="{425AF2D2-B364-90C9-E5EB-15BE66461AA5}"/>
                </a:ext>
              </a:extLst>
            </p:cNvPr>
            <p:cNvSpPr txBox="1"/>
            <p:nvPr/>
          </p:nvSpPr>
          <p:spPr>
            <a:xfrm>
              <a:off x="4512840" y="2176532"/>
              <a:ext cx="2126510" cy="400110"/>
            </a:xfrm>
            <a:prstGeom prst="rect">
              <a:avLst/>
            </a:prstGeom>
            <a:noFill/>
            <a:ln w="25400">
              <a:solidFill>
                <a:srgbClr val="000000"/>
              </a:solidFill>
            </a:ln>
          </p:spPr>
          <p:txBody>
            <a:bodyPr wrap="square" rtlCol="0">
              <a:spAutoFit/>
            </a:bodyPr>
            <a:lstStyle/>
            <a:p>
              <a:pPr algn="ctr">
                <a:defRPr/>
              </a:pPr>
              <a:r>
                <a:rPr lang="en-US" sz="2000" b="1" kern="0" dirty="0">
                  <a:solidFill>
                    <a:srgbClr val="FF0000"/>
                  </a:solidFill>
                  <a:latin typeface="Calibri" panose="020F0502020204030204"/>
                </a:rPr>
                <a:t>↓</a:t>
              </a:r>
              <a:r>
                <a:rPr lang="en-US" sz="2000" b="1" kern="0" dirty="0">
                  <a:solidFill>
                    <a:srgbClr val="000000"/>
                  </a:solidFill>
                  <a:latin typeface="Calibri" panose="020F0502020204030204"/>
                </a:rPr>
                <a:t> Skin blood flow</a:t>
              </a:r>
            </a:p>
          </p:txBody>
        </p:sp>
        <p:sp>
          <p:nvSpPr>
            <p:cNvPr id="7" name="TextBox 6">
              <a:extLst>
                <a:ext uri="{FF2B5EF4-FFF2-40B4-BE49-F238E27FC236}">
                  <a16:creationId xmlns:a16="http://schemas.microsoft.com/office/drawing/2014/main" id="{7A936318-EF9A-21F8-4199-8845E1DCB26D}"/>
                </a:ext>
              </a:extLst>
            </p:cNvPr>
            <p:cNvSpPr txBox="1"/>
            <p:nvPr/>
          </p:nvSpPr>
          <p:spPr>
            <a:xfrm>
              <a:off x="3183121" y="3261069"/>
              <a:ext cx="2388174" cy="400110"/>
            </a:xfrm>
            <a:prstGeom prst="rect">
              <a:avLst/>
            </a:prstGeom>
            <a:noFill/>
            <a:ln w="25400">
              <a:solidFill>
                <a:srgbClr val="000000"/>
              </a:solidFill>
            </a:ln>
          </p:spPr>
          <p:txBody>
            <a:bodyPr wrap="square" rtlCol="0">
              <a:spAutoFit/>
            </a:bodyPr>
            <a:lstStyle/>
            <a:p>
              <a:pPr algn="ctr">
                <a:defRPr/>
              </a:pPr>
              <a:r>
                <a:rPr lang="en-US" sz="2000" b="1" kern="0" dirty="0">
                  <a:solidFill>
                    <a:srgbClr val="FF0000"/>
                  </a:solidFill>
                  <a:latin typeface="Calibri" panose="020F0502020204030204"/>
                </a:rPr>
                <a:t>↑</a:t>
              </a:r>
              <a:r>
                <a:rPr lang="en-US" sz="2000" b="1" kern="0" dirty="0">
                  <a:solidFill>
                    <a:srgbClr val="000000"/>
                  </a:solidFill>
                  <a:latin typeface="Calibri" panose="020F0502020204030204"/>
                </a:rPr>
                <a:t> Core temperature</a:t>
              </a:r>
            </a:p>
          </p:txBody>
        </p:sp>
        <p:cxnSp>
          <p:nvCxnSpPr>
            <p:cNvPr id="8" name="Straight Connector 7">
              <a:extLst>
                <a:ext uri="{FF2B5EF4-FFF2-40B4-BE49-F238E27FC236}">
                  <a16:creationId xmlns:a16="http://schemas.microsoft.com/office/drawing/2014/main" id="{336F5CBD-6914-9872-B68E-B29D9FDE137D}"/>
                </a:ext>
              </a:extLst>
            </p:cNvPr>
            <p:cNvCxnSpPr>
              <a:cxnSpLocks/>
              <a:stCxn id="3" idx="2"/>
              <a:endCxn id="5" idx="0"/>
            </p:cNvCxnSpPr>
            <p:nvPr/>
          </p:nvCxnSpPr>
          <p:spPr>
            <a:xfrm flipH="1">
              <a:off x="3372380" y="1654818"/>
              <a:ext cx="1004828" cy="52171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3107B68-588D-334A-2029-A3BE572A4D17}"/>
                </a:ext>
              </a:extLst>
            </p:cNvPr>
            <p:cNvCxnSpPr>
              <a:cxnSpLocks/>
              <a:stCxn id="3" idx="2"/>
              <a:endCxn id="6" idx="0"/>
            </p:cNvCxnSpPr>
            <p:nvPr/>
          </p:nvCxnSpPr>
          <p:spPr>
            <a:xfrm>
              <a:off x="4377208" y="1654818"/>
              <a:ext cx="1198887" cy="52171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00DD011-6A3A-B538-5976-2DAD987538A5}"/>
                </a:ext>
              </a:extLst>
            </p:cNvPr>
            <p:cNvCxnSpPr>
              <a:cxnSpLocks/>
              <a:stCxn id="5" idx="2"/>
              <a:endCxn id="7" idx="0"/>
            </p:cNvCxnSpPr>
            <p:nvPr/>
          </p:nvCxnSpPr>
          <p:spPr>
            <a:xfrm>
              <a:off x="3372380" y="2576642"/>
              <a:ext cx="1004828" cy="684427"/>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59D2E28-3081-9A51-3F3D-14D3A1F31B7F}"/>
                </a:ext>
              </a:extLst>
            </p:cNvPr>
            <p:cNvCxnSpPr>
              <a:cxnSpLocks/>
              <a:stCxn id="6" idx="2"/>
              <a:endCxn id="7" idx="0"/>
            </p:cNvCxnSpPr>
            <p:nvPr/>
          </p:nvCxnSpPr>
          <p:spPr>
            <a:xfrm flipH="1">
              <a:off x="4377208" y="2576642"/>
              <a:ext cx="1198887" cy="684427"/>
            </a:xfrm>
            <a:prstGeom prst="line">
              <a:avLst/>
            </a:prstGeom>
            <a:ln w="28575"/>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4A538725-5520-38DB-B28E-B0A1359EEBFF}"/>
              </a:ext>
            </a:extLst>
          </p:cNvPr>
          <p:cNvSpPr txBox="1"/>
          <p:nvPr/>
        </p:nvSpPr>
        <p:spPr>
          <a:xfrm>
            <a:off x="3939454" y="2748941"/>
            <a:ext cx="2899089" cy="1015663"/>
          </a:xfrm>
          <a:prstGeom prst="rect">
            <a:avLst/>
          </a:prstGeom>
          <a:noFill/>
          <a:ln w="25400">
            <a:solidFill>
              <a:srgbClr val="000000"/>
            </a:solidFill>
          </a:ln>
        </p:spPr>
        <p:txBody>
          <a:bodyPr wrap="square" rtlCol="0">
            <a:spAutoFit/>
          </a:bodyPr>
          <a:lstStyle/>
          <a:p>
            <a:pPr algn="ctr">
              <a:defRPr/>
            </a:pPr>
            <a:r>
              <a:rPr lang="en-US" sz="2000" b="1" kern="0" dirty="0">
                <a:solidFill>
                  <a:srgbClr val="FF0000"/>
                </a:solidFill>
                <a:latin typeface="Calibri" panose="020F0502020204030204"/>
              </a:rPr>
              <a:t>↑</a:t>
            </a:r>
            <a:r>
              <a:rPr lang="en-US" sz="2000" b="1" kern="0" dirty="0">
                <a:solidFill>
                  <a:srgbClr val="000000"/>
                </a:solidFill>
                <a:latin typeface="Calibri" panose="020F0502020204030204"/>
              </a:rPr>
              <a:t> Cardiovascular stress</a:t>
            </a:r>
          </a:p>
          <a:p>
            <a:pPr algn="ctr">
              <a:defRPr/>
            </a:pPr>
            <a:r>
              <a:rPr lang="en-US" sz="2000" b="1" kern="0" dirty="0">
                <a:solidFill>
                  <a:srgbClr val="FF0000"/>
                </a:solidFill>
                <a:latin typeface="Calibri" panose="020F0502020204030204"/>
              </a:rPr>
              <a:t>↑ </a:t>
            </a:r>
            <a:r>
              <a:rPr lang="en-US" sz="2000" b="1" kern="0" dirty="0">
                <a:solidFill>
                  <a:srgbClr val="000000"/>
                </a:solidFill>
                <a:latin typeface="Calibri" panose="020F0502020204030204"/>
              </a:rPr>
              <a:t>Renal stress</a:t>
            </a:r>
          </a:p>
          <a:p>
            <a:pPr algn="ctr">
              <a:defRPr/>
            </a:pPr>
            <a:r>
              <a:rPr lang="en-US" sz="2000" b="1" kern="0" dirty="0">
                <a:solidFill>
                  <a:srgbClr val="FF0000"/>
                </a:solidFill>
                <a:latin typeface="Calibri" panose="020F0502020204030204"/>
              </a:rPr>
              <a:t>↑ </a:t>
            </a:r>
            <a:r>
              <a:rPr lang="en-US" sz="2000" b="1" kern="0" dirty="0">
                <a:solidFill>
                  <a:srgbClr val="000000"/>
                </a:solidFill>
                <a:latin typeface="Calibri" panose="020F0502020204030204"/>
              </a:rPr>
              <a:t>GI stress</a:t>
            </a:r>
          </a:p>
        </p:txBody>
      </p:sp>
      <p:cxnSp>
        <p:nvCxnSpPr>
          <p:cNvPr id="12" name="Straight Connector 11">
            <a:extLst>
              <a:ext uri="{FF2B5EF4-FFF2-40B4-BE49-F238E27FC236}">
                <a16:creationId xmlns:a16="http://schemas.microsoft.com/office/drawing/2014/main" id="{C4031C96-3D58-80E9-E558-D89153777168}"/>
              </a:ext>
            </a:extLst>
          </p:cNvPr>
          <p:cNvCxnSpPr>
            <a:cxnSpLocks/>
            <a:stCxn id="11" idx="1"/>
            <a:endCxn id="7" idx="3"/>
          </p:cNvCxnSpPr>
          <p:nvPr/>
        </p:nvCxnSpPr>
        <p:spPr>
          <a:xfrm flipH="1" flipV="1">
            <a:off x="3183157" y="2943661"/>
            <a:ext cx="756297" cy="313112"/>
          </a:xfrm>
          <a:prstGeom prst="line">
            <a:avLst/>
          </a:prstGeom>
          <a:ln w="28575"/>
        </p:spPr>
        <p:style>
          <a:lnRef idx="1">
            <a:schemeClr val="dk1"/>
          </a:lnRef>
          <a:fillRef idx="0">
            <a:schemeClr val="dk1"/>
          </a:fillRef>
          <a:effectRef idx="0">
            <a:schemeClr val="dk1"/>
          </a:effectRef>
          <a:fontRef idx="minor">
            <a:schemeClr val="tx1"/>
          </a:fontRef>
        </p:style>
      </p:cxnSp>
      <p:grpSp>
        <p:nvGrpSpPr>
          <p:cNvPr id="18" name="Group 17">
            <a:extLst>
              <a:ext uri="{FF2B5EF4-FFF2-40B4-BE49-F238E27FC236}">
                <a16:creationId xmlns:a16="http://schemas.microsoft.com/office/drawing/2014/main" id="{93754871-C491-359D-EF9B-B3E5FD4D5449}"/>
              </a:ext>
            </a:extLst>
          </p:cNvPr>
          <p:cNvGrpSpPr/>
          <p:nvPr/>
        </p:nvGrpSpPr>
        <p:grpSpPr>
          <a:xfrm>
            <a:off x="453765" y="3332321"/>
            <a:ext cx="3797447" cy="3146535"/>
            <a:chOff x="453765" y="3332321"/>
            <a:chExt cx="3797447" cy="3146535"/>
          </a:xfrm>
        </p:grpSpPr>
        <p:pic>
          <p:nvPicPr>
            <p:cNvPr id="22" name="Picture 21">
              <a:extLst>
                <a:ext uri="{FF2B5EF4-FFF2-40B4-BE49-F238E27FC236}">
                  <a16:creationId xmlns:a16="http://schemas.microsoft.com/office/drawing/2014/main" id="{23FC0429-6968-709C-E7D0-B0F34C64AD16}"/>
                </a:ext>
              </a:extLst>
            </p:cNvPr>
            <p:cNvPicPr>
              <a:picLocks noChangeAspect="1"/>
            </p:cNvPicPr>
            <p:nvPr/>
          </p:nvPicPr>
          <p:blipFill>
            <a:blip r:embed="rId6"/>
            <a:stretch>
              <a:fillRect/>
            </a:stretch>
          </p:blipFill>
          <p:spPr>
            <a:xfrm>
              <a:off x="453765" y="3332321"/>
              <a:ext cx="3341873" cy="3146535"/>
            </a:xfrm>
            <a:prstGeom prst="rect">
              <a:avLst/>
            </a:prstGeom>
          </p:spPr>
        </p:pic>
        <p:sp>
          <p:nvSpPr>
            <p:cNvPr id="16" name="TextBox 15">
              <a:extLst>
                <a:ext uri="{FF2B5EF4-FFF2-40B4-BE49-F238E27FC236}">
                  <a16:creationId xmlns:a16="http://schemas.microsoft.com/office/drawing/2014/main" id="{5C8E1478-4837-8F35-8530-88C767A57AC8}"/>
                </a:ext>
              </a:extLst>
            </p:cNvPr>
            <p:cNvSpPr txBox="1"/>
            <p:nvPr/>
          </p:nvSpPr>
          <p:spPr>
            <a:xfrm>
              <a:off x="3632018" y="4717770"/>
              <a:ext cx="591829" cy="307777"/>
            </a:xfrm>
            <a:prstGeom prst="rect">
              <a:avLst/>
            </a:prstGeom>
            <a:noFill/>
          </p:spPr>
          <p:txBody>
            <a:bodyPr wrap="none" rtlCol="0">
              <a:spAutoFit/>
            </a:bodyPr>
            <a:lstStyle/>
            <a:p>
              <a:r>
                <a:rPr lang="en-US" sz="1400" dirty="0"/>
                <a:t>Older</a:t>
              </a:r>
            </a:p>
          </p:txBody>
        </p:sp>
        <p:sp>
          <p:nvSpPr>
            <p:cNvPr id="17" name="TextBox 16">
              <a:extLst>
                <a:ext uri="{FF2B5EF4-FFF2-40B4-BE49-F238E27FC236}">
                  <a16:creationId xmlns:a16="http://schemas.microsoft.com/office/drawing/2014/main" id="{99BC6378-D0D4-C884-F9CE-293ADB2F524D}"/>
                </a:ext>
              </a:extLst>
            </p:cNvPr>
            <p:cNvSpPr txBox="1"/>
            <p:nvPr/>
          </p:nvSpPr>
          <p:spPr>
            <a:xfrm>
              <a:off x="3472281" y="4056050"/>
              <a:ext cx="778931" cy="307777"/>
            </a:xfrm>
            <a:prstGeom prst="rect">
              <a:avLst/>
            </a:prstGeom>
            <a:noFill/>
          </p:spPr>
          <p:txBody>
            <a:bodyPr wrap="none" rtlCol="0">
              <a:spAutoFit/>
            </a:bodyPr>
            <a:lstStyle/>
            <a:p>
              <a:r>
                <a:rPr lang="en-US" sz="1400" dirty="0"/>
                <a:t>Younger</a:t>
              </a:r>
            </a:p>
          </p:txBody>
        </p:sp>
      </p:grpSp>
    </p:spTree>
    <p:extLst>
      <p:ext uri="{BB962C8B-B14F-4D97-AF65-F5344CB8AC3E}">
        <p14:creationId xmlns:p14="http://schemas.microsoft.com/office/powerpoint/2010/main" val="32634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46476-2FAB-C80F-D58F-9D7CB470D430}"/>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US" sz="2800" b="1" dirty="0">
                <a:solidFill>
                  <a:prstClr val="white"/>
                </a:solidFill>
                <a:latin typeface="Calibri" panose="020F0502020204030204"/>
              </a:rPr>
              <a:t>HEAT EXTREMES &amp; HEALTH RISKS</a:t>
            </a:r>
          </a:p>
        </p:txBody>
      </p:sp>
      <p:sp>
        <p:nvSpPr>
          <p:cNvPr id="5" name="TextBox 4">
            <a:extLst>
              <a:ext uri="{FF2B5EF4-FFF2-40B4-BE49-F238E27FC236}">
                <a16:creationId xmlns:a16="http://schemas.microsoft.com/office/drawing/2014/main" id="{AF020918-4A91-A937-CEB3-3FA7609ABD5A}"/>
              </a:ext>
            </a:extLst>
          </p:cNvPr>
          <p:cNvSpPr txBox="1"/>
          <p:nvPr/>
        </p:nvSpPr>
        <p:spPr>
          <a:xfrm>
            <a:off x="0" y="6591110"/>
            <a:ext cx="3384732" cy="253916"/>
          </a:xfrm>
          <a:prstGeom prst="rect">
            <a:avLst/>
          </a:prstGeom>
          <a:noFill/>
        </p:spPr>
        <p:txBody>
          <a:bodyPr wrap="square">
            <a:spAutoFit/>
          </a:bodyPr>
          <a:lstStyle/>
          <a:p>
            <a:pPr defTabSz="457200"/>
            <a:r>
              <a:rPr lang="en-US" sz="1050" b="1" dirty="0" err="1">
                <a:solidFill>
                  <a:prstClr val="black"/>
                </a:solidFill>
                <a:latin typeface="Calibri" panose="020F0502020204030204"/>
              </a:rPr>
              <a:t>Ebi</a:t>
            </a:r>
            <a:r>
              <a:rPr lang="en-US" sz="1050" b="1" dirty="0">
                <a:solidFill>
                  <a:prstClr val="black"/>
                </a:solidFill>
                <a:latin typeface="Calibri" panose="020F0502020204030204"/>
              </a:rPr>
              <a:t> et al. 2021; Bobb et al 2014</a:t>
            </a:r>
            <a:endParaRPr lang="en-US" sz="1050" b="1" i="1" dirty="0">
              <a:solidFill>
                <a:prstClr val="black"/>
              </a:solidFill>
              <a:latin typeface="Calibri" panose="020F0502020204030204"/>
            </a:endParaRPr>
          </a:p>
        </p:txBody>
      </p:sp>
      <p:grpSp>
        <p:nvGrpSpPr>
          <p:cNvPr id="10" name="Group 9">
            <a:extLst>
              <a:ext uri="{FF2B5EF4-FFF2-40B4-BE49-F238E27FC236}">
                <a16:creationId xmlns:a16="http://schemas.microsoft.com/office/drawing/2014/main" id="{621E5545-0BFF-FD66-13A2-09FA0EE3A906}"/>
              </a:ext>
            </a:extLst>
          </p:cNvPr>
          <p:cNvGrpSpPr/>
          <p:nvPr/>
        </p:nvGrpSpPr>
        <p:grpSpPr>
          <a:xfrm>
            <a:off x="457200" y="848187"/>
            <a:ext cx="6971527" cy="5386227"/>
            <a:chOff x="115073" y="545133"/>
            <a:chExt cx="7669360" cy="6060294"/>
          </a:xfrm>
        </p:grpSpPr>
        <p:pic>
          <p:nvPicPr>
            <p:cNvPr id="9" name="Picture 2" descr="Hot weather and heat extremes: health risks - The Lancet">
              <a:extLst>
                <a:ext uri="{FF2B5EF4-FFF2-40B4-BE49-F238E27FC236}">
                  <a16:creationId xmlns:a16="http://schemas.microsoft.com/office/drawing/2014/main" id="{65F688A4-DD5F-B1F7-6EAF-FCFD63400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3" y="545133"/>
              <a:ext cx="7669360" cy="60602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BB95C6-6344-C113-9A03-7F4B5FDF460B}"/>
                </a:ext>
              </a:extLst>
            </p:cNvPr>
            <p:cNvSpPr/>
            <p:nvPr/>
          </p:nvSpPr>
          <p:spPr>
            <a:xfrm>
              <a:off x="4421851" y="4351241"/>
              <a:ext cx="674838" cy="3081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E1858837-39E4-2970-CB8D-B9A8C9071031}"/>
                </a:ext>
              </a:extLst>
            </p:cNvPr>
            <p:cNvSpPr/>
            <p:nvPr/>
          </p:nvSpPr>
          <p:spPr>
            <a:xfrm>
              <a:off x="1811056" y="4384989"/>
              <a:ext cx="469635" cy="3081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32B4E46D-CF8C-6D53-FF42-3F1A52D36798}"/>
                </a:ext>
              </a:extLst>
            </p:cNvPr>
            <p:cNvSpPr/>
            <p:nvPr/>
          </p:nvSpPr>
          <p:spPr>
            <a:xfrm>
              <a:off x="993503" y="1058575"/>
              <a:ext cx="728004" cy="2382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DAA195FE-50E9-5151-9FBD-B20F016A66E3}"/>
              </a:ext>
            </a:extLst>
          </p:cNvPr>
          <p:cNvGrpSpPr/>
          <p:nvPr/>
        </p:nvGrpSpPr>
        <p:grpSpPr>
          <a:xfrm>
            <a:off x="7672435" y="580457"/>
            <a:ext cx="4454240" cy="3574715"/>
            <a:chOff x="7672435" y="580457"/>
            <a:chExt cx="4454240" cy="3574715"/>
          </a:xfrm>
        </p:grpSpPr>
        <p:pic>
          <p:nvPicPr>
            <p:cNvPr id="4" name="Picture 3">
              <a:extLst>
                <a:ext uri="{FF2B5EF4-FFF2-40B4-BE49-F238E27FC236}">
                  <a16:creationId xmlns:a16="http://schemas.microsoft.com/office/drawing/2014/main" id="{4637D261-2BD6-9AA2-CAC1-441AB4D64059}"/>
                </a:ext>
              </a:extLst>
            </p:cNvPr>
            <p:cNvPicPr>
              <a:picLocks noChangeAspect="1"/>
            </p:cNvPicPr>
            <p:nvPr/>
          </p:nvPicPr>
          <p:blipFill>
            <a:blip r:embed="rId4"/>
            <a:srcRect t="14727" r="2311"/>
            <a:stretch/>
          </p:blipFill>
          <p:spPr>
            <a:xfrm>
              <a:off x="7672435" y="580457"/>
              <a:ext cx="4454240" cy="2612599"/>
            </a:xfrm>
            <a:prstGeom prst="rect">
              <a:avLst/>
            </a:prstGeom>
          </p:spPr>
        </p:pic>
        <p:sp>
          <p:nvSpPr>
            <p:cNvPr id="2" name="TextBox 1">
              <a:extLst>
                <a:ext uri="{FF2B5EF4-FFF2-40B4-BE49-F238E27FC236}">
                  <a16:creationId xmlns:a16="http://schemas.microsoft.com/office/drawing/2014/main" id="{1A0A228B-80FB-E5E2-F990-0DC7908F1AAC}"/>
                </a:ext>
              </a:extLst>
            </p:cNvPr>
            <p:cNvSpPr txBox="1"/>
            <p:nvPr/>
          </p:nvSpPr>
          <p:spPr>
            <a:xfrm>
              <a:off x="8551327" y="2954843"/>
              <a:ext cx="3183473" cy="1200329"/>
            </a:xfrm>
            <a:prstGeom prst="rect">
              <a:avLst/>
            </a:prstGeom>
            <a:noFill/>
          </p:spPr>
          <p:txBody>
            <a:bodyPr wrap="square" rtlCol="0">
              <a:spAutoFit/>
            </a:bodyPr>
            <a:lstStyle/>
            <a:p>
              <a:pPr algn="ctr"/>
              <a:r>
                <a:rPr lang="en-US" dirty="0"/>
                <a:t>Causes of excess hospital admissions during heat waves (1999-2010; Medicare enrollees across 1900+ counties.</a:t>
              </a:r>
            </a:p>
          </p:txBody>
        </p:sp>
      </p:grpSp>
    </p:spTree>
    <p:extLst>
      <p:ext uri="{BB962C8B-B14F-4D97-AF65-F5344CB8AC3E}">
        <p14:creationId xmlns:p14="http://schemas.microsoft.com/office/powerpoint/2010/main" val="19023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D2BCC2-50A1-D9A1-6E1A-96715DC0C5BF}"/>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APPROACH</a:t>
            </a:r>
          </a:p>
        </p:txBody>
      </p:sp>
      <p:grpSp>
        <p:nvGrpSpPr>
          <p:cNvPr id="10" name="Group 9">
            <a:extLst>
              <a:ext uri="{FF2B5EF4-FFF2-40B4-BE49-F238E27FC236}">
                <a16:creationId xmlns:a16="http://schemas.microsoft.com/office/drawing/2014/main" id="{9BF7F7AB-F78E-C225-9EDC-B1A2B974D081}"/>
              </a:ext>
            </a:extLst>
          </p:cNvPr>
          <p:cNvGrpSpPr/>
          <p:nvPr/>
        </p:nvGrpSpPr>
        <p:grpSpPr>
          <a:xfrm>
            <a:off x="6938047" y="3963090"/>
            <a:ext cx="3243943" cy="830997"/>
            <a:chOff x="417199" y="4621528"/>
            <a:chExt cx="3243943" cy="830997"/>
          </a:xfrm>
        </p:grpSpPr>
        <p:pic>
          <p:nvPicPr>
            <p:cNvPr id="5" name="Graphic 113">
              <a:extLst>
                <a:ext uri="{FF2B5EF4-FFF2-40B4-BE49-F238E27FC236}">
                  <a16:creationId xmlns:a16="http://schemas.microsoft.com/office/drawing/2014/main" id="{40B2A225-EAAE-F27B-401E-3A27941426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199" y="4621528"/>
              <a:ext cx="762548" cy="822960"/>
            </a:xfrm>
            <a:prstGeom prst="rect">
              <a:avLst/>
            </a:prstGeom>
          </p:spPr>
        </p:pic>
        <p:cxnSp>
          <p:nvCxnSpPr>
            <p:cNvPr id="7" name="Straight Arrow Connector 6">
              <a:extLst>
                <a:ext uri="{FF2B5EF4-FFF2-40B4-BE49-F238E27FC236}">
                  <a16:creationId xmlns:a16="http://schemas.microsoft.com/office/drawing/2014/main" id="{FAFBBAB0-8C57-3B35-0BF7-9FAB799C6E9E}"/>
                </a:ext>
              </a:extLst>
            </p:cNvPr>
            <p:cNvCxnSpPr>
              <a:cxnSpLocks/>
              <a:stCxn id="5" idx="3"/>
              <a:endCxn id="8" idx="1"/>
            </p:cNvCxnSpPr>
            <p:nvPr/>
          </p:nvCxnSpPr>
          <p:spPr>
            <a:xfrm>
              <a:off x="1179747" y="5033008"/>
              <a:ext cx="801454" cy="40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97A6A1-FF6A-64B0-BDEF-1705CE3188E4}"/>
                </a:ext>
              </a:extLst>
            </p:cNvPr>
            <p:cNvSpPr txBox="1"/>
            <p:nvPr/>
          </p:nvSpPr>
          <p:spPr>
            <a:xfrm>
              <a:off x="1981201" y="4621528"/>
              <a:ext cx="1679941" cy="830997"/>
            </a:xfrm>
            <a:prstGeom prst="rect">
              <a:avLst/>
            </a:prstGeom>
            <a:noFill/>
          </p:spPr>
          <p:txBody>
            <a:bodyPr wrap="square" rtlCol="0">
              <a:spAutoFit/>
            </a:bodyPr>
            <a:lstStyle/>
            <a:p>
              <a:pPr algn="ctr" defTabSz="457200"/>
              <a:r>
                <a:rPr lang="en-US" sz="2400" dirty="0">
                  <a:solidFill>
                    <a:prstClr val="black"/>
                  </a:solidFill>
                  <a:latin typeface="Calibri" panose="020F0502020204030204"/>
                </a:rPr>
                <a:t>3 METs for 5-minutes</a:t>
              </a:r>
            </a:p>
          </p:txBody>
        </p:sp>
      </p:grpSp>
      <p:grpSp>
        <p:nvGrpSpPr>
          <p:cNvPr id="20" name="Group 19">
            <a:extLst>
              <a:ext uri="{FF2B5EF4-FFF2-40B4-BE49-F238E27FC236}">
                <a16:creationId xmlns:a16="http://schemas.microsoft.com/office/drawing/2014/main" id="{C2CB34DB-52FA-8C72-1D4A-D043109F0C00}"/>
              </a:ext>
            </a:extLst>
          </p:cNvPr>
          <p:cNvGrpSpPr/>
          <p:nvPr/>
        </p:nvGrpSpPr>
        <p:grpSpPr>
          <a:xfrm>
            <a:off x="1623298" y="4060447"/>
            <a:ext cx="2257461" cy="2536686"/>
            <a:chOff x="23095" y="4060447"/>
            <a:chExt cx="2257461" cy="2536686"/>
          </a:xfrm>
        </p:grpSpPr>
        <p:pic>
          <p:nvPicPr>
            <p:cNvPr id="15" name="Picture 14" descr="A diagram of a heatwave&#10;&#10;Description automatically generated">
              <a:extLst>
                <a:ext uri="{FF2B5EF4-FFF2-40B4-BE49-F238E27FC236}">
                  <a16:creationId xmlns:a16="http://schemas.microsoft.com/office/drawing/2014/main" id="{677362C6-C455-904F-F4BF-CEB558A0043A}"/>
                </a:ext>
              </a:extLst>
            </p:cNvPr>
            <p:cNvPicPr>
              <a:picLocks noChangeAspect="1"/>
            </p:cNvPicPr>
            <p:nvPr/>
          </p:nvPicPr>
          <p:blipFill rotWithShape="1">
            <a:blip r:embed="rId4">
              <a:extLst>
                <a:ext uri="{28A0092B-C50C-407E-A947-70E740481C1C}">
                  <a14:useLocalDpi xmlns:a14="http://schemas.microsoft.com/office/drawing/2010/main" val="0"/>
                </a:ext>
              </a:extLst>
            </a:blip>
            <a:srcRect l="1394" t="27298" r="86723" b="51783"/>
            <a:stretch/>
          </p:blipFill>
          <p:spPr>
            <a:xfrm>
              <a:off x="409807" y="4060447"/>
              <a:ext cx="1484038" cy="1828800"/>
            </a:xfrm>
            <a:prstGeom prst="rect">
              <a:avLst/>
            </a:prstGeom>
          </p:spPr>
        </p:pic>
        <p:sp>
          <p:nvSpPr>
            <p:cNvPr id="17" name="TextBox 16">
              <a:extLst>
                <a:ext uri="{FF2B5EF4-FFF2-40B4-BE49-F238E27FC236}">
                  <a16:creationId xmlns:a16="http://schemas.microsoft.com/office/drawing/2014/main" id="{05B4D44A-035B-7924-7C14-FE31083D19B6}"/>
                </a:ext>
              </a:extLst>
            </p:cNvPr>
            <p:cNvSpPr txBox="1"/>
            <p:nvPr/>
          </p:nvSpPr>
          <p:spPr>
            <a:xfrm>
              <a:off x="23095" y="5889247"/>
              <a:ext cx="2257461" cy="707886"/>
            </a:xfrm>
            <a:prstGeom prst="rect">
              <a:avLst/>
            </a:prstGeom>
            <a:noFill/>
          </p:spPr>
          <p:txBody>
            <a:bodyPr wrap="square" rtlCol="0">
              <a:spAutoFit/>
            </a:bodyPr>
            <a:lstStyle/>
            <a:p>
              <a:pPr algn="ctr" defTabSz="457200"/>
              <a:r>
                <a:rPr lang="en-US" sz="2000" b="1" i="1" dirty="0">
                  <a:solidFill>
                    <a:prstClr val="black"/>
                  </a:solidFill>
                  <a:latin typeface="Calibri" panose="020F0502020204030204"/>
                </a:rPr>
                <a:t>2018 Los Angeles heat wave</a:t>
              </a:r>
            </a:p>
          </p:txBody>
        </p:sp>
      </p:grpSp>
      <p:grpSp>
        <p:nvGrpSpPr>
          <p:cNvPr id="19" name="Group 18">
            <a:extLst>
              <a:ext uri="{FF2B5EF4-FFF2-40B4-BE49-F238E27FC236}">
                <a16:creationId xmlns:a16="http://schemas.microsoft.com/office/drawing/2014/main" id="{7E87E434-D3B9-3789-F6A1-D6469B978D45}"/>
              </a:ext>
            </a:extLst>
          </p:cNvPr>
          <p:cNvGrpSpPr/>
          <p:nvPr/>
        </p:nvGrpSpPr>
        <p:grpSpPr>
          <a:xfrm>
            <a:off x="4110684" y="4060447"/>
            <a:ext cx="1985317" cy="2536686"/>
            <a:chOff x="3124795" y="4060447"/>
            <a:chExt cx="1985317" cy="2536686"/>
          </a:xfrm>
        </p:grpSpPr>
        <p:pic>
          <p:nvPicPr>
            <p:cNvPr id="16" name="Picture 15" descr="A diagram of a heatwave&#10;&#10;Description automatically generated">
              <a:extLst>
                <a:ext uri="{FF2B5EF4-FFF2-40B4-BE49-F238E27FC236}">
                  <a16:creationId xmlns:a16="http://schemas.microsoft.com/office/drawing/2014/main" id="{F0528A5D-2491-1A08-2B56-1A8DE702873E}"/>
                </a:ext>
              </a:extLst>
            </p:cNvPr>
            <p:cNvPicPr>
              <a:picLocks noChangeAspect="1"/>
            </p:cNvPicPr>
            <p:nvPr/>
          </p:nvPicPr>
          <p:blipFill rotWithShape="1">
            <a:blip r:embed="rId4">
              <a:extLst>
                <a:ext uri="{28A0092B-C50C-407E-A947-70E740481C1C}">
                  <a14:useLocalDpi xmlns:a14="http://schemas.microsoft.com/office/drawing/2010/main" val="0"/>
                </a:ext>
              </a:extLst>
            </a:blip>
            <a:srcRect l="16132" t="27298" r="69083" b="51783"/>
            <a:stretch/>
          </p:blipFill>
          <p:spPr>
            <a:xfrm>
              <a:off x="3194223" y="4060447"/>
              <a:ext cx="1846459" cy="1828800"/>
            </a:xfrm>
            <a:prstGeom prst="rect">
              <a:avLst/>
            </a:prstGeom>
          </p:spPr>
        </p:pic>
        <p:sp>
          <p:nvSpPr>
            <p:cNvPr id="18" name="TextBox 17">
              <a:extLst>
                <a:ext uri="{FF2B5EF4-FFF2-40B4-BE49-F238E27FC236}">
                  <a16:creationId xmlns:a16="http://schemas.microsoft.com/office/drawing/2014/main" id="{F6E90484-BCC0-3F8A-F866-06003CFBD50E}"/>
                </a:ext>
              </a:extLst>
            </p:cNvPr>
            <p:cNvSpPr txBox="1"/>
            <p:nvPr/>
          </p:nvSpPr>
          <p:spPr>
            <a:xfrm>
              <a:off x="3124795" y="5889247"/>
              <a:ext cx="1985317" cy="707886"/>
            </a:xfrm>
            <a:prstGeom prst="rect">
              <a:avLst/>
            </a:prstGeom>
            <a:noFill/>
          </p:spPr>
          <p:txBody>
            <a:bodyPr wrap="square" rtlCol="0">
              <a:spAutoFit/>
            </a:bodyPr>
            <a:lstStyle/>
            <a:p>
              <a:pPr algn="ctr" defTabSz="457200"/>
              <a:r>
                <a:rPr lang="en-US" sz="2000" b="1" i="1" dirty="0">
                  <a:solidFill>
                    <a:prstClr val="black"/>
                  </a:solidFill>
                  <a:latin typeface="Calibri" panose="020F0502020204030204"/>
                </a:rPr>
                <a:t>1995 Chicago heat wave</a:t>
              </a:r>
            </a:p>
          </p:txBody>
        </p:sp>
      </p:grpSp>
      <p:sp>
        <p:nvSpPr>
          <p:cNvPr id="4" name="Rectangle 3">
            <a:extLst>
              <a:ext uri="{FF2B5EF4-FFF2-40B4-BE49-F238E27FC236}">
                <a16:creationId xmlns:a16="http://schemas.microsoft.com/office/drawing/2014/main" id="{4DC3892B-3337-C597-13E8-302F47105521}"/>
              </a:ext>
            </a:extLst>
          </p:cNvPr>
          <p:cNvSpPr/>
          <p:nvPr/>
        </p:nvSpPr>
        <p:spPr>
          <a:xfrm>
            <a:off x="9503909" y="1491949"/>
            <a:ext cx="1116763" cy="335183"/>
          </a:xfrm>
          <a:prstGeom prst="rect">
            <a:avLst/>
          </a:prstGeom>
          <a:solidFill>
            <a:schemeClr val="bg2"/>
          </a:solidFill>
          <a:ln w="1270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defTabSz="457200"/>
            <a:r>
              <a:rPr lang="en-US" sz="1600" dirty="0">
                <a:solidFill>
                  <a:prstClr val="black"/>
                </a:solidFill>
                <a:latin typeface="Arial" panose="020B0604020202020204" pitchFamily="34" charset="0"/>
                <a:cs typeface="Arial" panose="020B0604020202020204" pitchFamily="34" charset="0"/>
              </a:rPr>
              <a:t>Recovery</a:t>
            </a:r>
          </a:p>
        </p:txBody>
      </p:sp>
      <p:sp>
        <p:nvSpPr>
          <p:cNvPr id="6" name="Rectangle 5">
            <a:extLst>
              <a:ext uri="{FF2B5EF4-FFF2-40B4-BE49-F238E27FC236}">
                <a16:creationId xmlns:a16="http://schemas.microsoft.com/office/drawing/2014/main" id="{E2E23269-39A2-00D8-989B-014706C0B6BB}"/>
              </a:ext>
            </a:extLst>
          </p:cNvPr>
          <p:cNvSpPr/>
          <p:nvPr/>
        </p:nvSpPr>
        <p:spPr>
          <a:xfrm>
            <a:off x="1571329" y="1490979"/>
            <a:ext cx="1120513" cy="336153"/>
          </a:xfrm>
          <a:prstGeom prst="rect">
            <a:avLst/>
          </a:prstGeom>
          <a:solidFill>
            <a:schemeClr val="bg2"/>
          </a:solidFill>
          <a:ln w="1270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defTabSz="457200"/>
            <a:r>
              <a:rPr lang="en-US" sz="1600" dirty="0">
                <a:solidFill>
                  <a:prstClr val="black"/>
                </a:solidFill>
                <a:latin typeface="Arial" panose="020B0604020202020204" pitchFamily="34" charset="0"/>
                <a:cs typeface="Arial" panose="020B0604020202020204" pitchFamily="34" charset="0"/>
              </a:rPr>
              <a:t>Baseline</a:t>
            </a:r>
          </a:p>
        </p:txBody>
      </p:sp>
      <p:sp>
        <p:nvSpPr>
          <p:cNvPr id="9" name="Rectangle 8">
            <a:extLst>
              <a:ext uri="{FF2B5EF4-FFF2-40B4-BE49-F238E27FC236}">
                <a16:creationId xmlns:a16="http://schemas.microsoft.com/office/drawing/2014/main" id="{074C7335-E95B-1EDC-F9C1-A1FFD2178808}"/>
              </a:ext>
            </a:extLst>
          </p:cNvPr>
          <p:cNvSpPr/>
          <p:nvPr/>
        </p:nvSpPr>
        <p:spPr>
          <a:xfrm>
            <a:off x="2749184" y="1493087"/>
            <a:ext cx="6697386" cy="335185"/>
          </a:xfrm>
          <a:prstGeom prst="rect">
            <a:avLst/>
          </a:prstGeom>
          <a:solidFill>
            <a:srgbClr val="C00000"/>
          </a:solidFill>
          <a:ln w="1270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defTabSz="457200"/>
            <a:r>
              <a:rPr lang="en-US" sz="1600" dirty="0">
                <a:solidFill>
                  <a:prstClr val="white"/>
                </a:solidFill>
                <a:latin typeface="Arial" panose="020B0604020202020204" pitchFamily="34" charset="0"/>
                <a:cs typeface="Arial" panose="020B0604020202020204" pitchFamily="34" charset="0"/>
              </a:rPr>
              <a:t>3 hours – DRY (47°C, 15% RH) or HUMID (41°C, 40% RH)</a:t>
            </a:r>
          </a:p>
        </p:txBody>
      </p:sp>
      <p:grpSp>
        <p:nvGrpSpPr>
          <p:cNvPr id="3" name="Group 2">
            <a:extLst>
              <a:ext uri="{FF2B5EF4-FFF2-40B4-BE49-F238E27FC236}">
                <a16:creationId xmlns:a16="http://schemas.microsoft.com/office/drawing/2014/main" id="{74E9F4A3-0B7A-EC6B-3169-B25890791F84}"/>
              </a:ext>
            </a:extLst>
          </p:cNvPr>
          <p:cNvGrpSpPr/>
          <p:nvPr/>
        </p:nvGrpSpPr>
        <p:grpSpPr>
          <a:xfrm>
            <a:off x="2720990" y="1027646"/>
            <a:ext cx="6782546" cy="414364"/>
            <a:chOff x="1196990" y="1027646"/>
            <a:chExt cx="6782546" cy="414364"/>
          </a:xfrm>
        </p:grpSpPr>
        <p:sp>
          <p:nvSpPr>
            <p:cNvPr id="13" name="Rectangle 12">
              <a:extLst>
                <a:ext uri="{FF2B5EF4-FFF2-40B4-BE49-F238E27FC236}">
                  <a16:creationId xmlns:a16="http://schemas.microsoft.com/office/drawing/2014/main" id="{3BA1ABE5-A0F1-F2E3-1F5D-ED8205364AF7}"/>
                </a:ext>
              </a:extLst>
            </p:cNvPr>
            <p:cNvSpPr/>
            <p:nvPr/>
          </p:nvSpPr>
          <p:spPr>
            <a:xfrm rot="16200000">
              <a:off x="4366693" y="-2113865"/>
              <a:ext cx="414364" cy="669738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78A7623-9090-E0D8-6D2E-23C7672860BF}"/>
                </a:ext>
              </a:extLst>
            </p:cNvPr>
            <p:cNvGrpSpPr/>
            <p:nvPr/>
          </p:nvGrpSpPr>
          <p:grpSpPr>
            <a:xfrm>
              <a:off x="1196990" y="1031016"/>
              <a:ext cx="6782546" cy="374842"/>
              <a:chOff x="1196990" y="1031016"/>
              <a:chExt cx="6782546" cy="374842"/>
            </a:xfrm>
          </p:grpSpPr>
          <p:cxnSp>
            <p:nvCxnSpPr>
              <p:cNvPr id="12" name="Straight Arrow Connector 11">
                <a:extLst>
                  <a:ext uri="{FF2B5EF4-FFF2-40B4-BE49-F238E27FC236}">
                    <a16:creationId xmlns:a16="http://schemas.microsoft.com/office/drawing/2014/main" id="{DA5B8A8C-929C-F5C8-971C-48CC6CDAB159}"/>
                  </a:ext>
                </a:extLst>
              </p:cNvPr>
              <p:cNvCxnSpPr>
                <a:cxnSpLocks/>
              </p:cNvCxnSpPr>
              <p:nvPr/>
            </p:nvCxnSpPr>
            <p:spPr>
              <a:xfrm>
                <a:off x="1501847" y="1337181"/>
                <a:ext cx="6172832" cy="33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Water Bottle outline">
                <a:extLst>
                  <a:ext uri="{FF2B5EF4-FFF2-40B4-BE49-F238E27FC236}">
                    <a16:creationId xmlns:a16="http://schemas.microsoft.com/office/drawing/2014/main" id="{72E914C2-DF32-8252-455A-15F2127D41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96990" y="1066371"/>
                <a:ext cx="336154" cy="336154"/>
              </a:xfrm>
              <a:prstGeom prst="rect">
                <a:avLst/>
              </a:prstGeom>
            </p:spPr>
          </p:pic>
          <p:pic>
            <p:nvPicPr>
              <p:cNvPr id="21" name="Graphic 20" descr="Water Bottle outline">
                <a:extLst>
                  <a:ext uri="{FF2B5EF4-FFF2-40B4-BE49-F238E27FC236}">
                    <a16:creationId xmlns:a16="http://schemas.microsoft.com/office/drawing/2014/main" id="{30243D7D-4357-8B99-3F48-CCD0247C84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643382" y="1069704"/>
                <a:ext cx="336154" cy="336154"/>
              </a:xfrm>
              <a:prstGeom prst="rect">
                <a:avLst/>
              </a:prstGeom>
            </p:spPr>
          </p:pic>
          <p:sp>
            <p:nvSpPr>
              <p:cNvPr id="22" name="TextBox 21">
                <a:extLst>
                  <a:ext uri="{FF2B5EF4-FFF2-40B4-BE49-F238E27FC236}">
                    <a16:creationId xmlns:a16="http://schemas.microsoft.com/office/drawing/2014/main" id="{CDCF4266-4CF6-2BE3-642A-4DC28C292C95}"/>
                  </a:ext>
                </a:extLst>
              </p:cNvPr>
              <p:cNvSpPr txBox="1"/>
              <p:nvPr/>
            </p:nvSpPr>
            <p:spPr>
              <a:xfrm>
                <a:off x="1573568" y="1031016"/>
                <a:ext cx="5969506" cy="307777"/>
              </a:xfrm>
              <a:prstGeom prst="rect">
                <a:avLst/>
              </a:prstGeom>
              <a:noFill/>
            </p:spPr>
            <p:txBody>
              <a:bodyPr wrap="square" rtlCol="0">
                <a:spAutoFit/>
              </a:bodyPr>
              <a:lstStyle/>
              <a:p>
                <a:pPr algn="ctr" defTabSz="457200"/>
                <a:r>
                  <a:rPr lang="en-US" sz="1400" dirty="0">
                    <a:solidFill>
                      <a:prstClr val="black"/>
                    </a:solidFill>
                    <a:latin typeface="Arial" panose="020B0604020202020204" pitchFamily="34" charset="0"/>
                    <a:cs typeface="Arial" panose="020B0604020202020204" pitchFamily="34" charset="0"/>
                  </a:rPr>
                  <a:t>Water intake 3 mL/kg/hour (24°C)</a:t>
                </a:r>
                <a:endParaRPr lang="en-US" sz="1200" dirty="0">
                  <a:solidFill>
                    <a:prstClr val="black"/>
                  </a:solidFill>
                  <a:latin typeface="Arial" panose="020B0604020202020204" pitchFamily="34" charset="0"/>
                  <a:cs typeface="Arial" panose="020B0604020202020204" pitchFamily="34" charset="0"/>
                </a:endParaRPr>
              </a:p>
            </p:txBody>
          </p:sp>
        </p:grpSp>
      </p:grpSp>
      <p:cxnSp>
        <p:nvCxnSpPr>
          <p:cNvPr id="30" name="Straight Arrow Connector 29">
            <a:extLst>
              <a:ext uri="{FF2B5EF4-FFF2-40B4-BE49-F238E27FC236}">
                <a16:creationId xmlns:a16="http://schemas.microsoft.com/office/drawing/2014/main" id="{BD40B2E6-5ACD-4553-66F3-6414E87020B9}"/>
              </a:ext>
            </a:extLst>
          </p:cNvPr>
          <p:cNvCxnSpPr>
            <a:cxnSpLocks/>
          </p:cNvCxnSpPr>
          <p:nvPr/>
        </p:nvCxnSpPr>
        <p:spPr>
          <a:xfrm>
            <a:off x="3450371" y="1878470"/>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0AB53D8-65A2-B99A-C6D9-DAFE0247E706}"/>
              </a:ext>
            </a:extLst>
          </p:cNvPr>
          <p:cNvSpPr/>
          <p:nvPr/>
        </p:nvSpPr>
        <p:spPr>
          <a:xfrm>
            <a:off x="1571329" y="1880327"/>
            <a:ext cx="9049343" cy="105997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latin typeface="Arial" panose="020B0604020202020204" pitchFamily="34" charset="0"/>
              <a:cs typeface="Arial" panose="020B0604020202020204" pitchFamily="34" charset="0"/>
            </a:endParaRPr>
          </a:p>
        </p:txBody>
      </p:sp>
      <p:cxnSp>
        <p:nvCxnSpPr>
          <p:cNvPr id="1280" name="Straight Arrow Connector 1279">
            <a:extLst>
              <a:ext uri="{FF2B5EF4-FFF2-40B4-BE49-F238E27FC236}">
                <a16:creationId xmlns:a16="http://schemas.microsoft.com/office/drawing/2014/main" id="{25AE8C16-1B8C-50A7-484D-4DC529E7DD03}"/>
              </a:ext>
            </a:extLst>
          </p:cNvPr>
          <p:cNvCxnSpPr>
            <a:cxnSpLocks/>
          </p:cNvCxnSpPr>
          <p:nvPr/>
        </p:nvCxnSpPr>
        <p:spPr>
          <a:xfrm>
            <a:off x="4172668" y="1878470"/>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1" name="Straight Arrow Connector 1280">
            <a:extLst>
              <a:ext uri="{FF2B5EF4-FFF2-40B4-BE49-F238E27FC236}">
                <a16:creationId xmlns:a16="http://schemas.microsoft.com/office/drawing/2014/main" id="{9BE0309B-E2AF-93C8-5412-B56D796705BC}"/>
              </a:ext>
            </a:extLst>
          </p:cNvPr>
          <p:cNvCxnSpPr>
            <a:cxnSpLocks/>
          </p:cNvCxnSpPr>
          <p:nvPr/>
        </p:nvCxnSpPr>
        <p:spPr>
          <a:xfrm>
            <a:off x="4910543" y="1879625"/>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2" name="Straight Arrow Connector 1281">
            <a:extLst>
              <a:ext uri="{FF2B5EF4-FFF2-40B4-BE49-F238E27FC236}">
                <a16:creationId xmlns:a16="http://schemas.microsoft.com/office/drawing/2014/main" id="{5CBD88AF-808A-E86D-A5AA-EE976DB38C24}"/>
              </a:ext>
            </a:extLst>
          </p:cNvPr>
          <p:cNvCxnSpPr>
            <a:cxnSpLocks/>
          </p:cNvCxnSpPr>
          <p:nvPr/>
        </p:nvCxnSpPr>
        <p:spPr>
          <a:xfrm>
            <a:off x="5573964" y="1879625"/>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3" name="Straight Arrow Connector 1282">
            <a:extLst>
              <a:ext uri="{FF2B5EF4-FFF2-40B4-BE49-F238E27FC236}">
                <a16:creationId xmlns:a16="http://schemas.microsoft.com/office/drawing/2014/main" id="{7F6FD87B-D299-EADF-B8F4-81A150594FA4}"/>
              </a:ext>
            </a:extLst>
          </p:cNvPr>
          <p:cNvCxnSpPr>
            <a:cxnSpLocks/>
          </p:cNvCxnSpPr>
          <p:nvPr/>
        </p:nvCxnSpPr>
        <p:spPr>
          <a:xfrm>
            <a:off x="7076718" y="1880563"/>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4" name="Straight Arrow Connector 1283">
            <a:extLst>
              <a:ext uri="{FF2B5EF4-FFF2-40B4-BE49-F238E27FC236}">
                <a16:creationId xmlns:a16="http://schemas.microsoft.com/office/drawing/2014/main" id="{FD50E393-15A4-6543-A950-47F7B194170F}"/>
              </a:ext>
            </a:extLst>
          </p:cNvPr>
          <p:cNvCxnSpPr>
            <a:cxnSpLocks/>
          </p:cNvCxnSpPr>
          <p:nvPr/>
        </p:nvCxnSpPr>
        <p:spPr>
          <a:xfrm>
            <a:off x="7811158" y="1879935"/>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5" name="Straight Arrow Connector 1284">
            <a:extLst>
              <a:ext uri="{FF2B5EF4-FFF2-40B4-BE49-F238E27FC236}">
                <a16:creationId xmlns:a16="http://schemas.microsoft.com/office/drawing/2014/main" id="{5622ABE4-32C5-108E-6A73-A1B347FB8FE5}"/>
              </a:ext>
            </a:extLst>
          </p:cNvPr>
          <p:cNvCxnSpPr>
            <a:cxnSpLocks/>
          </p:cNvCxnSpPr>
          <p:nvPr/>
        </p:nvCxnSpPr>
        <p:spPr>
          <a:xfrm flipV="1">
            <a:off x="9366562" y="1881629"/>
            <a:ext cx="0" cy="4482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86" name="Graphic 113">
            <a:extLst>
              <a:ext uri="{FF2B5EF4-FFF2-40B4-BE49-F238E27FC236}">
                <a16:creationId xmlns:a16="http://schemas.microsoft.com/office/drawing/2014/main" id="{68263F2A-071C-CDA2-67ED-283965B45F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5018" y="2161461"/>
            <a:ext cx="206275" cy="222617"/>
          </a:xfrm>
          <a:prstGeom prst="rect">
            <a:avLst/>
          </a:prstGeom>
        </p:spPr>
      </p:pic>
      <p:pic>
        <p:nvPicPr>
          <p:cNvPr id="1287" name="Graphic 116">
            <a:extLst>
              <a:ext uri="{FF2B5EF4-FFF2-40B4-BE49-F238E27FC236}">
                <a16:creationId xmlns:a16="http://schemas.microsoft.com/office/drawing/2014/main" id="{CA5DB4FF-4F3D-4332-61AD-0011245D08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9531" y="2161461"/>
            <a:ext cx="206275" cy="222617"/>
          </a:xfrm>
          <a:prstGeom prst="rect">
            <a:avLst/>
          </a:prstGeom>
        </p:spPr>
      </p:pic>
      <p:pic>
        <p:nvPicPr>
          <p:cNvPr id="1288" name="Graphic 131">
            <a:extLst>
              <a:ext uri="{FF2B5EF4-FFF2-40B4-BE49-F238E27FC236}">
                <a16:creationId xmlns:a16="http://schemas.microsoft.com/office/drawing/2014/main" id="{F6F2678C-F49F-6A48-1BEA-8FE43E0032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09180" y="2161797"/>
            <a:ext cx="206275" cy="222617"/>
          </a:xfrm>
          <a:prstGeom prst="rect">
            <a:avLst/>
          </a:prstGeom>
        </p:spPr>
      </p:pic>
      <p:pic>
        <p:nvPicPr>
          <p:cNvPr id="1289" name="Graphic 136">
            <a:extLst>
              <a:ext uri="{FF2B5EF4-FFF2-40B4-BE49-F238E27FC236}">
                <a16:creationId xmlns:a16="http://schemas.microsoft.com/office/drawing/2014/main" id="{E1518A1E-BE10-488F-19D9-38D9C8E67C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74010" y="2161797"/>
            <a:ext cx="206275" cy="222617"/>
          </a:xfrm>
          <a:prstGeom prst="rect">
            <a:avLst/>
          </a:prstGeom>
        </p:spPr>
      </p:pic>
      <p:pic>
        <p:nvPicPr>
          <p:cNvPr id="1290" name="Graphic 142">
            <a:extLst>
              <a:ext uri="{FF2B5EF4-FFF2-40B4-BE49-F238E27FC236}">
                <a16:creationId xmlns:a16="http://schemas.microsoft.com/office/drawing/2014/main" id="{D28A37F5-FE3B-C2BE-E454-296FDCDFFB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79325" y="2160038"/>
            <a:ext cx="206275" cy="222617"/>
          </a:xfrm>
          <a:prstGeom prst="rect">
            <a:avLst/>
          </a:prstGeom>
        </p:spPr>
      </p:pic>
      <p:pic>
        <p:nvPicPr>
          <p:cNvPr id="1291" name="Graphic 145">
            <a:extLst>
              <a:ext uri="{FF2B5EF4-FFF2-40B4-BE49-F238E27FC236}">
                <a16:creationId xmlns:a16="http://schemas.microsoft.com/office/drawing/2014/main" id="{5BA77ACB-B9AC-07A7-EEC5-E3B9680197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3838" y="2161564"/>
            <a:ext cx="206275" cy="222617"/>
          </a:xfrm>
          <a:prstGeom prst="rect">
            <a:avLst/>
          </a:prstGeom>
        </p:spPr>
      </p:pic>
      <p:sp>
        <p:nvSpPr>
          <p:cNvPr id="1292" name="Rectangle 1291">
            <a:extLst>
              <a:ext uri="{FF2B5EF4-FFF2-40B4-BE49-F238E27FC236}">
                <a16:creationId xmlns:a16="http://schemas.microsoft.com/office/drawing/2014/main" id="{4F16E2ED-EA5C-4E80-CC07-0855BB09C60C}"/>
              </a:ext>
            </a:extLst>
          </p:cNvPr>
          <p:cNvSpPr/>
          <p:nvPr/>
        </p:nvSpPr>
        <p:spPr>
          <a:xfrm>
            <a:off x="2742663" y="640268"/>
            <a:ext cx="6703903" cy="336153"/>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dirty="0">
                <a:solidFill>
                  <a:prstClr val="white"/>
                </a:solidFill>
                <a:latin typeface="Arial" panose="020B0604020202020204" pitchFamily="34" charset="0"/>
                <a:cs typeface="Arial" panose="020B0604020202020204" pitchFamily="34" charset="0"/>
              </a:rPr>
              <a:t>Simulated Heat Waves</a:t>
            </a:r>
          </a:p>
        </p:txBody>
      </p:sp>
      <p:cxnSp>
        <p:nvCxnSpPr>
          <p:cNvPr id="1293" name="Straight Arrow Connector 1292">
            <a:extLst>
              <a:ext uri="{FF2B5EF4-FFF2-40B4-BE49-F238E27FC236}">
                <a16:creationId xmlns:a16="http://schemas.microsoft.com/office/drawing/2014/main" id="{2BC33C4C-A365-B985-798A-C5C2A7437DFE}"/>
              </a:ext>
            </a:extLst>
          </p:cNvPr>
          <p:cNvCxnSpPr>
            <a:cxnSpLocks/>
          </p:cNvCxnSpPr>
          <p:nvPr/>
        </p:nvCxnSpPr>
        <p:spPr>
          <a:xfrm flipV="1">
            <a:off x="2247347" y="1879625"/>
            <a:ext cx="0" cy="4482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94" name="Group 1293">
            <a:extLst>
              <a:ext uri="{FF2B5EF4-FFF2-40B4-BE49-F238E27FC236}">
                <a16:creationId xmlns:a16="http://schemas.microsoft.com/office/drawing/2014/main" id="{6FFF7153-F004-145B-5AC5-EEDF414E6833}"/>
              </a:ext>
            </a:extLst>
          </p:cNvPr>
          <p:cNvGrpSpPr/>
          <p:nvPr/>
        </p:nvGrpSpPr>
        <p:grpSpPr>
          <a:xfrm>
            <a:off x="2742662" y="2991044"/>
            <a:ext cx="6703905" cy="707885"/>
            <a:chOff x="3115643" y="3347476"/>
            <a:chExt cx="5470755" cy="577673"/>
          </a:xfrm>
        </p:grpSpPr>
        <p:sp>
          <p:nvSpPr>
            <p:cNvPr id="1295" name="TextBox 1294">
              <a:extLst>
                <a:ext uri="{FF2B5EF4-FFF2-40B4-BE49-F238E27FC236}">
                  <a16:creationId xmlns:a16="http://schemas.microsoft.com/office/drawing/2014/main" id="{EE536EE6-D33D-E3BA-08AA-6999999D7DAE}"/>
                </a:ext>
              </a:extLst>
            </p:cNvPr>
            <p:cNvSpPr txBox="1"/>
            <p:nvPr/>
          </p:nvSpPr>
          <p:spPr>
            <a:xfrm>
              <a:off x="3122562" y="3353241"/>
              <a:ext cx="5463832" cy="447906"/>
            </a:xfrm>
            <a:prstGeom prst="rect">
              <a:avLst/>
            </a:prstGeom>
            <a:noFill/>
          </p:spPr>
          <p:txBody>
            <a:bodyPr wrap="square" rtlCol="0">
              <a:spAutoFit/>
            </a:bodyPr>
            <a:lstStyle/>
            <a:p>
              <a:pPr algn="just" defTabSz="457200">
                <a:spcAft>
                  <a:spcPts val="200"/>
                </a:spcAft>
              </a:pPr>
              <a:r>
                <a:rPr lang="en-US" sz="1400" b="1" dirty="0">
                  <a:solidFill>
                    <a:prstClr val="black"/>
                  </a:solidFill>
                  <a:latin typeface="Arial" panose="020B0604020202020204" pitchFamily="34" charset="0"/>
                  <a:cs typeface="Arial" panose="020B0604020202020204" pitchFamily="34" charset="0"/>
                </a:rPr>
                <a:t>Continuous</a:t>
              </a:r>
              <a:r>
                <a:rPr lang="en-US" sz="1400" dirty="0">
                  <a:solidFill>
                    <a:prstClr val="black"/>
                  </a:solidFill>
                  <a:latin typeface="Arial" panose="020B0604020202020204" pitchFamily="34" charset="0"/>
                  <a:cs typeface="Arial" panose="020B0604020202020204" pitchFamily="34" charset="0"/>
                </a:rPr>
                <a:t>: Core and skin temperatures, heart rate, local sweat rate monitoring</a:t>
              </a:r>
            </a:p>
            <a:p>
              <a:pPr algn="just" defTabSz="457200">
                <a:spcAft>
                  <a:spcPts val="200"/>
                </a:spcAft>
              </a:pPr>
              <a:r>
                <a:rPr lang="en-US" sz="1400" b="1" dirty="0">
                  <a:solidFill>
                    <a:prstClr val="black"/>
                  </a:solidFill>
                  <a:latin typeface="Arial" panose="020B0604020202020204" pitchFamily="34" charset="0"/>
                  <a:cs typeface="Arial" panose="020B0604020202020204" pitchFamily="34" charset="0"/>
                </a:rPr>
                <a:t>Every 15-minutes</a:t>
              </a:r>
              <a:r>
                <a:rPr lang="en-US" sz="1400" dirty="0">
                  <a:solidFill>
                    <a:prstClr val="black"/>
                  </a:solidFill>
                  <a:latin typeface="Arial" panose="020B0604020202020204" pitchFamily="34" charset="0"/>
                  <a:cs typeface="Arial" panose="020B0604020202020204" pitchFamily="34" charset="0"/>
                </a:rPr>
                <a:t>: Blood pressure, thermal sensation, thermal comfort, RPE</a:t>
              </a:r>
              <a:endParaRPr lang="en-US" sz="1200" dirty="0">
                <a:solidFill>
                  <a:prstClr val="black"/>
                </a:solidFill>
                <a:latin typeface="Arial" panose="020B0604020202020204" pitchFamily="34" charset="0"/>
                <a:cs typeface="Arial" panose="020B0604020202020204" pitchFamily="34" charset="0"/>
              </a:endParaRPr>
            </a:p>
          </p:txBody>
        </p:sp>
        <p:sp>
          <p:nvSpPr>
            <p:cNvPr id="1296" name="Rectangle 1295">
              <a:extLst>
                <a:ext uri="{FF2B5EF4-FFF2-40B4-BE49-F238E27FC236}">
                  <a16:creationId xmlns:a16="http://schemas.microsoft.com/office/drawing/2014/main" id="{C258AF9C-D137-A8A4-699A-A338C73B123C}"/>
                </a:ext>
              </a:extLst>
            </p:cNvPr>
            <p:cNvSpPr/>
            <p:nvPr/>
          </p:nvSpPr>
          <p:spPr>
            <a:xfrm rot="16200000">
              <a:off x="5562184" y="900935"/>
              <a:ext cx="577673" cy="54707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latin typeface="Arial" panose="020B0604020202020204" pitchFamily="34" charset="0"/>
                <a:cs typeface="Arial" panose="020B0604020202020204" pitchFamily="34" charset="0"/>
              </a:endParaRPr>
            </a:p>
          </p:txBody>
        </p:sp>
        <p:cxnSp>
          <p:nvCxnSpPr>
            <p:cNvPr id="1297" name="Straight Arrow Connector 1296">
              <a:extLst>
                <a:ext uri="{FF2B5EF4-FFF2-40B4-BE49-F238E27FC236}">
                  <a16:creationId xmlns:a16="http://schemas.microsoft.com/office/drawing/2014/main" id="{398B5209-1A48-0396-FA4F-D822B7184EC1}"/>
                </a:ext>
              </a:extLst>
            </p:cNvPr>
            <p:cNvCxnSpPr>
              <a:cxnSpLocks/>
            </p:cNvCxnSpPr>
            <p:nvPr/>
          </p:nvCxnSpPr>
          <p:spPr>
            <a:xfrm>
              <a:off x="3202550" y="3848634"/>
              <a:ext cx="5303520" cy="27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98" name="TextBox 1297">
            <a:extLst>
              <a:ext uri="{FF2B5EF4-FFF2-40B4-BE49-F238E27FC236}">
                <a16:creationId xmlns:a16="http://schemas.microsoft.com/office/drawing/2014/main" id="{C004A3D7-8F6E-2617-ADB6-4EFBF9D7F009}"/>
              </a:ext>
            </a:extLst>
          </p:cNvPr>
          <p:cNvSpPr txBox="1"/>
          <p:nvPr/>
        </p:nvSpPr>
        <p:spPr>
          <a:xfrm>
            <a:off x="1592567" y="2296240"/>
            <a:ext cx="1317732" cy="646330"/>
          </a:xfrm>
          <a:prstGeom prst="rect">
            <a:avLst/>
          </a:prstGeom>
          <a:noFill/>
        </p:spPr>
        <p:txBody>
          <a:bodyPr wrap="square" rtlCol="0">
            <a:spAutoFit/>
          </a:bodyPr>
          <a:lstStyle/>
          <a:p>
            <a:pPr algn="ctr" defTabSz="457200"/>
            <a:r>
              <a:rPr lang="en-US" sz="900" dirty="0">
                <a:solidFill>
                  <a:prstClr val="black"/>
                </a:solidFill>
                <a:latin typeface="Arial" panose="020B0604020202020204" pitchFamily="34" charset="0"/>
                <a:cs typeface="Arial" panose="020B0604020202020204" pitchFamily="34" charset="0"/>
              </a:rPr>
              <a:t>Echocardiogram</a:t>
            </a:r>
          </a:p>
          <a:p>
            <a:pPr algn="ctr" defTabSz="457200"/>
            <a:r>
              <a:rPr lang="en-US" sz="900" dirty="0">
                <a:solidFill>
                  <a:prstClr val="black"/>
                </a:solidFill>
                <a:latin typeface="Arial" panose="020B0604020202020204" pitchFamily="34" charset="0"/>
                <a:cs typeface="Arial" panose="020B0604020202020204" pitchFamily="34" charset="0"/>
              </a:rPr>
              <a:t>Forearm Blood Flow</a:t>
            </a:r>
          </a:p>
          <a:p>
            <a:pPr algn="ctr" defTabSz="457200"/>
            <a:r>
              <a:rPr lang="en-US" sz="900" dirty="0">
                <a:solidFill>
                  <a:prstClr val="black"/>
                </a:solidFill>
                <a:latin typeface="Arial" panose="020B0604020202020204" pitchFamily="34" charset="0"/>
                <a:cs typeface="Arial" panose="020B0604020202020204" pitchFamily="34" charset="0"/>
              </a:rPr>
              <a:t>Blood &amp; Urine Sample</a:t>
            </a:r>
          </a:p>
          <a:p>
            <a:pPr algn="ctr" defTabSz="457200"/>
            <a:r>
              <a:rPr lang="en-US" sz="900" dirty="0">
                <a:solidFill>
                  <a:prstClr val="black"/>
                </a:solidFill>
                <a:latin typeface="Arial" panose="020B0604020202020204" pitchFamily="34" charset="0"/>
                <a:cs typeface="Arial" panose="020B0604020202020204" pitchFamily="34" charset="0"/>
              </a:rPr>
              <a:t>Nude Body Mass</a:t>
            </a:r>
          </a:p>
        </p:txBody>
      </p:sp>
      <p:sp>
        <p:nvSpPr>
          <p:cNvPr id="1299" name="TextBox 1298">
            <a:extLst>
              <a:ext uri="{FF2B5EF4-FFF2-40B4-BE49-F238E27FC236}">
                <a16:creationId xmlns:a16="http://schemas.microsoft.com/office/drawing/2014/main" id="{750A2B45-7518-5587-92F9-E5CDCDE1EA87}"/>
              </a:ext>
            </a:extLst>
          </p:cNvPr>
          <p:cNvSpPr txBox="1"/>
          <p:nvPr/>
        </p:nvSpPr>
        <p:spPr>
          <a:xfrm>
            <a:off x="8707696" y="2296240"/>
            <a:ext cx="1317732" cy="646330"/>
          </a:xfrm>
          <a:prstGeom prst="rect">
            <a:avLst/>
          </a:prstGeom>
          <a:noFill/>
        </p:spPr>
        <p:txBody>
          <a:bodyPr wrap="square" rtlCol="0">
            <a:spAutoFit/>
          </a:bodyPr>
          <a:lstStyle/>
          <a:p>
            <a:pPr algn="ctr" defTabSz="457200"/>
            <a:r>
              <a:rPr lang="en-US" sz="900" dirty="0">
                <a:solidFill>
                  <a:prstClr val="black"/>
                </a:solidFill>
                <a:latin typeface="Arial" panose="020B0604020202020204" pitchFamily="34" charset="0"/>
                <a:cs typeface="Arial" panose="020B0604020202020204" pitchFamily="34" charset="0"/>
              </a:rPr>
              <a:t>Echocardiogram</a:t>
            </a:r>
          </a:p>
          <a:p>
            <a:pPr algn="ctr" defTabSz="457200"/>
            <a:r>
              <a:rPr lang="en-US" sz="900" dirty="0">
                <a:solidFill>
                  <a:prstClr val="black"/>
                </a:solidFill>
                <a:latin typeface="Arial" panose="020B0604020202020204" pitchFamily="34" charset="0"/>
                <a:cs typeface="Arial" panose="020B0604020202020204" pitchFamily="34" charset="0"/>
              </a:rPr>
              <a:t>Forearm Blood Flow</a:t>
            </a:r>
          </a:p>
          <a:p>
            <a:pPr algn="ctr" defTabSz="457200"/>
            <a:r>
              <a:rPr lang="en-US" sz="900" dirty="0">
                <a:solidFill>
                  <a:prstClr val="black"/>
                </a:solidFill>
                <a:latin typeface="Arial" panose="020B0604020202020204" pitchFamily="34" charset="0"/>
                <a:cs typeface="Arial" panose="020B0604020202020204" pitchFamily="34" charset="0"/>
              </a:rPr>
              <a:t>Blood &amp; Urine Sample</a:t>
            </a:r>
          </a:p>
          <a:p>
            <a:pPr algn="ctr" defTabSz="457200"/>
            <a:r>
              <a:rPr lang="en-US" sz="900" dirty="0">
                <a:solidFill>
                  <a:prstClr val="black"/>
                </a:solidFill>
                <a:latin typeface="Arial" panose="020B0604020202020204" pitchFamily="34" charset="0"/>
                <a:cs typeface="Arial" panose="020B0604020202020204" pitchFamily="34" charset="0"/>
              </a:rPr>
              <a:t>Nude Body Mass</a:t>
            </a:r>
          </a:p>
        </p:txBody>
      </p:sp>
      <p:cxnSp>
        <p:nvCxnSpPr>
          <p:cNvPr id="1300" name="Straight Arrow Connector 1299">
            <a:extLst>
              <a:ext uri="{FF2B5EF4-FFF2-40B4-BE49-F238E27FC236}">
                <a16:creationId xmlns:a16="http://schemas.microsoft.com/office/drawing/2014/main" id="{055EAE29-6DF8-6B6F-161C-D1817F51D0C4}"/>
              </a:ext>
            </a:extLst>
          </p:cNvPr>
          <p:cNvCxnSpPr>
            <a:cxnSpLocks/>
          </p:cNvCxnSpPr>
          <p:nvPr/>
        </p:nvCxnSpPr>
        <p:spPr>
          <a:xfrm flipV="1">
            <a:off x="6334797" y="1877265"/>
            <a:ext cx="0" cy="56025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1" name="TextBox 1300">
            <a:extLst>
              <a:ext uri="{FF2B5EF4-FFF2-40B4-BE49-F238E27FC236}">
                <a16:creationId xmlns:a16="http://schemas.microsoft.com/office/drawing/2014/main" id="{D7499C7C-FAF3-0C4E-FA03-C537CCBBD71E}"/>
              </a:ext>
            </a:extLst>
          </p:cNvPr>
          <p:cNvSpPr txBox="1"/>
          <p:nvPr/>
        </p:nvSpPr>
        <p:spPr>
          <a:xfrm>
            <a:off x="5726349" y="2404816"/>
            <a:ext cx="1223744" cy="369332"/>
          </a:xfrm>
          <a:prstGeom prst="rect">
            <a:avLst/>
          </a:prstGeom>
          <a:noFill/>
        </p:spPr>
        <p:txBody>
          <a:bodyPr wrap="square" rtlCol="0">
            <a:spAutoFit/>
          </a:bodyPr>
          <a:lstStyle/>
          <a:p>
            <a:pPr algn="ctr" defTabSz="457200"/>
            <a:r>
              <a:rPr lang="en-US" sz="900" dirty="0">
                <a:solidFill>
                  <a:prstClr val="black"/>
                </a:solidFill>
                <a:latin typeface="Arial" panose="020B0604020202020204" pitchFamily="34" charset="0"/>
                <a:cs typeface="Arial" panose="020B0604020202020204" pitchFamily="34" charset="0"/>
              </a:rPr>
              <a:t>Echocardiogram</a:t>
            </a:r>
          </a:p>
          <a:p>
            <a:pPr algn="ctr" defTabSz="457200"/>
            <a:r>
              <a:rPr lang="en-US" sz="900" dirty="0">
                <a:solidFill>
                  <a:prstClr val="black"/>
                </a:solidFill>
                <a:latin typeface="Arial" panose="020B0604020202020204" pitchFamily="34" charset="0"/>
                <a:cs typeface="Arial" panose="020B0604020202020204" pitchFamily="34" charset="0"/>
              </a:rPr>
              <a:t>Forearm Blood Flow</a:t>
            </a:r>
          </a:p>
        </p:txBody>
      </p:sp>
      <p:sp>
        <p:nvSpPr>
          <p:cNvPr id="23" name="TextBox 22">
            <a:extLst>
              <a:ext uri="{FF2B5EF4-FFF2-40B4-BE49-F238E27FC236}">
                <a16:creationId xmlns:a16="http://schemas.microsoft.com/office/drawing/2014/main" id="{ABB63BB9-807D-09CE-9E0F-4597D72EC306}"/>
              </a:ext>
            </a:extLst>
          </p:cNvPr>
          <p:cNvSpPr txBox="1"/>
          <p:nvPr/>
        </p:nvSpPr>
        <p:spPr>
          <a:xfrm>
            <a:off x="7319321" y="5396804"/>
            <a:ext cx="4101829" cy="1200329"/>
          </a:xfrm>
          <a:prstGeom prst="rect">
            <a:avLst/>
          </a:prstGeom>
          <a:noFill/>
        </p:spPr>
        <p:txBody>
          <a:bodyPr wrap="none" rtlCol="0">
            <a:spAutoFit/>
          </a:bodyPr>
          <a:lstStyle/>
          <a:p>
            <a:r>
              <a:rPr lang="en-US" sz="3600" dirty="0"/>
              <a:t>Younger: 18-35 years</a:t>
            </a:r>
          </a:p>
          <a:p>
            <a:r>
              <a:rPr lang="en-US" sz="3600" dirty="0"/>
              <a:t>Older: 65+ years</a:t>
            </a:r>
          </a:p>
        </p:txBody>
      </p:sp>
    </p:spTree>
    <p:extLst>
      <p:ext uri="{BB962C8B-B14F-4D97-AF65-F5344CB8AC3E}">
        <p14:creationId xmlns:p14="http://schemas.microsoft.com/office/powerpoint/2010/main" val="411402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9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9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9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0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0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298" grpId="0"/>
      <p:bldP spid="1299" grpId="0"/>
      <p:bldP spid="130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D2BCC2-50A1-D9A1-6E1A-96715DC0C5BF}"/>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APPROACH</a:t>
            </a:r>
          </a:p>
        </p:txBody>
      </p:sp>
      <p:grpSp>
        <p:nvGrpSpPr>
          <p:cNvPr id="10" name="Group 9">
            <a:extLst>
              <a:ext uri="{FF2B5EF4-FFF2-40B4-BE49-F238E27FC236}">
                <a16:creationId xmlns:a16="http://schemas.microsoft.com/office/drawing/2014/main" id="{9BF7F7AB-F78E-C225-9EDC-B1A2B974D081}"/>
              </a:ext>
            </a:extLst>
          </p:cNvPr>
          <p:cNvGrpSpPr/>
          <p:nvPr/>
        </p:nvGrpSpPr>
        <p:grpSpPr>
          <a:xfrm>
            <a:off x="6938047" y="3963090"/>
            <a:ext cx="3243943" cy="830997"/>
            <a:chOff x="417199" y="4621528"/>
            <a:chExt cx="3243943" cy="830997"/>
          </a:xfrm>
        </p:grpSpPr>
        <p:pic>
          <p:nvPicPr>
            <p:cNvPr id="5" name="Graphic 113">
              <a:extLst>
                <a:ext uri="{FF2B5EF4-FFF2-40B4-BE49-F238E27FC236}">
                  <a16:creationId xmlns:a16="http://schemas.microsoft.com/office/drawing/2014/main" id="{40B2A225-EAAE-F27B-401E-3A27941426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199" y="4621528"/>
              <a:ext cx="762548" cy="822960"/>
            </a:xfrm>
            <a:prstGeom prst="rect">
              <a:avLst/>
            </a:prstGeom>
          </p:spPr>
        </p:pic>
        <p:cxnSp>
          <p:nvCxnSpPr>
            <p:cNvPr id="7" name="Straight Arrow Connector 6">
              <a:extLst>
                <a:ext uri="{FF2B5EF4-FFF2-40B4-BE49-F238E27FC236}">
                  <a16:creationId xmlns:a16="http://schemas.microsoft.com/office/drawing/2014/main" id="{FAFBBAB0-8C57-3B35-0BF7-9FAB799C6E9E}"/>
                </a:ext>
              </a:extLst>
            </p:cNvPr>
            <p:cNvCxnSpPr>
              <a:cxnSpLocks/>
              <a:stCxn id="5" idx="3"/>
              <a:endCxn id="8" idx="1"/>
            </p:cNvCxnSpPr>
            <p:nvPr/>
          </p:nvCxnSpPr>
          <p:spPr>
            <a:xfrm>
              <a:off x="1179747" y="5033008"/>
              <a:ext cx="801454" cy="40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97A6A1-FF6A-64B0-BDEF-1705CE3188E4}"/>
                </a:ext>
              </a:extLst>
            </p:cNvPr>
            <p:cNvSpPr txBox="1"/>
            <p:nvPr/>
          </p:nvSpPr>
          <p:spPr>
            <a:xfrm>
              <a:off x="1981201" y="4621528"/>
              <a:ext cx="1679941" cy="830997"/>
            </a:xfrm>
            <a:prstGeom prst="rect">
              <a:avLst/>
            </a:prstGeom>
            <a:noFill/>
          </p:spPr>
          <p:txBody>
            <a:bodyPr wrap="square" rtlCol="0">
              <a:spAutoFit/>
            </a:bodyPr>
            <a:lstStyle/>
            <a:p>
              <a:pPr algn="ctr" defTabSz="457200"/>
              <a:r>
                <a:rPr lang="en-US" sz="2400" dirty="0">
                  <a:solidFill>
                    <a:prstClr val="black"/>
                  </a:solidFill>
                  <a:latin typeface="Calibri" panose="020F0502020204030204"/>
                </a:rPr>
                <a:t>3 METs for 5-minutes</a:t>
              </a:r>
            </a:p>
          </p:txBody>
        </p:sp>
      </p:grpSp>
      <p:grpSp>
        <p:nvGrpSpPr>
          <p:cNvPr id="20" name="Group 19">
            <a:extLst>
              <a:ext uri="{FF2B5EF4-FFF2-40B4-BE49-F238E27FC236}">
                <a16:creationId xmlns:a16="http://schemas.microsoft.com/office/drawing/2014/main" id="{C2CB34DB-52FA-8C72-1D4A-D043109F0C00}"/>
              </a:ext>
            </a:extLst>
          </p:cNvPr>
          <p:cNvGrpSpPr/>
          <p:nvPr/>
        </p:nvGrpSpPr>
        <p:grpSpPr>
          <a:xfrm>
            <a:off x="1623298" y="4060447"/>
            <a:ext cx="2257461" cy="2536686"/>
            <a:chOff x="23095" y="4060447"/>
            <a:chExt cx="2257461" cy="2536686"/>
          </a:xfrm>
        </p:grpSpPr>
        <p:pic>
          <p:nvPicPr>
            <p:cNvPr id="15" name="Picture 14" descr="A diagram of a heatwave&#10;&#10;Description automatically generated">
              <a:extLst>
                <a:ext uri="{FF2B5EF4-FFF2-40B4-BE49-F238E27FC236}">
                  <a16:creationId xmlns:a16="http://schemas.microsoft.com/office/drawing/2014/main" id="{677362C6-C455-904F-F4BF-CEB558A0043A}"/>
                </a:ext>
              </a:extLst>
            </p:cNvPr>
            <p:cNvPicPr>
              <a:picLocks noChangeAspect="1"/>
            </p:cNvPicPr>
            <p:nvPr/>
          </p:nvPicPr>
          <p:blipFill rotWithShape="1">
            <a:blip r:embed="rId4">
              <a:extLst>
                <a:ext uri="{28A0092B-C50C-407E-A947-70E740481C1C}">
                  <a14:useLocalDpi xmlns:a14="http://schemas.microsoft.com/office/drawing/2010/main" val="0"/>
                </a:ext>
              </a:extLst>
            </a:blip>
            <a:srcRect l="1394" t="27298" r="86723" b="51783"/>
            <a:stretch/>
          </p:blipFill>
          <p:spPr>
            <a:xfrm>
              <a:off x="409807" y="4060447"/>
              <a:ext cx="1484038" cy="1828800"/>
            </a:xfrm>
            <a:prstGeom prst="rect">
              <a:avLst/>
            </a:prstGeom>
          </p:spPr>
        </p:pic>
        <p:sp>
          <p:nvSpPr>
            <p:cNvPr id="17" name="TextBox 16">
              <a:extLst>
                <a:ext uri="{FF2B5EF4-FFF2-40B4-BE49-F238E27FC236}">
                  <a16:creationId xmlns:a16="http://schemas.microsoft.com/office/drawing/2014/main" id="{05B4D44A-035B-7924-7C14-FE31083D19B6}"/>
                </a:ext>
              </a:extLst>
            </p:cNvPr>
            <p:cNvSpPr txBox="1"/>
            <p:nvPr/>
          </p:nvSpPr>
          <p:spPr>
            <a:xfrm>
              <a:off x="23095" y="5889247"/>
              <a:ext cx="2257461" cy="707886"/>
            </a:xfrm>
            <a:prstGeom prst="rect">
              <a:avLst/>
            </a:prstGeom>
            <a:noFill/>
          </p:spPr>
          <p:txBody>
            <a:bodyPr wrap="square" rtlCol="0">
              <a:spAutoFit/>
            </a:bodyPr>
            <a:lstStyle/>
            <a:p>
              <a:pPr algn="ctr" defTabSz="457200"/>
              <a:r>
                <a:rPr lang="en-US" sz="2000" b="1" i="1" dirty="0">
                  <a:solidFill>
                    <a:prstClr val="black"/>
                  </a:solidFill>
                  <a:latin typeface="Calibri" panose="020F0502020204030204"/>
                </a:rPr>
                <a:t>2018 Los Angeles heat wave</a:t>
              </a:r>
            </a:p>
          </p:txBody>
        </p:sp>
      </p:grpSp>
      <p:grpSp>
        <p:nvGrpSpPr>
          <p:cNvPr id="19" name="Group 18">
            <a:extLst>
              <a:ext uri="{FF2B5EF4-FFF2-40B4-BE49-F238E27FC236}">
                <a16:creationId xmlns:a16="http://schemas.microsoft.com/office/drawing/2014/main" id="{7E87E434-D3B9-3789-F6A1-D6469B978D45}"/>
              </a:ext>
            </a:extLst>
          </p:cNvPr>
          <p:cNvGrpSpPr/>
          <p:nvPr/>
        </p:nvGrpSpPr>
        <p:grpSpPr>
          <a:xfrm>
            <a:off x="4110684" y="4060447"/>
            <a:ext cx="1985317" cy="2536686"/>
            <a:chOff x="3124795" y="4060447"/>
            <a:chExt cx="1985317" cy="2536686"/>
          </a:xfrm>
        </p:grpSpPr>
        <p:pic>
          <p:nvPicPr>
            <p:cNvPr id="16" name="Picture 15" descr="A diagram of a heatwave&#10;&#10;Description automatically generated">
              <a:extLst>
                <a:ext uri="{FF2B5EF4-FFF2-40B4-BE49-F238E27FC236}">
                  <a16:creationId xmlns:a16="http://schemas.microsoft.com/office/drawing/2014/main" id="{F0528A5D-2491-1A08-2B56-1A8DE702873E}"/>
                </a:ext>
              </a:extLst>
            </p:cNvPr>
            <p:cNvPicPr>
              <a:picLocks noChangeAspect="1"/>
            </p:cNvPicPr>
            <p:nvPr/>
          </p:nvPicPr>
          <p:blipFill rotWithShape="1">
            <a:blip r:embed="rId4">
              <a:extLst>
                <a:ext uri="{28A0092B-C50C-407E-A947-70E740481C1C}">
                  <a14:useLocalDpi xmlns:a14="http://schemas.microsoft.com/office/drawing/2010/main" val="0"/>
                </a:ext>
              </a:extLst>
            </a:blip>
            <a:srcRect l="16132" t="27298" r="69083" b="51783"/>
            <a:stretch/>
          </p:blipFill>
          <p:spPr>
            <a:xfrm>
              <a:off x="3194223" y="4060447"/>
              <a:ext cx="1846459" cy="1828800"/>
            </a:xfrm>
            <a:prstGeom prst="rect">
              <a:avLst/>
            </a:prstGeom>
          </p:spPr>
        </p:pic>
        <p:sp>
          <p:nvSpPr>
            <p:cNvPr id="18" name="TextBox 17">
              <a:extLst>
                <a:ext uri="{FF2B5EF4-FFF2-40B4-BE49-F238E27FC236}">
                  <a16:creationId xmlns:a16="http://schemas.microsoft.com/office/drawing/2014/main" id="{F6E90484-BCC0-3F8A-F866-06003CFBD50E}"/>
                </a:ext>
              </a:extLst>
            </p:cNvPr>
            <p:cNvSpPr txBox="1"/>
            <p:nvPr/>
          </p:nvSpPr>
          <p:spPr>
            <a:xfrm>
              <a:off x="3124795" y="5889247"/>
              <a:ext cx="1985317" cy="707886"/>
            </a:xfrm>
            <a:prstGeom prst="rect">
              <a:avLst/>
            </a:prstGeom>
            <a:noFill/>
          </p:spPr>
          <p:txBody>
            <a:bodyPr wrap="square" rtlCol="0">
              <a:spAutoFit/>
            </a:bodyPr>
            <a:lstStyle/>
            <a:p>
              <a:pPr algn="ctr" defTabSz="457200"/>
              <a:r>
                <a:rPr lang="en-US" sz="2000" b="1" i="1" dirty="0">
                  <a:solidFill>
                    <a:prstClr val="black"/>
                  </a:solidFill>
                  <a:latin typeface="Calibri" panose="020F0502020204030204"/>
                </a:rPr>
                <a:t>1995 Chicago heat wave</a:t>
              </a:r>
            </a:p>
          </p:txBody>
        </p:sp>
      </p:grpSp>
      <p:sp>
        <p:nvSpPr>
          <p:cNvPr id="4" name="Rectangle 3">
            <a:extLst>
              <a:ext uri="{FF2B5EF4-FFF2-40B4-BE49-F238E27FC236}">
                <a16:creationId xmlns:a16="http://schemas.microsoft.com/office/drawing/2014/main" id="{4DC3892B-3337-C597-13E8-302F47105521}"/>
              </a:ext>
            </a:extLst>
          </p:cNvPr>
          <p:cNvSpPr/>
          <p:nvPr/>
        </p:nvSpPr>
        <p:spPr>
          <a:xfrm>
            <a:off x="9503909" y="1491949"/>
            <a:ext cx="1116763" cy="335183"/>
          </a:xfrm>
          <a:prstGeom prst="rect">
            <a:avLst/>
          </a:prstGeom>
          <a:solidFill>
            <a:schemeClr val="bg2"/>
          </a:solidFill>
          <a:ln w="1270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defTabSz="457200"/>
            <a:r>
              <a:rPr lang="en-US" sz="1600" dirty="0">
                <a:solidFill>
                  <a:prstClr val="black"/>
                </a:solidFill>
                <a:latin typeface="Arial" panose="020B0604020202020204" pitchFamily="34" charset="0"/>
                <a:cs typeface="Arial" panose="020B0604020202020204" pitchFamily="34" charset="0"/>
              </a:rPr>
              <a:t>Recovery</a:t>
            </a:r>
          </a:p>
        </p:txBody>
      </p:sp>
      <p:sp>
        <p:nvSpPr>
          <p:cNvPr id="6" name="Rectangle 5">
            <a:extLst>
              <a:ext uri="{FF2B5EF4-FFF2-40B4-BE49-F238E27FC236}">
                <a16:creationId xmlns:a16="http://schemas.microsoft.com/office/drawing/2014/main" id="{E2E23269-39A2-00D8-989B-014706C0B6BB}"/>
              </a:ext>
            </a:extLst>
          </p:cNvPr>
          <p:cNvSpPr/>
          <p:nvPr/>
        </p:nvSpPr>
        <p:spPr>
          <a:xfrm>
            <a:off x="1571329" y="1490979"/>
            <a:ext cx="1120513" cy="336153"/>
          </a:xfrm>
          <a:prstGeom prst="rect">
            <a:avLst/>
          </a:prstGeom>
          <a:solidFill>
            <a:schemeClr val="bg2"/>
          </a:solidFill>
          <a:ln w="1270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defTabSz="457200"/>
            <a:r>
              <a:rPr lang="en-US" sz="1600" dirty="0">
                <a:solidFill>
                  <a:prstClr val="black"/>
                </a:solidFill>
                <a:latin typeface="Arial" panose="020B0604020202020204" pitchFamily="34" charset="0"/>
                <a:cs typeface="Arial" panose="020B0604020202020204" pitchFamily="34" charset="0"/>
              </a:rPr>
              <a:t>Baseline</a:t>
            </a:r>
          </a:p>
        </p:txBody>
      </p:sp>
      <p:sp>
        <p:nvSpPr>
          <p:cNvPr id="9" name="Rectangle 8">
            <a:extLst>
              <a:ext uri="{FF2B5EF4-FFF2-40B4-BE49-F238E27FC236}">
                <a16:creationId xmlns:a16="http://schemas.microsoft.com/office/drawing/2014/main" id="{074C7335-E95B-1EDC-F9C1-A1FFD2178808}"/>
              </a:ext>
            </a:extLst>
          </p:cNvPr>
          <p:cNvSpPr/>
          <p:nvPr/>
        </p:nvSpPr>
        <p:spPr>
          <a:xfrm>
            <a:off x="2749184" y="1493087"/>
            <a:ext cx="6697386" cy="335185"/>
          </a:xfrm>
          <a:prstGeom prst="rect">
            <a:avLst/>
          </a:prstGeom>
          <a:solidFill>
            <a:srgbClr val="C00000"/>
          </a:solidFill>
          <a:ln w="1270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defTabSz="457200"/>
            <a:r>
              <a:rPr lang="en-US" sz="1600" dirty="0">
                <a:solidFill>
                  <a:prstClr val="white"/>
                </a:solidFill>
                <a:latin typeface="Arial" panose="020B0604020202020204" pitchFamily="34" charset="0"/>
                <a:cs typeface="Arial" panose="020B0604020202020204" pitchFamily="34" charset="0"/>
              </a:rPr>
              <a:t>3 hours – DRY (47°C, 15% RH) or HUMID (41°C, 40% RH)</a:t>
            </a:r>
          </a:p>
        </p:txBody>
      </p:sp>
      <p:grpSp>
        <p:nvGrpSpPr>
          <p:cNvPr id="3" name="Group 2">
            <a:extLst>
              <a:ext uri="{FF2B5EF4-FFF2-40B4-BE49-F238E27FC236}">
                <a16:creationId xmlns:a16="http://schemas.microsoft.com/office/drawing/2014/main" id="{74E9F4A3-0B7A-EC6B-3169-B25890791F84}"/>
              </a:ext>
            </a:extLst>
          </p:cNvPr>
          <p:cNvGrpSpPr/>
          <p:nvPr/>
        </p:nvGrpSpPr>
        <p:grpSpPr>
          <a:xfrm>
            <a:off x="2720990" y="1027646"/>
            <a:ext cx="6782546" cy="414364"/>
            <a:chOff x="1196990" y="1027646"/>
            <a:chExt cx="6782546" cy="414364"/>
          </a:xfrm>
        </p:grpSpPr>
        <p:sp>
          <p:nvSpPr>
            <p:cNvPr id="13" name="Rectangle 12">
              <a:extLst>
                <a:ext uri="{FF2B5EF4-FFF2-40B4-BE49-F238E27FC236}">
                  <a16:creationId xmlns:a16="http://schemas.microsoft.com/office/drawing/2014/main" id="{3BA1ABE5-A0F1-F2E3-1F5D-ED8205364AF7}"/>
                </a:ext>
              </a:extLst>
            </p:cNvPr>
            <p:cNvSpPr/>
            <p:nvPr/>
          </p:nvSpPr>
          <p:spPr>
            <a:xfrm rot="16200000">
              <a:off x="4366693" y="-2113865"/>
              <a:ext cx="414364" cy="669738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78A7623-9090-E0D8-6D2E-23C7672860BF}"/>
                </a:ext>
              </a:extLst>
            </p:cNvPr>
            <p:cNvGrpSpPr/>
            <p:nvPr/>
          </p:nvGrpSpPr>
          <p:grpSpPr>
            <a:xfrm>
              <a:off x="1196990" y="1031016"/>
              <a:ext cx="6782546" cy="374842"/>
              <a:chOff x="1196990" y="1031016"/>
              <a:chExt cx="6782546" cy="374842"/>
            </a:xfrm>
          </p:grpSpPr>
          <p:cxnSp>
            <p:nvCxnSpPr>
              <p:cNvPr id="12" name="Straight Arrow Connector 11">
                <a:extLst>
                  <a:ext uri="{FF2B5EF4-FFF2-40B4-BE49-F238E27FC236}">
                    <a16:creationId xmlns:a16="http://schemas.microsoft.com/office/drawing/2014/main" id="{DA5B8A8C-929C-F5C8-971C-48CC6CDAB159}"/>
                  </a:ext>
                </a:extLst>
              </p:cNvPr>
              <p:cNvCxnSpPr>
                <a:cxnSpLocks/>
              </p:cNvCxnSpPr>
              <p:nvPr/>
            </p:nvCxnSpPr>
            <p:spPr>
              <a:xfrm>
                <a:off x="1501847" y="1337181"/>
                <a:ext cx="6172832" cy="33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Water Bottle outline">
                <a:extLst>
                  <a:ext uri="{FF2B5EF4-FFF2-40B4-BE49-F238E27FC236}">
                    <a16:creationId xmlns:a16="http://schemas.microsoft.com/office/drawing/2014/main" id="{72E914C2-DF32-8252-455A-15F2127D41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96990" y="1066371"/>
                <a:ext cx="336154" cy="336154"/>
              </a:xfrm>
              <a:prstGeom prst="rect">
                <a:avLst/>
              </a:prstGeom>
            </p:spPr>
          </p:pic>
          <p:pic>
            <p:nvPicPr>
              <p:cNvPr id="21" name="Graphic 20" descr="Water Bottle outline">
                <a:extLst>
                  <a:ext uri="{FF2B5EF4-FFF2-40B4-BE49-F238E27FC236}">
                    <a16:creationId xmlns:a16="http://schemas.microsoft.com/office/drawing/2014/main" id="{30243D7D-4357-8B99-3F48-CCD0247C84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643382" y="1069704"/>
                <a:ext cx="336154" cy="336154"/>
              </a:xfrm>
              <a:prstGeom prst="rect">
                <a:avLst/>
              </a:prstGeom>
            </p:spPr>
          </p:pic>
          <p:sp>
            <p:nvSpPr>
              <p:cNvPr id="22" name="TextBox 21">
                <a:extLst>
                  <a:ext uri="{FF2B5EF4-FFF2-40B4-BE49-F238E27FC236}">
                    <a16:creationId xmlns:a16="http://schemas.microsoft.com/office/drawing/2014/main" id="{CDCF4266-4CF6-2BE3-642A-4DC28C292C95}"/>
                  </a:ext>
                </a:extLst>
              </p:cNvPr>
              <p:cNvSpPr txBox="1"/>
              <p:nvPr/>
            </p:nvSpPr>
            <p:spPr>
              <a:xfrm>
                <a:off x="1573568" y="1031016"/>
                <a:ext cx="5969506" cy="307777"/>
              </a:xfrm>
              <a:prstGeom prst="rect">
                <a:avLst/>
              </a:prstGeom>
              <a:noFill/>
            </p:spPr>
            <p:txBody>
              <a:bodyPr wrap="square" rtlCol="0">
                <a:spAutoFit/>
              </a:bodyPr>
              <a:lstStyle/>
              <a:p>
                <a:pPr algn="ctr" defTabSz="457200"/>
                <a:r>
                  <a:rPr lang="en-US" sz="1400" dirty="0">
                    <a:solidFill>
                      <a:prstClr val="black"/>
                    </a:solidFill>
                    <a:latin typeface="Arial" panose="020B0604020202020204" pitchFamily="34" charset="0"/>
                    <a:cs typeface="Arial" panose="020B0604020202020204" pitchFamily="34" charset="0"/>
                  </a:rPr>
                  <a:t>Water intake 3 mL/kg/hour (24°C)</a:t>
                </a:r>
                <a:endParaRPr lang="en-US" sz="1200" dirty="0">
                  <a:solidFill>
                    <a:prstClr val="black"/>
                  </a:solidFill>
                  <a:latin typeface="Arial" panose="020B0604020202020204" pitchFamily="34" charset="0"/>
                  <a:cs typeface="Arial" panose="020B0604020202020204" pitchFamily="34" charset="0"/>
                </a:endParaRPr>
              </a:p>
            </p:txBody>
          </p:sp>
        </p:grpSp>
      </p:grpSp>
      <p:cxnSp>
        <p:nvCxnSpPr>
          <p:cNvPr id="30" name="Straight Arrow Connector 29">
            <a:extLst>
              <a:ext uri="{FF2B5EF4-FFF2-40B4-BE49-F238E27FC236}">
                <a16:creationId xmlns:a16="http://schemas.microsoft.com/office/drawing/2014/main" id="{BD40B2E6-5ACD-4553-66F3-6414E87020B9}"/>
              </a:ext>
            </a:extLst>
          </p:cNvPr>
          <p:cNvCxnSpPr>
            <a:cxnSpLocks/>
          </p:cNvCxnSpPr>
          <p:nvPr/>
        </p:nvCxnSpPr>
        <p:spPr>
          <a:xfrm>
            <a:off x="3450371" y="1878470"/>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0AB53D8-65A2-B99A-C6D9-DAFE0247E706}"/>
              </a:ext>
            </a:extLst>
          </p:cNvPr>
          <p:cNvSpPr/>
          <p:nvPr/>
        </p:nvSpPr>
        <p:spPr>
          <a:xfrm>
            <a:off x="1571329" y="1880327"/>
            <a:ext cx="9049343" cy="105997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latin typeface="Arial" panose="020B0604020202020204" pitchFamily="34" charset="0"/>
              <a:cs typeface="Arial" panose="020B0604020202020204" pitchFamily="34" charset="0"/>
            </a:endParaRPr>
          </a:p>
        </p:txBody>
      </p:sp>
      <p:cxnSp>
        <p:nvCxnSpPr>
          <p:cNvPr id="1280" name="Straight Arrow Connector 1279">
            <a:extLst>
              <a:ext uri="{FF2B5EF4-FFF2-40B4-BE49-F238E27FC236}">
                <a16:creationId xmlns:a16="http://schemas.microsoft.com/office/drawing/2014/main" id="{25AE8C16-1B8C-50A7-484D-4DC529E7DD03}"/>
              </a:ext>
            </a:extLst>
          </p:cNvPr>
          <p:cNvCxnSpPr>
            <a:cxnSpLocks/>
          </p:cNvCxnSpPr>
          <p:nvPr/>
        </p:nvCxnSpPr>
        <p:spPr>
          <a:xfrm>
            <a:off x="4172668" y="1878470"/>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1" name="Straight Arrow Connector 1280">
            <a:extLst>
              <a:ext uri="{FF2B5EF4-FFF2-40B4-BE49-F238E27FC236}">
                <a16:creationId xmlns:a16="http://schemas.microsoft.com/office/drawing/2014/main" id="{9BE0309B-E2AF-93C8-5412-B56D796705BC}"/>
              </a:ext>
            </a:extLst>
          </p:cNvPr>
          <p:cNvCxnSpPr>
            <a:cxnSpLocks/>
          </p:cNvCxnSpPr>
          <p:nvPr/>
        </p:nvCxnSpPr>
        <p:spPr>
          <a:xfrm>
            <a:off x="4910543" y="1879625"/>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2" name="Straight Arrow Connector 1281">
            <a:extLst>
              <a:ext uri="{FF2B5EF4-FFF2-40B4-BE49-F238E27FC236}">
                <a16:creationId xmlns:a16="http://schemas.microsoft.com/office/drawing/2014/main" id="{5CBD88AF-808A-E86D-A5AA-EE976DB38C24}"/>
              </a:ext>
            </a:extLst>
          </p:cNvPr>
          <p:cNvCxnSpPr>
            <a:cxnSpLocks/>
          </p:cNvCxnSpPr>
          <p:nvPr/>
        </p:nvCxnSpPr>
        <p:spPr>
          <a:xfrm>
            <a:off x="5573964" y="1879625"/>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3" name="Straight Arrow Connector 1282">
            <a:extLst>
              <a:ext uri="{FF2B5EF4-FFF2-40B4-BE49-F238E27FC236}">
                <a16:creationId xmlns:a16="http://schemas.microsoft.com/office/drawing/2014/main" id="{7F6FD87B-D299-EADF-B8F4-81A150594FA4}"/>
              </a:ext>
            </a:extLst>
          </p:cNvPr>
          <p:cNvCxnSpPr>
            <a:cxnSpLocks/>
          </p:cNvCxnSpPr>
          <p:nvPr/>
        </p:nvCxnSpPr>
        <p:spPr>
          <a:xfrm>
            <a:off x="7076718" y="1880563"/>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4" name="Straight Arrow Connector 1283">
            <a:extLst>
              <a:ext uri="{FF2B5EF4-FFF2-40B4-BE49-F238E27FC236}">
                <a16:creationId xmlns:a16="http://schemas.microsoft.com/office/drawing/2014/main" id="{FD50E393-15A4-6543-A950-47F7B194170F}"/>
              </a:ext>
            </a:extLst>
          </p:cNvPr>
          <p:cNvCxnSpPr>
            <a:cxnSpLocks/>
          </p:cNvCxnSpPr>
          <p:nvPr/>
        </p:nvCxnSpPr>
        <p:spPr>
          <a:xfrm>
            <a:off x="7811158" y="1879935"/>
            <a:ext cx="0" cy="224103"/>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5" name="Straight Arrow Connector 1284">
            <a:extLst>
              <a:ext uri="{FF2B5EF4-FFF2-40B4-BE49-F238E27FC236}">
                <a16:creationId xmlns:a16="http://schemas.microsoft.com/office/drawing/2014/main" id="{5622ABE4-32C5-108E-6A73-A1B347FB8FE5}"/>
              </a:ext>
            </a:extLst>
          </p:cNvPr>
          <p:cNvCxnSpPr>
            <a:cxnSpLocks/>
          </p:cNvCxnSpPr>
          <p:nvPr/>
        </p:nvCxnSpPr>
        <p:spPr>
          <a:xfrm flipV="1">
            <a:off x="9366562" y="1881629"/>
            <a:ext cx="0" cy="4482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86" name="Graphic 113">
            <a:extLst>
              <a:ext uri="{FF2B5EF4-FFF2-40B4-BE49-F238E27FC236}">
                <a16:creationId xmlns:a16="http://schemas.microsoft.com/office/drawing/2014/main" id="{68263F2A-071C-CDA2-67ED-283965B45F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5018" y="2161461"/>
            <a:ext cx="206275" cy="222617"/>
          </a:xfrm>
          <a:prstGeom prst="rect">
            <a:avLst/>
          </a:prstGeom>
        </p:spPr>
      </p:pic>
      <p:pic>
        <p:nvPicPr>
          <p:cNvPr id="1287" name="Graphic 116">
            <a:extLst>
              <a:ext uri="{FF2B5EF4-FFF2-40B4-BE49-F238E27FC236}">
                <a16:creationId xmlns:a16="http://schemas.microsoft.com/office/drawing/2014/main" id="{CA5DB4FF-4F3D-4332-61AD-0011245D08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9531" y="2161461"/>
            <a:ext cx="206275" cy="222617"/>
          </a:xfrm>
          <a:prstGeom prst="rect">
            <a:avLst/>
          </a:prstGeom>
        </p:spPr>
      </p:pic>
      <p:pic>
        <p:nvPicPr>
          <p:cNvPr id="1288" name="Graphic 131">
            <a:extLst>
              <a:ext uri="{FF2B5EF4-FFF2-40B4-BE49-F238E27FC236}">
                <a16:creationId xmlns:a16="http://schemas.microsoft.com/office/drawing/2014/main" id="{F6F2678C-F49F-6A48-1BEA-8FE43E0032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09180" y="2161797"/>
            <a:ext cx="206275" cy="222617"/>
          </a:xfrm>
          <a:prstGeom prst="rect">
            <a:avLst/>
          </a:prstGeom>
        </p:spPr>
      </p:pic>
      <p:pic>
        <p:nvPicPr>
          <p:cNvPr id="1289" name="Graphic 136">
            <a:extLst>
              <a:ext uri="{FF2B5EF4-FFF2-40B4-BE49-F238E27FC236}">
                <a16:creationId xmlns:a16="http://schemas.microsoft.com/office/drawing/2014/main" id="{E1518A1E-BE10-488F-19D9-38D9C8E67C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74010" y="2161797"/>
            <a:ext cx="206275" cy="222617"/>
          </a:xfrm>
          <a:prstGeom prst="rect">
            <a:avLst/>
          </a:prstGeom>
        </p:spPr>
      </p:pic>
      <p:pic>
        <p:nvPicPr>
          <p:cNvPr id="1290" name="Graphic 142">
            <a:extLst>
              <a:ext uri="{FF2B5EF4-FFF2-40B4-BE49-F238E27FC236}">
                <a16:creationId xmlns:a16="http://schemas.microsoft.com/office/drawing/2014/main" id="{D28A37F5-FE3B-C2BE-E454-296FDCDFFB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79325" y="2160038"/>
            <a:ext cx="206275" cy="222617"/>
          </a:xfrm>
          <a:prstGeom prst="rect">
            <a:avLst/>
          </a:prstGeom>
        </p:spPr>
      </p:pic>
      <p:pic>
        <p:nvPicPr>
          <p:cNvPr id="1291" name="Graphic 145">
            <a:extLst>
              <a:ext uri="{FF2B5EF4-FFF2-40B4-BE49-F238E27FC236}">
                <a16:creationId xmlns:a16="http://schemas.microsoft.com/office/drawing/2014/main" id="{5BA77ACB-B9AC-07A7-EEC5-E3B9680197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3838" y="2161564"/>
            <a:ext cx="206275" cy="222617"/>
          </a:xfrm>
          <a:prstGeom prst="rect">
            <a:avLst/>
          </a:prstGeom>
        </p:spPr>
      </p:pic>
      <p:sp>
        <p:nvSpPr>
          <p:cNvPr id="1292" name="Rectangle 1291">
            <a:extLst>
              <a:ext uri="{FF2B5EF4-FFF2-40B4-BE49-F238E27FC236}">
                <a16:creationId xmlns:a16="http://schemas.microsoft.com/office/drawing/2014/main" id="{4F16E2ED-EA5C-4E80-CC07-0855BB09C60C}"/>
              </a:ext>
            </a:extLst>
          </p:cNvPr>
          <p:cNvSpPr/>
          <p:nvPr/>
        </p:nvSpPr>
        <p:spPr>
          <a:xfrm>
            <a:off x="2742663" y="640268"/>
            <a:ext cx="6703903" cy="336153"/>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dirty="0">
                <a:solidFill>
                  <a:prstClr val="white"/>
                </a:solidFill>
                <a:latin typeface="Arial" panose="020B0604020202020204" pitchFamily="34" charset="0"/>
                <a:cs typeface="Arial" panose="020B0604020202020204" pitchFamily="34" charset="0"/>
              </a:rPr>
              <a:t>Simulated Heat Waves</a:t>
            </a:r>
          </a:p>
        </p:txBody>
      </p:sp>
      <p:cxnSp>
        <p:nvCxnSpPr>
          <p:cNvPr id="1293" name="Straight Arrow Connector 1292">
            <a:extLst>
              <a:ext uri="{FF2B5EF4-FFF2-40B4-BE49-F238E27FC236}">
                <a16:creationId xmlns:a16="http://schemas.microsoft.com/office/drawing/2014/main" id="{2BC33C4C-A365-B985-798A-C5C2A7437DFE}"/>
              </a:ext>
            </a:extLst>
          </p:cNvPr>
          <p:cNvCxnSpPr>
            <a:cxnSpLocks/>
          </p:cNvCxnSpPr>
          <p:nvPr/>
        </p:nvCxnSpPr>
        <p:spPr>
          <a:xfrm flipV="1">
            <a:off x="2247347" y="1879625"/>
            <a:ext cx="0" cy="4482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94" name="Group 1293">
            <a:extLst>
              <a:ext uri="{FF2B5EF4-FFF2-40B4-BE49-F238E27FC236}">
                <a16:creationId xmlns:a16="http://schemas.microsoft.com/office/drawing/2014/main" id="{6FFF7153-F004-145B-5AC5-EEDF414E6833}"/>
              </a:ext>
            </a:extLst>
          </p:cNvPr>
          <p:cNvGrpSpPr/>
          <p:nvPr/>
        </p:nvGrpSpPr>
        <p:grpSpPr>
          <a:xfrm>
            <a:off x="2742662" y="2991044"/>
            <a:ext cx="6703905" cy="707885"/>
            <a:chOff x="3115643" y="3347476"/>
            <a:chExt cx="5470755" cy="577673"/>
          </a:xfrm>
        </p:grpSpPr>
        <p:sp>
          <p:nvSpPr>
            <p:cNvPr id="1295" name="TextBox 1294">
              <a:extLst>
                <a:ext uri="{FF2B5EF4-FFF2-40B4-BE49-F238E27FC236}">
                  <a16:creationId xmlns:a16="http://schemas.microsoft.com/office/drawing/2014/main" id="{EE536EE6-D33D-E3BA-08AA-6999999D7DAE}"/>
                </a:ext>
              </a:extLst>
            </p:cNvPr>
            <p:cNvSpPr txBox="1"/>
            <p:nvPr/>
          </p:nvSpPr>
          <p:spPr>
            <a:xfrm>
              <a:off x="3122562" y="3353241"/>
              <a:ext cx="5463832" cy="447906"/>
            </a:xfrm>
            <a:prstGeom prst="rect">
              <a:avLst/>
            </a:prstGeom>
            <a:noFill/>
          </p:spPr>
          <p:txBody>
            <a:bodyPr wrap="square" rtlCol="0">
              <a:spAutoFit/>
            </a:bodyPr>
            <a:lstStyle/>
            <a:p>
              <a:pPr algn="just" defTabSz="457200">
                <a:spcAft>
                  <a:spcPts val="200"/>
                </a:spcAft>
              </a:pPr>
              <a:r>
                <a:rPr lang="en-US" sz="1400" b="1" dirty="0">
                  <a:solidFill>
                    <a:prstClr val="black"/>
                  </a:solidFill>
                  <a:latin typeface="Arial" panose="020B0604020202020204" pitchFamily="34" charset="0"/>
                  <a:cs typeface="Arial" panose="020B0604020202020204" pitchFamily="34" charset="0"/>
                </a:rPr>
                <a:t>Continuous</a:t>
              </a:r>
              <a:r>
                <a:rPr lang="en-US" sz="1400" dirty="0">
                  <a:solidFill>
                    <a:prstClr val="black"/>
                  </a:solidFill>
                  <a:latin typeface="Arial" panose="020B0604020202020204" pitchFamily="34" charset="0"/>
                  <a:cs typeface="Arial" panose="020B0604020202020204" pitchFamily="34" charset="0"/>
                </a:rPr>
                <a:t>: Core and skin temperatures, heart rate, local sweat rate monitoring</a:t>
              </a:r>
            </a:p>
            <a:p>
              <a:pPr algn="just" defTabSz="457200">
                <a:spcAft>
                  <a:spcPts val="200"/>
                </a:spcAft>
              </a:pPr>
              <a:r>
                <a:rPr lang="en-US" sz="1400" b="1" dirty="0">
                  <a:solidFill>
                    <a:prstClr val="black"/>
                  </a:solidFill>
                  <a:latin typeface="Arial" panose="020B0604020202020204" pitchFamily="34" charset="0"/>
                  <a:cs typeface="Arial" panose="020B0604020202020204" pitchFamily="34" charset="0"/>
                </a:rPr>
                <a:t>Every 15-minutes</a:t>
              </a:r>
              <a:r>
                <a:rPr lang="en-US" sz="1400" dirty="0">
                  <a:solidFill>
                    <a:prstClr val="black"/>
                  </a:solidFill>
                  <a:latin typeface="Arial" panose="020B0604020202020204" pitchFamily="34" charset="0"/>
                  <a:cs typeface="Arial" panose="020B0604020202020204" pitchFamily="34" charset="0"/>
                </a:rPr>
                <a:t>: Blood pressure, thermal sensation, thermal comfort, RPE</a:t>
              </a:r>
              <a:endParaRPr lang="en-US" sz="1200" dirty="0">
                <a:solidFill>
                  <a:prstClr val="black"/>
                </a:solidFill>
                <a:latin typeface="Arial" panose="020B0604020202020204" pitchFamily="34" charset="0"/>
                <a:cs typeface="Arial" panose="020B0604020202020204" pitchFamily="34" charset="0"/>
              </a:endParaRPr>
            </a:p>
          </p:txBody>
        </p:sp>
        <p:sp>
          <p:nvSpPr>
            <p:cNvPr id="1296" name="Rectangle 1295">
              <a:extLst>
                <a:ext uri="{FF2B5EF4-FFF2-40B4-BE49-F238E27FC236}">
                  <a16:creationId xmlns:a16="http://schemas.microsoft.com/office/drawing/2014/main" id="{C258AF9C-D137-A8A4-699A-A338C73B123C}"/>
                </a:ext>
              </a:extLst>
            </p:cNvPr>
            <p:cNvSpPr/>
            <p:nvPr/>
          </p:nvSpPr>
          <p:spPr>
            <a:xfrm rot="16200000">
              <a:off x="5562184" y="900935"/>
              <a:ext cx="577673" cy="547075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latin typeface="Arial" panose="020B0604020202020204" pitchFamily="34" charset="0"/>
                <a:cs typeface="Arial" panose="020B0604020202020204" pitchFamily="34" charset="0"/>
              </a:endParaRPr>
            </a:p>
          </p:txBody>
        </p:sp>
        <p:cxnSp>
          <p:nvCxnSpPr>
            <p:cNvPr id="1297" name="Straight Arrow Connector 1296">
              <a:extLst>
                <a:ext uri="{FF2B5EF4-FFF2-40B4-BE49-F238E27FC236}">
                  <a16:creationId xmlns:a16="http://schemas.microsoft.com/office/drawing/2014/main" id="{398B5209-1A48-0396-FA4F-D822B7184EC1}"/>
                </a:ext>
              </a:extLst>
            </p:cNvPr>
            <p:cNvCxnSpPr>
              <a:cxnSpLocks/>
            </p:cNvCxnSpPr>
            <p:nvPr/>
          </p:nvCxnSpPr>
          <p:spPr>
            <a:xfrm>
              <a:off x="3202550" y="3848634"/>
              <a:ext cx="5303520" cy="27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98" name="TextBox 1297">
            <a:extLst>
              <a:ext uri="{FF2B5EF4-FFF2-40B4-BE49-F238E27FC236}">
                <a16:creationId xmlns:a16="http://schemas.microsoft.com/office/drawing/2014/main" id="{C004A3D7-8F6E-2617-ADB6-4EFBF9D7F009}"/>
              </a:ext>
            </a:extLst>
          </p:cNvPr>
          <p:cNvSpPr txBox="1"/>
          <p:nvPr/>
        </p:nvSpPr>
        <p:spPr>
          <a:xfrm>
            <a:off x="1592567" y="2296240"/>
            <a:ext cx="1317732" cy="646330"/>
          </a:xfrm>
          <a:prstGeom prst="rect">
            <a:avLst/>
          </a:prstGeom>
          <a:noFill/>
        </p:spPr>
        <p:txBody>
          <a:bodyPr wrap="square" rtlCol="0">
            <a:spAutoFit/>
          </a:bodyPr>
          <a:lstStyle/>
          <a:p>
            <a:pPr algn="ctr" defTabSz="457200"/>
            <a:r>
              <a:rPr lang="en-US" sz="900" dirty="0">
                <a:solidFill>
                  <a:prstClr val="black"/>
                </a:solidFill>
                <a:latin typeface="Arial" panose="020B0604020202020204" pitchFamily="34" charset="0"/>
                <a:cs typeface="Arial" panose="020B0604020202020204" pitchFamily="34" charset="0"/>
              </a:rPr>
              <a:t>Echocardiogram</a:t>
            </a:r>
          </a:p>
          <a:p>
            <a:pPr algn="ctr" defTabSz="457200"/>
            <a:r>
              <a:rPr lang="en-US" sz="900" dirty="0">
                <a:solidFill>
                  <a:prstClr val="black"/>
                </a:solidFill>
                <a:latin typeface="Arial" panose="020B0604020202020204" pitchFamily="34" charset="0"/>
                <a:cs typeface="Arial" panose="020B0604020202020204" pitchFamily="34" charset="0"/>
              </a:rPr>
              <a:t>Forearm Blood Flow</a:t>
            </a:r>
          </a:p>
          <a:p>
            <a:pPr algn="ctr" defTabSz="457200"/>
            <a:r>
              <a:rPr lang="en-US" sz="900" dirty="0">
                <a:solidFill>
                  <a:prstClr val="black"/>
                </a:solidFill>
                <a:latin typeface="Arial" panose="020B0604020202020204" pitchFamily="34" charset="0"/>
                <a:cs typeface="Arial" panose="020B0604020202020204" pitchFamily="34" charset="0"/>
              </a:rPr>
              <a:t>Blood &amp; Urine Sample</a:t>
            </a:r>
          </a:p>
          <a:p>
            <a:pPr algn="ctr" defTabSz="457200"/>
            <a:r>
              <a:rPr lang="en-US" sz="900" dirty="0">
                <a:solidFill>
                  <a:prstClr val="black"/>
                </a:solidFill>
                <a:latin typeface="Arial" panose="020B0604020202020204" pitchFamily="34" charset="0"/>
                <a:cs typeface="Arial" panose="020B0604020202020204" pitchFamily="34" charset="0"/>
              </a:rPr>
              <a:t>Nude Body Mass</a:t>
            </a:r>
          </a:p>
        </p:txBody>
      </p:sp>
      <p:sp>
        <p:nvSpPr>
          <p:cNvPr id="1299" name="TextBox 1298">
            <a:extLst>
              <a:ext uri="{FF2B5EF4-FFF2-40B4-BE49-F238E27FC236}">
                <a16:creationId xmlns:a16="http://schemas.microsoft.com/office/drawing/2014/main" id="{750A2B45-7518-5587-92F9-E5CDCDE1EA87}"/>
              </a:ext>
            </a:extLst>
          </p:cNvPr>
          <p:cNvSpPr txBox="1"/>
          <p:nvPr/>
        </p:nvSpPr>
        <p:spPr>
          <a:xfrm>
            <a:off x="8707696" y="2296240"/>
            <a:ext cx="1317732" cy="646330"/>
          </a:xfrm>
          <a:prstGeom prst="rect">
            <a:avLst/>
          </a:prstGeom>
          <a:noFill/>
        </p:spPr>
        <p:txBody>
          <a:bodyPr wrap="square" rtlCol="0">
            <a:spAutoFit/>
          </a:bodyPr>
          <a:lstStyle/>
          <a:p>
            <a:pPr algn="ctr" defTabSz="457200"/>
            <a:r>
              <a:rPr lang="en-US" sz="900" dirty="0">
                <a:solidFill>
                  <a:prstClr val="black"/>
                </a:solidFill>
                <a:latin typeface="Arial" panose="020B0604020202020204" pitchFamily="34" charset="0"/>
                <a:cs typeface="Arial" panose="020B0604020202020204" pitchFamily="34" charset="0"/>
              </a:rPr>
              <a:t>Echocardiogram</a:t>
            </a:r>
          </a:p>
          <a:p>
            <a:pPr algn="ctr" defTabSz="457200"/>
            <a:r>
              <a:rPr lang="en-US" sz="900" dirty="0">
                <a:solidFill>
                  <a:prstClr val="black"/>
                </a:solidFill>
                <a:latin typeface="Arial" panose="020B0604020202020204" pitchFamily="34" charset="0"/>
                <a:cs typeface="Arial" panose="020B0604020202020204" pitchFamily="34" charset="0"/>
              </a:rPr>
              <a:t>Forearm Blood Flow</a:t>
            </a:r>
          </a:p>
          <a:p>
            <a:pPr algn="ctr" defTabSz="457200"/>
            <a:r>
              <a:rPr lang="en-US" sz="900" dirty="0">
                <a:solidFill>
                  <a:prstClr val="black"/>
                </a:solidFill>
                <a:latin typeface="Arial" panose="020B0604020202020204" pitchFamily="34" charset="0"/>
                <a:cs typeface="Arial" panose="020B0604020202020204" pitchFamily="34" charset="0"/>
              </a:rPr>
              <a:t>Blood &amp; Urine Sample</a:t>
            </a:r>
          </a:p>
          <a:p>
            <a:pPr algn="ctr" defTabSz="457200"/>
            <a:r>
              <a:rPr lang="en-US" sz="900" dirty="0">
                <a:solidFill>
                  <a:prstClr val="black"/>
                </a:solidFill>
                <a:latin typeface="Arial" panose="020B0604020202020204" pitchFamily="34" charset="0"/>
                <a:cs typeface="Arial" panose="020B0604020202020204" pitchFamily="34" charset="0"/>
              </a:rPr>
              <a:t>Nude Body Mass</a:t>
            </a:r>
          </a:p>
        </p:txBody>
      </p:sp>
      <p:cxnSp>
        <p:nvCxnSpPr>
          <p:cNvPr id="1300" name="Straight Arrow Connector 1299">
            <a:extLst>
              <a:ext uri="{FF2B5EF4-FFF2-40B4-BE49-F238E27FC236}">
                <a16:creationId xmlns:a16="http://schemas.microsoft.com/office/drawing/2014/main" id="{055EAE29-6DF8-6B6F-161C-D1817F51D0C4}"/>
              </a:ext>
            </a:extLst>
          </p:cNvPr>
          <p:cNvCxnSpPr>
            <a:cxnSpLocks/>
          </p:cNvCxnSpPr>
          <p:nvPr/>
        </p:nvCxnSpPr>
        <p:spPr>
          <a:xfrm flipV="1">
            <a:off x="6334797" y="1877265"/>
            <a:ext cx="0" cy="56025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1" name="TextBox 1300">
            <a:extLst>
              <a:ext uri="{FF2B5EF4-FFF2-40B4-BE49-F238E27FC236}">
                <a16:creationId xmlns:a16="http://schemas.microsoft.com/office/drawing/2014/main" id="{D7499C7C-FAF3-0C4E-FA03-C537CCBBD71E}"/>
              </a:ext>
            </a:extLst>
          </p:cNvPr>
          <p:cNvSpPr txBox="1"/>
          <p:nvPr/>
        </p:nvSpPr>
        <p:spPr>
          <a:xfrm>
            <a:off x="5726349" y="2404816"/>
            <a:ext cx="1223744" cy="369332"/>
          </a:xfrm>
          <a:prstGeom prst="rect">
            <a:avLst/>
          </a:prstGeom>
          <a:noFill/>
        </p:spPr>
        <p:txBody>
          <a:bodyPr wrap="square" rtlCol="0">
            <a:spAutoFit/>
          </a:bodyPr>
          <a:lstStyle/>
          <a:p>
            <a:pPr algn="ctr" defTabSz="457200"/>
            <a:r>
              <a:rPr lang="en-US" sz="900" dirty="0">
                <a:solidFill>
                  <a:prstClr val="black"/>
                </a:solidFill>
                <a:latin typeface="Arial" panose="020B0604020202020204" pitchFamily="34" charset="0"/>
                <a:cs typeface="Arial" panose="020B0604020202020204" pitchFamily="34" charset="0"/>
              </a:rPr>
              <a:t>Echocardiogram</a:t>
            </a:r>
          </a:p>
          <a:p>
            <a:pPr algn="ctr" defTabSz="457200"/>
            <a:r>
              <a:rPr lang="en-US" sz="900" dirty="0">
                <a:solidFill>
                  <a:prstClr val="black"/>
                </a:solidFill>
                <a:latin typeface="Arial" panose="020B0604020202020204" pitchFamily="34" charset="0"/>
                <a:cs typeface="Arial" panose="020B0604020202020204" pitchFamily="34" charset="0"/>
              </a:rPr>
              <a:t>Forearm Blood Flow</a:t>
            </a:r>
          </a:p>
        </p:txBody>
      </p:sp>
      <p:sp>
        <p:nvSpPr>
          <p:cNvPr id="23" name="TextBox 22">
            <a:extLst>
              <a:ext uri="{FF2B5EF4-FFF2-40B4-BE49-F238E27FC236}">
                <a16:creationId xmlns:a16="http://schemas.microsoft.com/office/drawing/2014/main" id="{ABB63BB9-807D-09CE-9E0F-4597D72EC306}"/>
              </a:ext>
            </a:extLst>
          </p:cNvPr>
          <p:cNvSpPr txBox="1"/>
          <p:nvPr/>
        </p:nvSpPr>
        <p:spPr>
          <a:xfrm>
            <a:off x="7319321" y="5396804"/>
            <a:ext cx="4101829" cy="1200329"/>
          </a:xfrm>
          <a:prstGeom prst="rect">
            <a:avLst/>
          </a:prstGeom>
          <a:noFill/>
        </p:spPr>
        <p:txBody>
          <a:bodyPr wrap="none" rtlCol="0">
            <a:spAutoFit/>
          </a:bodyPr>
          <a:lstStyle/>
          <a:p>
            <a:r>
              <a:rPr lang="en-US" sz="3600" dirty="0"/>
              <a:t>Younger: 18-35 years</a:t>
            </a:r>
          </a:p>
          <a:p>
            <a:r>
              <a:rPr lang="en-US" sz="3600" dirty="0"/>
              <a:t>Older: 65+ years</a:t>
            </a:r>
          </a:p>
        </p:txBody>
      </p:sp>
      <p:sp>
        <p:nvSpPr>
          <p:cNvPr id="1302" name="Rectangle 1301">
            <a:extLst>
              <a:ext uri="{FF2B5EF4-FFF2-40B4-BE49-F238E27FC236}">
                <a16:creationId xmlns:a16="http://schemas.microsoft.com/office/drawing/2014/main" id="{FDFA80FA-A9BF-0E83-7DB0-D1FAAFA8DF57}"/>
              </a:ext>
            </a:extLst>
          </p:cNvPr>
          <p:cNvSpPr/>
          <p:nvPr/>
        </p:nvSpPr>
        <p:spPr>
          <a:xfrm>
            <a:off x="711822" y="2988773"/>
            <a:ext cx="10709328" cy="3869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FF0C89B-316E-B892-E000-FCCC8E022E19}"/>
              </a:ext>
            </a:extLst>
          </p:cNvPr>
          <p:cNvGrpSpPr/>
          <p:nvPr/>
        </p:nvGrpSpPr>
        <p:grpSpPr>
          <a:xfrm>
            <a:off x="485924" y="3042287"/>
            <a:ext cx="5369761" cy="3636565"/>
            <a:chOff x="7558391" y="396097"/>
            <a:chExt cx="4238018" cy="3180265"/>
          </a:xfrm>
        </p:grpSpPr>
        <p:pic>
          <p:nvPicPr>
            <p:cNvPr id="25" name="Picture 24" descr="A person in a wheelchair with electrodes on his chest&#10;&#10;Description automatically generated">
              <a:extLst>
                <a:ext uri="{FF2B5EF4-FFF2-40B4-BE49-F238E27FC236}">
                  <a16:creationId xmlns:a16="http://schemas.microsoft.com/office/drawing/2014/main" id="{73A2521D-CC22-7414-381E-A59FA8F65E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8391" y="396097"/>
              <a:ext cx="4238018" cy="3180265"/>
            </a:xfrm>
            <a:prstGeom prst="rect">
              <a:avLst/>
            </a:prstGeom>
          </p:spPr>
        </p:pic>
        <p:sp>
          <p:nvSpPr>
            <p:cNvPr id="26" name="Rectangle 25">
              <a:extLst>
                <a:ext uri="{FF2B5EF4-FFF2-40B4-BE49-F238E27FC236}">
                  <a16:creationId xmlns:a16="http://schemas.microsoft.com/office/drawing/2014/main" id="{ED26351D-B06B-B901-8F72-64AC9B2BA79C}"/>
                </a:ext>
              </a:extLst>
            </p:cNvPr>
            <p:cNvSpPr/>
            <p:nvPr/>
          </p:nvSpPr>
          <p:spPr>
            <a:xfrm>
              <a:off x="9542834" y="2120630"/>
              <a:ext cx="476655" cy="18482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6F8C6F8-66C1-3D31-6FF1-E7D9F08CD51A}"/>
              </a:ext>
            </a:extLst>
          </p:cNvPr>
          <p:cNvGrpSpPr/>
          <p:nvPr/>
        </p:nvGrpSpPr>
        <p:grpSpPr>
          <a:xfrm>
            <a:off x="6224291" y="3054792"/>
            <a:ext cx="5505177" cy="3611556"/>
            <a:chOff x="7558391" y="3852153"/>
            <a:chExt cx="4238017" cy="3005846"/>
          </a:xfrm>
        </p:grpSpPr>
        <p:pic>
          <p:nvPicPr>
            <p:cNvPr id="28" name="Picture 27" descr="A person on a machine&#10;&#10;Description automatically generated">
              <a:extLst>
                <a:ext uri="{FF2B5EF4-FFF2-40B4-BE49-F238E27FC236}">
                  <a16:creationId xmlns:a16="http://schemas.microsoft.com/office/drawing/2014/main" id="{055E64D4-8C8A-493A-4F4E-4CAB7BDD12D1}"/>
                </a:ext>
              </a:extLst>
            </p:cNvPr>
            <p:cNvPicPr>
              <a:picLocks noChangeAspect="1"/>
            </p:cNvPicPr>
            <p:nvPr/>
          </p:nvPicPr>
          <p:blipFill>
            <a:blip r:embed="rId8">
              <a:extLst>
                <a:ext uri="{28A0092B-C50C-407E-A947-70E740481C1C}">
                  <a14:useLocalDpi xmlns:a14="http://schemas.microsoft.com/office/drawing/2010/main" val="0"/>
                </a:ext>
              </a:extLst>
            </a:blip>
            <a:srcRect t="5484"/>
            <a:stretch/>
          </p:blipFill>
          <p:spPr>
            <a:xfrm>
              <a:off x="7558391" y="3852153"/>
              <a:ext cx="4238017" cy="3005846"/>
            </a:xfrm>
            <a:prstGeom prst="rect">
              <a:avLst/>
            </a:prstGeom>
          </p:spPr>
        </p:pic>
        <p:sp>
          <p:nvSpPr>
            <p:cNvPr id="29" name="Rectangle 28">
              <a:extLst>
                <a:ext uri="{FF2B5EF4-FFF2-40B4-BE49-F238E27FC236}">
                  <a16:creationId xmlns:a16="http://schemas.microsoft.com/office/drawing/2014/main" id="{925D9534-3ABD-9F32-AC8B-5067FC78BE8B}"/>
                </a:ext>
              </a:extLst>
            </p:cNvPr>
            <p:cNvSpPr/>
            <p:nvPr/>
          </p:nvSpPr>
          <p:spPr>
            <a:xfrm>
              <a:off x="10415081" y="5316165"/>
              <a:ext cx="625813" cy="20914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024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6D7BD1-11B3-3AF6-65AC-6BC45CAE390D}"/>
              </a:ext>
            </a:extLst>
          </p:cNvPr>
          <p:cNvSpPr txBox="1"/>
          <p:nvPr/>
        </p:nvSpPr>
        <p:spPr>
          <a:xfrm>
            <a:off x="106088" y="6604083"/>
            <a:ext cx="3384732" cy="253916"/>
          </a:xfrm>
          <a:prstGeom prst="rect">
            <a:avLst/>
          </a:prstGeom>
          <a:noFill/>
        </p:spPr>
        <p:txBody>
          <a:bodyPr wrap="square">
            <a:spAutoFit/>
          </a:bodyPr>
          <a:lstStyle/>
          <a:p>
            <a:pPr defTabSz="457200"/>
            <a:r>
              <a:rPr lang="en-US" sz="1050" b="1" dirty="0">
                <a:solidFill>
                  <a:prstClr val="black"/>
                </a:solidFill>
                <a:latin typeface="Calibri" panose="020F0502020204030204"/>
              </a:rPr>
              <a:t>McKenna et al. 2023</a:t>
            </a:r>
          </a:p>
        </p:txBody>
      </p:sp>
      <p:sp>
        <p:nvSpPr>
          <p:cNvPr id="4" name="Rectangle 3">
            <a:extLst>
              <a:ext uri="{FF2B5EF4-FFF2-40B4-BE49-F238E27FC236}">
                <a16:creationId xmlns:a16="http://schemas.microsoft.com/office/drawing/2014/main" id="{FEBE6F6C-0798-3CF0-F925-EABE46500852}"/>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HEAT WAVES &amp; THE ELDERLY</a:t>
            </a:r>
          </a:p>
        </p:txBody>
      </p:sp>
      <p:grpSp>
        <p:nvGrpSpPr>
          <p:cNvPr id="8" name="Group 7">
            <a:extLst>
              <a:ext uri="{FF2B5EF4-FFF2-40B4-BE49-F238E27FC236}">
                <a16:creationId xmlns:a16="http://schemas.microsoft.com/office/drawing/2014/main" id="{5A3069DD-B9F4-62EA-931E-78486B1DB9B9}"/>
              </a:ext>
            </a:extLst>
          </p:cNvPr>
          <p:cNvGrpSpPr/>
          <p:nvPr/>
        </p:nvGrpSpPr>
        <p:grpSpPr>
          <a:xfrm>
            <a:off x="882598" y="972823"/>
            <a:ext cx="3384732" cy="4389134"/>
            <a:chOff x="912861" y="817714"/>
            <a:chExt cx="3384732" cy="4389134"/>
          </a:xfrm>
        </p:grpSpPr>
        <p:pic>
          <p:nvPicPr>
            <p:cNvPr id="2" name="Picture 1">
              <a:extLst>
                <a:ext uri="{FF2B5EF4-FFF2-40B4-BE49-F238E27FC236}">
                  <a16:creationId xmlns:a16="http://schemas.microsoft.com/office/drawing/2014/main" id="{4314066A-BEC2-7614-AD57-FFE1EFB1B531}"/>
                </a:ext>
              </a:extLst>
            </p:cNvPr>
            <p:cNvPicPr>
              <a:picLocks noChangeAspect="1"/>
            </p:cNvPicPr>
            <p:nvPr/>
          </p:nvPicPr>
          <p:blipFill rotWithShape="1">
            <a:blip r:embed="rId3"/>
            <a:srcRect r="4655" b="55414"/>
            <a:stretch/>
          </p:blipFill>
          <p:spPr>
            <a:xfrm>
              <a:off x="912861" y="1651152"/>
              <a:ext cx="3384732" cy="3555696"/>
            </a:xfrm>
            <a:prstGeom prst="rect">
              <a:avLst/>
            </a:prstGeom>
          </p:spPr>
        </p:pic>
        <p:sp>
          <p:nvSpPr>
            <p:cNvPr id="6" name="TextBox 5">
              <a:extLst>
                <a:ext uri="{FF2B5EF4-FFF2-40B4-BE49-F238E27FC236}">
                  <a16:creationId xmlns:a16="http://schemas.microsoft.com/office/drawing/2014/main" id="{6F73E4E5-0CF2-FE28-742B-361BD392205E}"/>
                </a:ext>
              </a:extLst>
            </p:cNvPr>
            <p:cNvSpPr txBox="1"/>
            <p:nvPr/>
          </p:nvSpPr>
          <p:spPr>
            <a:xfrm>
              <a:off x="1551411" y="817714"/>
              <a:ext cx="2667397" cy="830997"/>
            </a:xfrm>
            <a:prstGeom prst="rect">
              <a:avLst/>
            </a:prstGeom>
            <a:noFill/>
          </p:spPr>
          <p:txBody>
            <a:bodyPr wrap="none" rtlCol="0">
              <a:spAutoFit/>
            </a:bodyPr>
            <a:lstStyle/>
            <a:p>
              <a:pPr defTabSz="457200"/>
              <a:r>
                <a:rPr lang="en-US" sz="2400" b="1" dirty="0">
                  <a:solidFill>
                    <a:prstClr val="black"/>
                  </a:solidFill>
                  <a:latin typeface="Calibri" panose="020F0502020204030204"/>
                </a:rPr>
                <a:t>DRY (47°C, 15% RH)</a:t>
              </a:r>
            </a:p>
            <a:p>
              <a:pPr algn="ctr" defTabSz="457200"/>
              <a:r>
                <a:rPr lang="en-US" sz="2400" b="1" dirty="0">
                  <a:solidFill>
                    <a:prstClr val="black"/>
                  </a:solidFill>
                  <a:latin typeface="Calibri" panose="020F0502020204030204"/>
                </a:rPr>
                <a:t>Los Angeles 2018</a:t>
              </a:r>
            </a:p>
          </p:txBody>
        </p:sp>
      </p:grpSp>
      <p:grpSp>
        <p:nvGrpSpPr>
          <p:cNvPr id="9" name="Group 8">
            <a:extLst>
              <a:ext uri="{FF2B5EF4-FFF2-40B4-BE49-F238E27FC236}">
                <a16:creationId xmlns:a16="http://schemas.microsoft.com/office/drawing/2014/main" id="{E5F1D9BF-1696-299B-FF3D-77C0DC3B3CBA}"/>
              </a:ext>
            </a:extLst>
          </p:cNvPr>
          <p:cNvGrpSpPr/>
          <p:nvPr/>
        </p:nvGrpSpPr>
        <p:grpSpPr>
          <a:xfrm>
            <a:off x="6941460" y="1026885"/>
            <a:ext cx="3517629" cy="4335072"/>
            <a:chOff x="4785161" y="871776"/>
            <a:chExt cx="3517629" cy="4335072"/>
          </a:xfrm>
        </p:grpSpPr>
        <p:pic>
          <p:nvPicPr>
            <p:cNvPr id="5" name="Picture 4">
              <a:extLst>
                <a:ext uri="{FF2B5EF4-FFF2-40B4-BE49-F238E27FC236}">
                  <a16:creationId xmlns:a16="http://schemas.microsoft.com/office/drawing/2014/main" id="{FC5BCB14-7D2F-B9E2-E864-6B3F59882574}"/>
                </a:ext>
              </a:extLst>
            </p:cNvPr>
            <p:cNvPicPr>
              <a:picLocks noChangeAspect="1"/>
            </p:cNvPicPr>
            <p:nvPr/>
          </p:nvPicPr>
          <p:blipFill rotWithShape="1">
            <a:blip r:embed="rId3"/>
            <a:srcRect t="57146" r="4655" b="-1732"/>
            <a:stretch/>
          </p:blipFill>
          <p:spPr>
            <a:xfrm>
              <a:off x="4785161" y="1651152"/>
              <a:ext cx="3384732" cy="3555696"/>
            </a:xfrm>
            <a:prstGeom prst="rect">
              <a:avLst/>
            </a:prstGeom>
          </p:spPr>
        </p:pic>
        <p:sp>
          <p:nvSpPr>
            <p:cNvPr id="7" name="TextBox 6">
              <a:extLst>
                <a:ext uri="{FF2B5EF4-FFF2-40B4-BE49-F238E27FC236}">
                  <a16:creationId xmlns:a16="http://schemas.microsoft.com/office/drawing/2014/main" id="{F1917798-0DA9-DA4E-FA2E-27764A7B1B4F}"/>
                </a:ext>
              </a:extLst>
            </p:cNvPr>
            <p:cNvSpPr txBox="1"/>
            <p:nvPr/>
          </p:nvSpPr>
          <p:spPr>
            <a:xfrm>
              <a:off x="5217715" y="871776"/>
              <a:ext cx="3085075" cy="830997"/>
            </a:xfrm>
            <a:prstGeom prst="rect">
              <a:avLst/>
            </a:prstGeom>
            <a:noFill/>
          </p:spPr>
          <p:txBody>
            <a:bodyPr wrap="none" rtlCol="0">
              <a:spAutoFit/>
            </a:bodyPr>
            <a:lstStyle/>
            <a:p>
              <a:pPr defTabSz="457200"/>
              <a:r>
                <a:rPr lang="en-US" sz="2400" b="1" dirty="0">
                  <a:solidFill>
                    <a:prstClr val="black"/>
                  </a:solidFill>
                  <a:latin typeface="Calibri" panose="020F0502020204030204"/>
                </a:rPr>
                <a:t>HUMID (41°C, 40% RH)</a:t>
              </a:r>
            </a:p>
            <a:p>
              <a:pPr algn="ctr" defTabSz="457200"/>
              <a:r>
                <a:rPr lang="en-US" sz="2400" b="1" dirty="0">
                  <a:solidFill>
                    <a:prstClr val="black"/>
                  </a:solidFill>
                  <a:latin typeface="Calibri" panose="020F0502020204030204"/>
                </a:rPr>
                <a:t>Chicago 1995</a:t>
              </a:r>
            </a:p>
          </p:txBody>
        </p:sp>
      </p:grpSp>
      <p:sp>
        <p:nvSpPr>
          <p:cNvPr id="3" name="TextBox 2">
            <a:extLst>
              <a:ext uri="{FF2B5EF4-FFF2-40B4-BE49-F238E27FC236}">
                <a16:creationId xmlns:a16="http://schemas.microsoft.com/office/drawing/2014/main" id="{35367AAA-1862-146A-BD48-D0068007D481}"/>
              </a:ext>
            </a:extLst>
          </p:cNvPr>
          <p:cNvSpPr txBox="1"/>
          <p:nvPr/>
        </p:nvSpPr>
        <p:spPr>
          <a:xfrm>
            <a:off x="4111687" y="5786139"/>
            <a:ext cx="3705530" cy="523220"/>
          </a:xfrm>
          <a:prstGeom prst="rect">
            <a:avLst/>
          </a:prstGeom>
          <a:solidFill>
            <a:srgbClr val="FF0000"/>
          </a:solidFill>
          <a:ln w="25400">
            <a:solidFill>
              <a:srgbClr val="000000"/>
            </a:solidFill>
          </a:ln>
        </p:spPr>
        <p:txBody>
          <a:bodyPr wrap="square" rtlCol="0">
            <a:spAutoFit/>
          </a:bodyPr>
          <a:lstStyle/>
          <a:p>
            <a:pPr algn="ctr">
              <a:defRPr/>
            </a:pPr>
            <a:r>
              <a:rPr lang="en-US" sz="2800" b="1" kern="0" dirty="0">
                <a:solidFill>
                  <a:prstClr val="white"/>
                </a:solidFill>
                <a:latin typeface="Calibri" panose="020F0502020204030204"/>
              </a:rPr>
              <a:t>↑ Core temperature</a:t>
            </a:r>
          </a:p>
        </p:txBody>
      </p:sp>
      <p:pic>
        <p:nvPicPr>
          <p:cNvPr id="11" name="Picture 10">
            <a:extLst>
              <a:ext uri="{FF2B5EF4-FFF2-40B4-BE49-F238E27FC236}">
                <a16:creationId xmlns:a16="http://schemas.microsoft.com/office/drawing/2014/main" id="{5393A046-1C42-43DE-52B1-89F222252E5E}"/>
              </a:ext>
            </a:extLst>
          </p:cNvPr>
          <p:cNvPicPr>
            <a:picLocks noChangeAspect="1"/>
          </p:cNvPicPr>
          <p:nvPr/>
        </p:nvPicPr>
        <p:blipFill>
          <a:blip r:embed="rId4"/>
          <a:stretch>
            <a:fillRect/>
          </a:stretch>
        </p:blipFill>
        <p:spPr>
          <a:xfrm>
            <a:off x="4725297" y="970353"/>
            <a:ext cx="2190750" cy="581025"/>
          </a:xfrm>
          <a:prstGeom prst="rect">
            <a:avLst/>
          </a:prstGeom>
        </p:spPr>
      </p:pic>
    </p:spTree>
    <p:extLst>
      <p:ext uri="{BB962C8B-B14F-4D97-AF65-F5344CB8AC3E}">
        <p14:creationId xmlns:p14="http://schemas.microsoft.com/office/powerpoint/2010/main" val="1146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67A3D8-EFA3-5362-0162-BEC427509D3E}"/>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COOLING STRATEGIES- AIR CONDITIONING??</a:t>
            </a:r>
          </a:p>
        </p:txBody>
      </p:sp>
      <p:pic>
        <p:nvPicPr>
          <p:cNvPr id="14342" name="Picture 6" descr="Singapore, the air conditioners behind Boat Quay Stock Photo - Alamy">
            <a:extLst>
              <a:ext uri="{FF2B5EF4-FFF2-40B4-BE49-F238E27FC236}">
                <a16:creationId xmlns:a16="http://schemas.microsoft.com/office/drawing/2014/main" id="{C99204A0-B54B-51F3-F5A8-FC8EC7BC6D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74"/>
          <a:stretch/>
        </p:blipFill>
        <p:spPr bwMode="auto">
          <a:xfrm>
            <a:off x="77803" y="654793"/>
            <a:ext cx="4260733" cy="5843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9011B95-9083-3BDC-8595-63D525FBBF52}"/>
              </a:ext>
            </a:extLst>
          </p:cNvPr>
          <p:cNvSpPr txBox="1"/>
          <p:nvPr/>
        </p:nvSpPr>
        <p:spPr>
          <a:xfrm>
            <a:off x="5624300" y="2094599"/>
            <a:ext cx="5569094" cy="4154984"/>
          </a:xfrm>
          <a:prstGeom prst="rect">
            <a:avLst/>
          </a:prstGeom>
          <a:noFill/>
        </p:spPr>
        <p:txBody>
          <a:bodyPr wrap="square">
            <a:spAutoFit/>
          </a:bodyPr>
          <a:lstStyle/>
          <a:p>
            <a:pPr marL="342900" indent="-342900" defTabSz="457200">
              <a:buFont typeface="+mj-lt"/>
              <a:buAutoNum type="arabicPeriod"/>
            </a:pPr>
            <a:r>
              <a:rPr lang="en-US" sz="2400" b="1" dirty="0">
                <a:solidFill>
                  <a:prstClr val="black"/>
                </a:solidFill>
              </a:rPr>
              <a:t>1 in 10 Americans in </a:t>
            </a:r>
            <a:r>
              <a:rPr lang="en-US" sz="2400" b="1" dirty="0">
                <a:solidFill>
                  <a:srgbClr val="C00000"/>
                </a:solidFill>
              </a:rPr>
              <a:t>do not have A/C </a:t>
            </a:r>
          </a:p>
          <a:p>
            <a:pPr lvl="1" defTabSz="457200"/>
            <a:r>
              <a:rPr lang="en-US" sz="2400" dirty="0">
                <a:solidFill>
                  <a:prstClr val="black"/>
                </a:solidFill>
              </a:rPr>
              <a:t>(US Energy Administration, 2020 Residential Energy Consumption Survey)</a:t>
            </a:r>
          </a:p>
          <a:p>
            <a:pPr marL="342900" indent="-342900" defTabSz="457200">
              <a:buFont typeface="+mj-lt"/>
              <a:buAutoNum type="arabicPeriod"/>
            </a:pPr>
            <a:r>
              <a:rPr lang="en-US" sz="2400" b="1" dirty="0">
                <a:solidFill>
                  <a:prstClr val="black"/>
                </a:solidFill>
              </a:rPr>
              <a:t>In many countries with warm/hot climates, A/C </a:t>
            </a:r>
            <a:r>
              <a:rPr lang="en-US" sz="2400" b="1" dirty="0"/>
              <a:t>availability is even lower </a:t>
            </a:r>
            <a:r>
              <a:rPr lang="en-US" sz="2400" b="1" dirty="0">
                <a:solidFill>
                  <a:prstClr val="black"/>
                </a:solidFill>
              </a:rPr>
              <a:t>(e.g., in 2023, 90%-92% of households in India </a:t>
            </a:r>
            <a:r>
              <a:rPr lang="en-US" sz="2400" b="1" dirty="0">
                <a:solidFill>
                  <a:srgbClr val="C00000"/>
                </a:solidFill>
              </a:rPr>
              <a:t>do not have A/C</a:t>
            </a:r>
            <a:r>
              <a:rPr lang="en-US" sz="2400" b="1" dirty="0">
                <a:solidFill>
                  <a:prstClr val="black"/>
                </a:solidFill>
              </a:rPr>
              <a:t>)</a:t>
            </a:r>
            <a:endParaRPr lang="en-US" sz="2400" b="1" dirty="0">
              <a:solidFill>
                <a:srgbClr val="C00000"/>
              </a:solidFill>
            </a:endParaRPr>
          </a:p>
          <a:p>
            <a:pPr marL="342900" indent="-342900" defTabSz="457200">
              <a:buFont typeface="+mj-lt"/>
              <a:buAutoNum type="arabicPeriod"/>
            </a:pPr>
            <a:r>
              <a:rPr lang="en-US" sz="2400" b="1" dirty="0">
                <a:solidFill>
                  <a:prstClr val="black"/>
                </a:solidFill>
              </a:rPr>
              <a:t>Rising usage/demand</a:t>
            </a:r>
          </a:p>
          <a:p>
            <a:pPr lvl="1" defTabSz="457200"/>
            <a:r>
              <a:rPr lang="en-US" sz="2400" b="1" dirty="0">
                <a:solidFill>
                  <a:prstClr val="black"/>
                </a:solidFill>
              </a:rPr>
              <a:t>↑</a:t>
            </a:r>
            <a:r>
              <a:rPr lang="en-US" sz="2400" dirty="0">
                <a:solidFill>
                  <a:prstClr val="black"/>
                </a:solidFill>
              </a:rPr>
              <a:t> </a:t>
            </a:r>
            <a:r>
              <a:rPr lang="en-US" sz="2400" b="1" dirty="0">
                <a:solidFill>
                  <a:prstClr val="black"/>
                </a:solidFill>
              </a:rPr>
              <a:t>risk of </a:t>
            </a:r>
            <a:r>
              <a:rPr lang="en-US" sz="2400" b="1" dirty="0">
                <a:solidFill>
                  <a:srgbClr val="C00000"/>
                </a:solidFill>
              </a:rPr>
              <a:t>power outages </a:t>
            </a:r>
          </a:p>
          <a:p>
            <a:pPr lvl="1" defTabSz="457200"/>
            <a:r>
              <a:rPr lang="en-US" sz="2400" b="1" dirty="0">
                <a:solidFill>
                  <a:prstClr val="black"/>
                </a:solidFill>
              </a:rPr>
              <a:t>↑</a:t>
            </a:r>
            <a:r>
              <a:rPr lang="en-US" sz="2400" dirty="0">
                <a:solidFill>
                  <a:prstClr val="black"/>
                </a:solidFill>
              </a:rPr>
              <a:t> </a:t>
            </a:r>
            <a:r>
              <a:rPr lang="en-US" sz="2400" b="1" dirty="0">
                <a:solidFill>
                  <a:prstClr val="black"/>
                </a:solidFill>
              </a:rPr>
              <a:t>utility </a:t>
            </a:r>
            <a:r>
              <a:rPr lang="en-US" sz="2400" b="1" dirty="0">
                <a:solidFill>
                  <a:srgbClr val="C00000"/>
                </a:solidFill>
              </a:rPr>
              <a:t>costs</a:t>
            </a:r>
          </a:p>
        </p:txBody>
      </p:sp>
      <p:sp>
        <p:nvSpPr>
          <p:cNvPr id="2" name="TextBox 1">
            <a:extLst>
              <a:ext uri="{FF2B5EF4-FFF2-40B4-BE49-F238E27FC236}">
                <a16:creationId xmlns:a16="http://schemas.microsoft.com/office/drawing/2014/main" id="{937125C4-6C25-FBB6-C47B-EC00F3ABD765}"/>
              </a:ext>
            </a:extLst>
          </p:cNvPr>
          <p:cNvSpPr txBox="1"/>
          <p:nvPr/>
        </p:nvSpPr>
        <p:spPr>
          <a:xfrm>
            <a:off x="5624300" y="799531"/>
            <a:ext cx="5569094" cy="830997"/>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a:solidFill>
              <a:schemeClr val="tx1"/>
            </a:solidFill>
          </a:ln>
        </p:spPr>
        <p:txBody>
          <a:bodyPr wrap="square">
            <a:spAutoFit/>
          </a:bodyPr>
          <a:lstStyle/>
          <a:p>
            <a:pPr algn="just" defTabSz="457200">
              <a:spcBef>
                <a:spcPts val="2400"/>
              </a:spcBef>
            </a:pPr>
            <a:r>
              <a:rPr lang="en-US" sz="2400" b="1" dirty="0">
                <a:solidFill>
                  <a:prstClr val="black"/>
                </a:solidFill>
                <a:latin typeface="Calibri" panose="020F0502020204030204"/>
              </a:rPr>
              <a:t>A working A/C is the strongest protective factor against heat-related fatalities.</a:t>
            </a:r>
          </a:p>
        </p:txBody>
      </p:sp>
    </p:spTree>
    <p:extLst>
      <p:ext uri="{BB962C8B-B14F-4D97-AF65-F5344CB8AC3E}">
        <p14:creationId xmlns:p14="http://schemas.microsoft.com/office/powerpoint/2010/main" val="256417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67A3D8-EFA3-5362-0162-BEC427509D3E}"/>
              </a:ext>
            </a:extLst>
          </p:cNvPr>
          <p:cNvSpPr/>
          <p:nvPr/>
        </p:nvSpPr>
        <p:spPr>
          <a:xfrm>
            <a:off x="0" y="1"/>
            <a:ext cx="12192000" cy="548640"/>
          </a:xfrm>
          <a:prstGeom prst="rect">
            <a:avLst/>
          </a:prstGeom>
          <a:solidFill>
            <a:srgbClr val="05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800" b="1" dirty="0">
                <a:solidFill>
                  <a:prstClr val="white"/>
                </a:solidFill>
                <a:latin typeface="Calibri" panose="020F0502020204030204"/>
              </a:rPr>
              <a:t>COOLING STRATEGIES</a:t>
            </a:r>
          </a:p>
        </p:txBody>
      </p:sp>
      <p:sp>
        <p:nvSpPr>
          <p:cNvPr id="12" name="TextBox 11">
            <a:extLst>
              <a:ext uri="{FF2B5EF4-FFF2-40B4-BE49-F238E27FC236}">
                <a16:creationId xmlns:a16="http://schemas.microsoft.com/office/drawing/2014/main" id="{79011B95-9083-3BDC-8595-63D525FBBF52}"/>
              </a:ext>
            </a:extLst>
          </p:cNvPr>
          <p:cNvSpPr txBox="1"/>
          <p:nvPr/>
        </p:nvSpPr>
        <p:spPr>
          <a:xfrm>
            <a:off x="5210953" y="567274"/>
            <a:ext cx="6682903" cy="4493538"/>
          </a:xfrm>
          <a:prstGeom prst="rect">
            <a:avLst/>
          </a:prstGeom>
          <a:noFill/>
        </p:spPr>
        <p:txBody>
          <a:bodyPr wrap="square">
            <a:spAutoFit/>
          </a:bodyPr>
          <a:lstStyle/>
          <a:p>
            <a:pPr algn="just" defTabSz="457200"/>
            <a:r>
              <a:rPr lang="en-US" sz="2200" dirty="0"/>
              <a:t>July 2024: “Roughly 2.2 million customers lost power after the Category 1 hurricane struck the Houston area on </a:t>
            </a:r>
            <a:r>
              <a:rPr lang="en-US" sz="2200" b="1" u="sng" dirty="0">
                <a:solidFill>
                  <a:srgbClr val="C00000"/>
                </a:solidFill>
              </a:rPr>
              <a:t>July 8</a:t>
            </a:r>
            <a:r>
              <a:rPr lang="en-US" sz="2200" dirty="0"/>
              <a:t>. CenterPoint restored power to 1 million in the first 48 hours and finished restoring power to all remaining customers who are able to receive power on </a:t>
            </a:r>
            <a:r>
              <a:rPr lang="en-US" sz="2200" b="1" u="sng" dirty="0">
                <a:solidFill>
                  <a:srgbClr val="C00000"/>
                </a:solidFill>
              </a:rPr>
              <a:t>July 20</a:t>
            </a:r>
            <a:r>
              <a:rPr lang="en-US" sz="2200" dirty="0"/>
              <a:t>.”</a:t>
            </a:r>
          </a:p>
          <a:p>
            <a:pPr algn="just" defTabSz="457200"/>
            <a:endParaRPr lang="en-US" sz="2200" b="1" dirty="0">
              <a:solidFill>
                <a:srgbClr val="C00000"/>
              </a:solidFill>
            </a:endParaRPr>
          </a:p>
          <a:p>
            <a:pPr algn="just" defTabSz="457200"/>
            <a:r>
              <a:rPr lang="en-US" sz="2200" dirty="0">
                <a:solidFill>
                  <a:srgbClr val="C00000"/>
                </a:solidFill>
              </a:rPr>
              <a:t>At least 14 Houston-area deaths were confirmed to be hurricane-related, including seven people – ranging in age from 50 to 110 – who died from </a:t>
            </a:r>
            <a:r>
              <a:rPr lang="en-US" sz="2200" b="1" dirty="0">
                <a:solidFill>
                  <a:srgbClr val="C00000"/>
                </a:solidFill>
              </a:rPr>
              <a:t>“heat exposure due to power loss,” </a:t>
            </a:r>
            <a:r>
              <a:rPr lang="en-US" sz="2200" dirty="0">
                <a:solidFill>
                  <a:srgbClr val="C00000"/>
                </a:solidFill>
              </a:rPr>
              <a:t>…</a:t>
            </a:r>
          </a:p>
          <a:p>
            <a:pPr algn="just" defTabSz="457200"/>
            <a:endParaRPr lang="en-US" sz="2200" dirty="0"/>
          </a:p>
          <a:p>
            <a:pPr algn="just" defTabSz="457200"/>
            <a:r>
              <a:rPr lang="en-US" sz="2200" dirty="0"/>
              <a:t>Source: CNN</a:t>
            </a:r>
            <a:endParaRPr lang="en-US" sz="2200" b="1" dirty="0">
              <a:solidFill>
                <a:srgbClr val="C00000"/>
              </a:solidFill>
            </a:endParaRPr>
          </a:p>
        </p:txBody>
      </p:sp>
      <p:sp>
        <p:nvSpPr>
          <p:cNvPr id="14" name="TextBox 13">
            <a:extLst>
              <a:ext uri="{FF2B5EF4-FFF2-40B4-BE49-F238E27FC236}">
                <a16:creationId xmlns:a16="http://schemas.microsoft.com/office/drawing/2014/main" id="{B55807D0-3D03-8CF0-533E-B41F357F88CB}"/>
              </a:ext>
            </a:extLst>
          </p:cNvPr>
          <p:cNvSpPr txBox="1"/>
          <p:nvPr/>
        </p:nvSpPr>
        <p:spPr>
          <a:xfrm>
            <a:off x="6377448" y="5353476"/>
            <a:ext cx="4349911" cy="1384995"/>
          </a:xfrm>
          <a:prstGeom prst="rect">
            <a:avLst/>
          </a:prstGeom>
          <a:solidFill>
            <a:schemeClr val="accent6">
              <a:lumMod val="20000"/>
              <a:lumOff val="80000"/>
            </a:schemeClr>
          </a:solidFill>
          <a:ln>
            <a:solidFill>
              <a:schemeClr val="tx1"/>
            </a:solidFill>
          </a:ln>
        </p:spPr>
        <p:txBody>
          <a:bodyPr wrap="square">
            <a:spAutoFit/>
          </a:bodyPr>
          <a:lstStyle/>
          <a:p>
            <a:pPr algn="ctr" defTabSz="457200">
              <a:spcBef>
                <a:spcPts val="2400"/>
              </a:spcBef>
            </a:pPr>
            <a:r>
              <a:rPr lang="en-US" sz="2800" b="1" dirty="0">
                <a:solidFill>
                  <a:prstClr val="black"/>
                </a:solidFill>
                <a:latin typeface="Calibri" panose="020F0502020204030204"/>
              </a:rPr>
              <a:t>Need effective, low-cost, low-energy-burden cooling strategies</a:t>
            </a:r>
          </a:p>
        </p:txBody>
      </p:sp>
      <p:pic>
        <p:nvPicPr>
          <p:cNvPr id="1026" name="Picture 2" descr="Hurricane Beryl 2024">
            <a:extLst>
              <a:ext uri="{FF2B5EF4-FFF2-40B4-BE49-F238E27FC236}">
                <a16:creationId xmlns:a16="http://schemas.microsoft.com/office/drawing/2014/main" id="{29246B76-0FE7-2232-FFE4-E9A76B92B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03" r="39021"/>
          <a:stretch/>
        </p:blipFill>
        <p:spPr bwMode="auto">
          <a:xfrm>
            <a:off x="171447" y="630376"/>
            <a:ext cx="4758300" cy="3322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279FA8-C56D-846B-B038-4A0BE821B880}"/>
              </a:ext>
            </a:extLst>
          </p:cNvPr>
          <p:cNvSpPr txBox="1"/>
          <p:nvPr/>
        </p:nvSpPr>
        <p:spPr>
          <a:xfrm>
            <a:off x="1730885" y="630376"/>
            <a:ext cx="1639423" cy="369332"/>
          </a:xfrm>
          <a:prstGeom prst="rect">
            <a:avLst/>
          </a:prstGeom>
          <a:solidFill>
            <a:schemeClr val="bg1"/>
          </a:solidFill>
        </p:spPr>
        <p:txBody>
          <a:bodyPr wrap="none" rtlCol="0">
            <a:spAutoFit/>
          </a:bodyPr>
          <a:lstStyle/>
          <a:p>
            <a:r>
              <a:rPr lang="en-US" dirty="0"/>
              <a:t>Hurricane Beryl</a:t>
            </a:r>
          </a:p>
        </p:txBody>
      </p:sp>
      <p:pic>
        <p:nvPicPr>
          <p:cNvPr id="1028" name="Picture 4" descr="Homes all over Houston were damaged by toppling trees. The lack of preparation for trees this size are at the root of the problem.">
            <a:extLst>
              <a:ext uri="{FF2B5EF4-FFF2-40B4-BE49-F238E27FC236}">
                <a16:creationId xmlns:a16="http://schemas.microsoft.com/office/drawing/2014/main" id="{C2DE3E75-C2C4-A616-533B-7A7ACDDB33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47"/>
          <a:stretch/>
        </p:blipFill>
        <p:spPr bwMode="auto">
          <a:xfrm>
            <a:off x="298144" y="3943778"/>
            <a:ext cx="4504904" cy="291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12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4592</TotalTime>
  <Words>1026</Words>
  <Application>Microsoft Office PowerPoint</Application>
  <PresentationFormat>Widescreen</PresentationFormat>
  <Paragraphs>139</Paragraphs>
  <Slides>14</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Arial</vt:lpstr>
      <vt:lpstr>Avenir Next</vt:lpstr>
      <vt:lpstr>Calibri</vt:lpstr>
      <vt:lpstr>Calibri Light</vt:lpstr>
      <vt:lpstr>1_Office Theme</vt:lpstr>
      <vt:lpstr>2_Office Theme</vt:lpstr>
      <vt:lpstr>Physiological responses to extreme heat exposure in older individuals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Crandall, Craig</dc:creator>
  <cp:lastModifiedBy>Crandall, Craig</cp:lastModifiedBy>
  <cp:revision>47</cp:revision>
  <dcterms:created xsi:type="dcterms:W3CDTF">2024-11-05T15:54:52Z</dcterms:created>
  <dcterms:modified xsi:type="dcterms:W3CDTF">2024-12-11T16:57:50Z</dcterms:modified>
</cp:coreProperties>
</file>