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91" r:id="rId2"/>
    <p:sldMasterId id="2147483835" r:id="rId3"/>
    <p:sldMasterId id="2147483859" r:id="rId4"/>
    <p:sldMasterId id="2147483872" r:id="rId5"/>
  </p:sldMasterIdLst>
  <p:notesMasterIdLst>
    <p:notesMasterId r:id="rId34"/>
  </p:notesMasterIdLst>
  <p:sldIdLst>
    <p:sldId id="336" r:id="rId6"/>
    <p:sldId id="384" r:id="rId7"/>
    <p:sldId id="381" r:id="rId8"/>
    <p:sldId id="406" r:id="rId9"/>
    <p:sldId id="382" r:id="rId10"/>
    <p:sldId id="385" r:id="rId11"/>
    <p:sldId id="386" r:id="rId12"/>
    <p:sldId id="405" r:id="rId13"/>
    <p:sldId id="387" r:id="rId14"/>
    <p:sldId id="379" r:id="rId15"/>
    <p:sldId id="407" r:id="rId16"/>
    <p:sldId id="390" r:id="rId17"/>
    <p:sldId id="391" r:id="rId18"/>
    <p:sldId id="411" r:id="rId19"/>
    <p:sldId id="392" r:id="rId20"/>
    <p:sldId id="393" r:id="rId21"/>
    <p:sldId id="394" r:id="rId22"/>
    <p:sldId id="396" r:id="rId23"/>
    <p:sldId id="368" r:id="rId24"/>
    <p:sldId id="403" r:id="rId25"/>
    <p:sldId id="397" r:id="rId26"/>
    <p:sldId id="383" r:id="rId27"/>
    <p:sldId id="398" r:id="rId28"/>
    <p:sldId id="399" r:id="rId29"/>
    <p:sldId id="400" r:id="rId30"/>
    <p:sldId id="409" r:id="rId31"/>
    <p:sldId id="360" r:id="rId32"/>
    <p:sldId id="410"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339933"/>
    <a:srgbClr val="FF00FF"/>
    <a:srgbClr val="CC00CC"/>
    <a:srgbClr val="1C1C1C"/>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59" autoAdjust="0"/>
  </p:normalViewPr>
  <p:slideViewPr>
    <p:cSldViewPr snapToGrid="0" snapToObjects="1">
      <p:cViewPr varScale="1">
        <p:scale>
          <a:sx n="131" d="100"/>
          <a:sy n="131" d="100"/>
        </p:scale>
        <p:origin x="1044" y="13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761DB-5A08-4A1E-9602-5ED9464E6EE3}" type="datetimeFigureOut">
              <a:rPr lang="en-US" smtClean="0"/>
              <a:t>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4B829-04BE-4B47-8275-92F1B400D352}" type="slidenum">
              <a:rPr lang="en-US" smtClean="0"/>
              <a:t>‹#›</a:t>
            </a:fld>
            <a:endParaRPr lang="en-US"/>
          </a:p>
        </p:txBody>
      </p:sp>
    </p:spTree>
    <p:extLst>
      <p:ext uri="{BB962C8B-B14F-4D97-AF65-F5344CB8AC3E}">
        <p14:creationId xmlns:p14="http://schemas.microsoft.com/office/powerpoint/2010/main" val="305517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1</a:t>
            </a:fld>
            <a:endParaRPr lang="en-US"/>
          </a:p>
        </p:txBody>
      </p:sp>
    </p:spTree>
    <p:extLst>
      <p:ext uri="{BB962C8B-B14F-4D97-AF65-F5344CB8AC3E}">
        <p14:creationId xmlns:p14="http://schemas.microsoft.com/office/powerpoint/2010/main" val="517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19</a:t>
            </a:fld>
            <a:endParaRPr lang="en-US"/>
          </a:p>
        </p:txBody>
      </p:sp>
    </p:spTree>
    <p:extLst>
      <p:ext uri="{BB962C8B-B14F-4D97-AF65-F5344CB8AC3E}">
        <p14:creationId xmlns:p14="http://schemas.microsoft.com/office/powerpoint/2010/main" val="379420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B3EF0-EC87-43E0-8588-152FF8E7CE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945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22</a:t>
            </a:fld>
            <a:endParaRPr lang="en-US"/>
          </a:p>
        </p:txBody>
      </p:sp>
    </p:spTree>
    <p:extLst>
      <p:ext uri="{BB962C8B-B14F-4D97-AF65-F5344CB8AC3E}">
        <p14:creationId xmlns:p14="http://schemas.microsoft.com/office/powerpoint/2010/main" val="144674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24</a:t>
            </a:fld>
            <a:endParaRPr lang="en-US"/>
          </a:p>
        </p:txBody>
      </p:sp>
    </p:spTree>
    <p:extLst>
      <p:ext uri="{BB962C8B-B14F-4D97-AF65-F5344CB8AC3E}">
        <p14:creationId xmlns:p14="http://schemas.microsoft.com/office/powerpoint/2010/main" val="25356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27</a:t>
            </a:fld>
            <a:endParaRPr lang="en-US"/>
          </a:p>
        </p:txBody>
      </p:sp>
    </p:spTree>
    <p:extLst>
      <p:ext uri="{BB962C8B-B14F-4D97-AF65-F5344CB8AC3E}">
        <p14:creationId xmlns:p14="http://schemas.microsoft.com/office/powerpoint/2010/main" val="300577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28</a:t>
            </a:fld>
            <a:endParaRPr lang="en-US"/>
          </a:p>
        </p:txBody>
      </p:sp>
    </p:spTree>
    <p:extLst>
      <p:ext uri="{BB962C8B-B14F-4D97-AF65-F5344CB8AC3E}">
        <p14:creationId xmlns:p14="http://schemas.microsoft.com/office/powerpoint/2010/main" val="294823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2</a:t>
            </a:fld>
            <a:endParaRPr lang="en-US"/>
          </a:p>
        </p:txBody>
      </p:sp>
    </p:spTree>
    <p:extLst>
      <p:ext uri="{BB962C8B-B14F-4D97-AF65-F5344CB8AC3E}">
        <p14:creationId xmlns:p14="http://schemas.microsoft.com/office/powerpoint/2010/main" val="4213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3</a:t>
            </a:fld>
            <a:endParaRPr lang="en-US"/>
          </a:p>
        </p:txBody>
      </p:sp>
    </p:spTree>
    <p:extLst>
      <p:ext uri="{BB962C8B-B14F-4D97-AF65-F5344CB8AC3E}">
        <p14:creationId xmlns:p14="http://schemas.microsoft.com/office/powerpoint/2010/main" val="3175143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9</a:t>
            </a:fld>
            <a:endParaRPr lang="en-US"/>
          </a:p>
        </p:txBody>
      </p:sp>
    </p:spTree>
    <p:extLst>
      <p:ext uri="{BB962C8B-B14F-4D97-AF65-F5344CB8AC3E}">
        <p14:creationId xmlns:p14="http://schemas.microsoft.com/office/powerpoint/2010/main" val="71835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12</a:t>
            </a:fld>
            <a:endParaRPr lang="en-US"/>
          </a:p>
        </p:txBody>
      </p:sp>
    </p:spTree>
    <p:extLst>
      <p:ext uri="{BB962C8B-B14F-4D97-AF65-F5344CB8AC3E}">
        <p14:creationId xmlns:p14="http://schemas.microsoft.com/office/powerpoint/2010/main" val="341406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13</a:t>
            </a:fld>
            <a:endParaRPr lang="en-US"/>
          </a:p>
        </p:txBody>
      </p:sp>
    </p:spTree>
    <p:extLst>
      <p:ext uri="{BB962C8B-B14F-4D97-AF65-F5344CB8AC3E}">
        <p14:creationId xmlns:p14="http://schemas.microsoft.com/office/powerpoint/2010/main" val="37063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15</a:t>
            </a:fld>
            <a:endParaRPr lang="en-US"/>
          </a:p>
        </p:txBody>
      </p:sp>
    </p:spTree>
    <p:extLst>
      <p:ext uri="{BB962C8B-B14F-4D97-AF65-F5344CB8AC3E}">
        <p14:creationId xmlns:p14="http://schemas.microsoft.com/office/powerpoint/2010/main" val="205797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16</a:t>
            </a:fld>
            <a:endParaRPr lang="en-US"/>
          </a:p>
        </p:txBody>
      </p:sp>
    </p:spTree>
    <p:extLst>
      <p:ext uri="{BB962C8B-B14F-4D97-AF65-F5344CB8AC3E}">
        <p14:creationId xmlns:p14="http://schemas.microsoft.com/office/powerpoint/2010/main" val="63195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4B829-04BE-4B47-8275-92F1B400D352}" type="slidenum">
              <a:rPr lang="en-US" smtClean="0"/>
              <a:t>18</a:t>
            </a:fld>
            <a:endParaRPr lang="en-US"/>
          </a:p>
        </p:txBody>
      </p:sp>
    </p:spTree>
    <p:extLst>
      <p:ext uri="{BB962C8B-B14F-4D97-AF65-F5344CB8AC3E}">
        <p14:creationId xmlns:p14="http://schemas.microsoft.com/office/powerpoint/2010/main" val="237425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Master" Target="../slideMasters/slideMaster4.xml"/><Relationship Id="rId6" Type="http://schemas.openxmlformats.org/officeDocument/2006/relationships/image" Target="../media/image11.jpg"/><Relationship Id="rId5" Type="http://schemas.openxmlformats.org/officeDocument/2006/relationships/image" Target="../media/image3.png"/><Relationship Id="rId4" Type="http://schemas.openxmlformats.org/officeDocument/2006/relationships/image" Target="../media/image8.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endParaRPr lang="en-US"/>
          </a:p>
        </p:txBody>
      </p:sp>
      <p:sp>
        <p:nvSpPr>
          <p:cNvPr id="17" name="Footer Placeholder 16"/>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257426"/>
            <a:ext cx="457200" cy="330994"/>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3698"/>
        </a:solidFill>
        <a:effectLst/>
      </p:bgPr>
    </p:bg>
    <p:spTree>
      <p:nvGrpSpPr>
        <p:cNvPr id="1" name=""/>
        <p:cNvGrpSpPr/>
        <p:nvPr/>
      </p:nvGrpSpPr>
      <p:grpSpPr>
        <a:xfrm>
          <a:off x="0" y="0"/>
          <a:ext cx="0" cy="0"/>
          <a:chOff x="0" y="0"/>
          <a:chExt cx="0" cy="0"/>
        </a:xfrm>
      </p:grpSpPr>
      <p:pic>
        <p:nvPicPr>
          <p:cNvPr id="24" name="Picture 23" descr="393363500_hsVWH-O.jpg"/>
          <p:cNvPicPr>
            <a:picLocks noChangeAspect="1"/>
          </p:cNvPicPr>
          <p:nvPr userDrawn="1"/>
        </p:nvPicPr>
        <p:blipFill rotWithShape="1">
          <a:blip r:embed="rId2">
            <a:extLst>
              <a:ext uri="{28A0092B-C50C-407E-A947-70E740481C1C}">
                <a14:useLocalDpi xmlns:a14="http://schemas.microsoft.com/office/drawing/2010/main" val="0"/>
              </a:ext>
            </a:extLst>
          </a:blip>
          <a:srcRect b="4284"/>
          <a:stretch/>
        </p:blipFill>
        <p:spPr>
          <a:xfrm>
            <a:off x="4610098" y="3876151"/>
            <a:ext cx="2705103" cy="1276874"/>
          </a:xfrm>
          <a:prstGeom prst="rect">
            <a:avLst/>
          </a:prstGeom>
        </p:spPr>
      </p:pic>
      <p:pic>
        <p:nvPicPr>
          <p:cNvPr id="23" name="Picture 22" descr="tiny_platelets.jpg"/>
          <p:cNvPicPr>
            <a:picLocks noChangeAspect="1"/>
          </p:cNvPicPr>
          <p:nvPr userDrawn="1"/>
        </p:nvPicPr>
        <p:blipFill rotWithShape="1">
          <a:blip r:embed="rId3">
            <a:extLst>
              <a:ext uri="{28A0092B-C50C-407E-A947-70E740481C1C}">
                <a14:useLocalDpi xmlns:a14="http://schemas.microsoft.com/office/drawing/2010/main" val="0"/>
              </a:ext>
            </a:extLst>
          </a:blip>
          <a:srcRect b="5938"/>
          <a:stretch/>
        </p:blipFill>
        <p:spPr>
          <a:xfrm>
            <a:off x="6929967" y="3814237"/>
            <a:ext cx="2214033" cy="1338788"/>
          </a:xfrm>
          <a:prstGeom prst="rect">
            <a:avLst/>
          </a:prstGeom>
        </p:spPr>
      </p:pic>
      <p:pic>
        <p:nvPicPr>
          <p:cNvPr id="22" name="Picture 21" descr="iStock_000003597104X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0" y="3209924"/>
            <a:ext cx="2248958" cy="1943100"/>
          </a:xfrm>
          <a:prstGeom prst="rect">
            <a:avLst/>
          </a:prstGeom>
        </p:spPr>
      </p:pic>
      <p:pic>
        <p:nvPicPr>
          <p:cNvPr id="21" name="Picture 20" descr="iStock_000004568169Larg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3919538"/>
            <a:ext cx="2466975" cy="1233487"/>
          </a:xfrm>
          <a:prstGeom prst="rect">
            <a:avLst/>
          </a:prstGeom>
        </p:spPr>
      </p:pic>
      <p:sp>
        <p:nvSpPr>
          <p:cNvPr id="6" name="Rectangle 51"/>
          <p:cNvSpPr>
            <a:spLocks noChangeArrowheads="1"/>
          </p:cNvSpPr>
          <p:nvPr userDrawn="1"/>
        </p:nvSpPr>
        <p:spPr bwMode="auto">
          <a:xfrm>
            <a:off x="0" y="3952875"/>
            <a:ext cx="457200"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sp>
        <p:nvSpPr>
          <p:cNvPr id="7" name="Rectangle 50"/>
          <p:cNvSpPr>
            <a:spLocks noChangeArrowheads="1"/>
          </p:cNvSpPr>
          <p:nvPr userDrawn="1"/>
        </p:nvSpPr>
        <p:spPr bwMode="auto">
          <a:xfrm>
            <a:off x="8918575" y="3952875"/>
            <a:ext cx="228600" cy="1200150"/>
          </a:xfrm>
          <a:prstGeom prst="rect">
            <a:avLst/>
          </a:prstGeom>
          <a:solidFill>
            <a:srgbClr val="154DB5">
              <a:alpha val="50000"/>
            </a:srgbClr>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sp>
        <p:nvSpPr>
          <p:cNvPr id="8" name="Rectangle 49"/>
          <p:cNvSpPr>
            <a:spLocks noChangeArrowheads="1"/>
          </p:cNvSpPr>
          <p:nvPr userDrawn="1"/>
        </p:nvSpPr>
        <p:spPr bwMode="auto">
          <a:xfrm>
            <a:off x="6924676" y="3953669"/>
            <a:ext cx="149225"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sp>
        <p:nvSpPr>
          <p:cNvPr id="9" name="Rectangle 48"/>
          <p:cNvSpPr>
            <a:spLocks noChangeArrowheads="1"/>
          </p:cNvSpPr>
          <p:nvPr userDrawn="1"/>
        </p:nvSpPr>
        <p:spPr bwMode="auto">
          <a:xfrm>
            <a:off x="4549776" y="3952875"/>
            <a:ext cx="354013" cy="1200150"/>
          </a:xfrm>
          <a:prstGeom prst="rect">
            <a:avLst/>
          </a:prstGeom>
          <a:solidFill>
            <a:schemeClr val="tx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eaLnBrk="0" fontAlgn="base" hangingPunct="0">
              <a:spcBef>
                <a:spcPct val="0"/>
              </a:spcBef>
              <a:spcAft>
                <a:spcPct val="0"/>
              </a:spcAft>
              <a:defRPr/>
            </a:pPr>
            <a:endParaRPr lang="en-US" sz="1800" kern="1200" dirty="0">
              <a:solidFill>
                <a:srgbClr val="003698"/>
              </a:solidFill>
              <a:latin typeface="Arial" charset="0"/>
            </a:endParaRPr>
          </a:p>
        </p:txBody>
      </p:sp>
      <p:sp>
        <p:nvSpPr>
          <p:cNvPr id="10" name="Rectangle 47"/>
          <p:cNvSpPr>
            <a:spLocks noChangeArrowheads="1"/>
          </p:cNvSpPr>
          <p:nvPr userDrawn="1"/>
        </p:nvSpPr>
        <p:spPr bwMode="auto">
          <a:xfrm>
            <a:off x="2463800" y="3952875"/>
            <a:ext cx="685800"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sp>
        <p:nvSpPr>
          <p:cNvPr id="11" name="Rectangle 33"/>
          <p:cNvSpPr>
            <a:spLocks noChangeArrowheads="1"/>
          </p:cNvSpPr>
          <p:nvPr userDrawn="1"/>
        </p:nvSpPr>
        <p:spPr bwMode="auto">
          <a:xfrm>
            <a:off x="0" y="3952875"/>
            <a:ext cx="228600" cy="1200150"/>
          </a:xfrm>
          <a:prstGeom prst="rect">
            <a:avLst/>
          </a:prstGeom>
          <a:solidFill>
            <a:schemeClr val="tx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sp>
        <p:nvSpPr>
          <p:cNvPr id="13" name="Rectangle 62"/>
          <p:cNvSpPr>
            <a:spLocks noChangeArrowheads="1"/>
          </p:cNvSpPr>
          <p:nvPr userDrawn="1"/>
        </p:nvSpPr>
        <p:spPr bwMode="auto">
          <a:xfrm>
            <a:off x="0" y="3157538"/>
            <a:ext cx="9144000" cy="857250"/>
          </a:xfrm>
          <a:prstGeom prst="rect">
            <a:avLst/>
          </a:prstGeom>
          <a:solidFill>
            <a:schemeClr val="accent1"/>
          </a:solidFill>
          <a:ln>
            <a:noFill/>
          </a:ln>
          <a:effectLst/>
          <a:extLs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pic>
        <p:nvPicPr>
          <p:cNvPr id="17" name="Picture 16" descr="dcri_white_notag.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1001" y="285750"/>
            <a:ext cx="4038600" cy="252413"/>
          </a:xfrm>
          <a:prstGeom prst="rect">
            <a:avLst/>
          </a:prstGeom>
        </p:spPr>
      </p:pic>
      <p:sp>
        <p:nvSpPr>
          <p:cNvPr id="16" name="Title 17"/>
          <p:cNvSpPr>
            <a:spLocks noGrp="1"/>
          </p:cNvSpPr>
          <p:nvPr>
            <p:ph type="ctrTitle"/>
          </p:nvPr>
        </p:nvSpPr>
        <p:spPr>
          <a:xfrm>
            <a:off x="2463800" y="1543050"/>
            <a:ext cx="6400800" cy="1102519"/>
          </a:xfrm>
          <a:noFill/>
          <a:ln>
            <a:noFill/>
          </a:ln>
        </p:spPr>
        <p:txBody>
          <a:bodyPr lIns="0" tIns="0" rIns="0" bIns="0" anchor="b"/>
          <a:lstStyle>
            <a:lvl1pPr>
              <a:defRPr lang="en-US" sz="1800" b="1" kern="1200">
                <a:solidFill>
                  <a:schemeClr val="accent1"/>
                </a:solidFill>
                <a:latin typeface="Arial" charset="0"/>
                <a:ea typeface="ヒラギノ角ゴ Pro W3" charset="0"/>
                <a:cs typeface="ヒラギノ角ゴ Pro W3" charset="0"/>
              </a:defRPr>
            </a:lvl1pPr>
          </a:lstStyle>
          <a:p>
            <a:pPr lvl="0">
              <a:spcBef>
                <a:spcPct val="50000"/>
              </a:spcBef>
            </a:pPr>
            <a:endParaRPr lang="en-US"/>
          </a:p>
        </p:txBody>
      </p:sp>
      <p:sp>
        <p:nvSpPr>
          <p:cNvPr id="18" name="Text Placeholder 19"/>
          <p:cNvSpPr>
            <a:spLocks noGrp="1"/>
          </p:cNvSpPr>
          <p:nvPr>
            <p:ph type="body" sz="quarter" idx="10"/>
          </p:nvPr>
        </p:nvSpPr>
        <p:spPr>
          <a:xfrm>
            <a:off x="2463800" y="2686050"/>
            <a:ext cx="6400800" cy="400050"/>
          </a:xfrm>
          <a:noFill/>
          <a:ln>
            <a:noFill/>
          </a:ln>
        </p:spPr>
        <p:txBody>
          <a:bodyPr lIns="0" tIns="0" rIns="0" bIns="0" anchor="t" anchorCtr="0"/>
          <a:lstStyle>
            <a:lvl1pPr marL="0" indent="0">
              <a:buNone/>
              <a:defRPr lang="en-US" sz="1500" b="0" kern="1200">
                <a:solidFill>
                  <a:schemeClr val="accent1"/>
                </a:solidFill>
                <a:latin typeface="Arial" charset="0"/>
                <a:ea typeface="ヒラギノ角ゴ Pro W3" charset="0"/>
                <a:cs typeface="ヒラギノ角ゴ Pro W3" charset="0"/>
              </a:defRPr>
            </a:lvl1pPr>
            <a:lvl2pPr>
              <a:defRPr lang="en-US" kern="1200">
                <a:solidFill>
                  <a:schemeClr val="tx1"/>
                </a:solidFill>
                <a:latin typeface="Arial" charset="0"/>
                <a:ea typeface="ヒラギノ角ゴ Pro W3" charset="0"/>
                <a:cs typeface="ヒラギノ角ゴ Pro W3" charset="0"/>
              </a:defRPr>
            </a:lvl2pPr>
            <a:lvl3pPr>
              <a:defRPr lang="en-US" sz="1800" kern="1200">
                <a:solidFill>
                  <a:schemeClr val="tx1"/>
                </a:solidFill>
                <a:latin typeface="Arial" charset="0"/>
                <a:ea typeface="ヒラギノ角ゴ Pro W3" charset="0"/>
                <a:cs typeface="ヒラギノ角ゴ Pro W3" charset="0"/>
              </a:defRPr>
            </a:lvl3pPr>
            <a:lvl4pPr>
              <a:defRPr lang="en-US" sz="1800" kern="1200">
                <a:solidFill>
                  <a:schemeClr val="tx1"/>
                </a:solidFill>
                <a:latin typeface="Arial" charset="0"/>
                <a:ea typeface="ヒラギノ角ゴ Pro W3" charset="0"/>
                <a:cs typeface="ヒラギノ角ゴ Pro W3" charset="0"/>
              </a:defRPr>
            </a:lvl4pPr>
            <a:lvl5pPr>
              <a:defRPr lang="en-US" sz="1800" kern="1200">
                <a:latin typeface="Arial" charset="0"/>
                <a:ea typeface="ヒラギノ角ゴ Pro W3" charset="0"/>
                <a:cs typeface="ヒラギノ角ゴ Pro W3" charset="0"/>
              </a:defRPr>
            </a:lvl5pPr>
          </a:lstStyle>
          <a:p>
            <a:pPr lvl="0">
              <a:spcBef>
                <a:spcPct val="50000"/>
              </a:spcBef>
            </a:pPr>
            <a:endParaRPr lang="en-US"/>
          </a:p>
        </p:txBody>
      </p:sp>
      <p:sp>
        <p:nvSpPr>
          <p:cNvPr id="19" name="Text Placeholder 21"/>
          <p:cNvSpPr>
            <a:spLocks noGrp="1"/>
          </p:cNvSpPr>
          <p:nvPr>
            <p:ph type="body" sz="quarter" idx="11" hasCustomPrompt="1"/>
          </p:nvPr>
        </p:nvSpPr>
        <p:spPr>
          <a:xfrm>
            <a:off x="2463800" y="3200400"/>
            <a:ext cx="6400800" cy="314325"/>
          </a:xfrm>
        </p:spPr>
        <p:txBody>
          <a:bodyPr lIns="0" tIns="0" rIns="0" bIns="0" anchor="b" anchorCtr="0"/>
          <a:lstStyle>
            <a:lvl1pPr marL="0" indent="0">
              <a:buNone/>
              <a:defRPr sz="1050" b="1">
                <a:solidFill>
                  <a:srgbClr val="000000"/>
                </a:solidFill>
              </a:defRPr>
            </a:lvl1pPr>
            <a:lvl2pPr marL="342900" indent="0">
              <a:buNone/>
              <a:defRPr sz="1050"/>
            </a:lvl2pPr>
            <a:lvl3pPr marL="642938" indent="0">
              <a:buNone/>
              <a:defRPr sz="1050"/>
            </a:lvl3pPr>
            <a:lvl4pPr marL="900113" indent="0">
              <a:buNone/>
              <a:defRPr sz="1050"/>
            </a:lvl4pPr>
            <a:lvl5pPr marL="1157288" indent="0">
              <a:buNone/>
              <a:defRPr sz="1050"/>
            </a:lvl5pPr>
          </a:lstStyle>
          <a:p>
            <a:pPr lvl="0"/>
            <a:r>
              <a:rPr lang="en-US"/>
              <a:t>Name(s)</a:t>
            </a:r>
          </a:p>
        </p:txBody>
      </p:sp>
      <p:sp>
        <p:nvSpPr>
          <p:cNvPr id="20" name="Text Placeholder 23"/>
          <p:cNvSpPr>
            <a:spLocks noGrp="1"/>
          </p:cNvSpPr>
          <p:nvPr>
            <p:ph type="body" sz="quarter" idx="12" hasCustomPrompt="1"/>
          </p:nvPr>
        </p:nvSpPr>
        <p:spPr>
          <a:xfrm>
            <a:off x="2463800" y="3524250"/>
            <a:ext cx="6400800" cy="400050"/>
          </a:xfrm>
          <a:noFill/>
          <a:ln>
            <a:noFill/>
          </a:ln>
        </p:spPr>
        <p:txBody>
          <a:bodyPr vert="horz" wrap="square" lIns="0" tIns="0" rIns="0" bIns="0" numCol="1" anchor="t" anchorCtr="0" compatLnSpc="1">
            <a:prstTxWarp prst="textNoShape">
              <a:avLst/>
            </a:prstTxWarp>
          </a:bodyPr>
          <a:lstStyle>
            <a:lvl1pPr marL="171450" indent="-171450">
              <a:spcBef>
                <a:spcPts val="0"/>
              </a:spcBef>
              <a:buNone/>
              <a:defRPr lang="en-US" sz="900" b="0">
                <a:solidFill>
                  <a:srgbClr val="000000"/>
                </a:solidFill>
              </a:defRPr>
            </a:lvl1pPr>
            <a:lvl2pPr>
              <a:defRPr lang="en-US" sz="1050"/>
            </a:lvl2pPr>
            <a:lvl3pPr>
              <a:defRPr lang="en-US" sz="1050"/>
            </a:lvl3pPr>
            <a:lvl4pPr>
              <a:defRPr lang="en-US" sz="1050"/>
            </a:lvl4pPr>
            <a:lvl5pPr>
              <a:defRPr lang="en-US" sz="1050"/>
            </a:lvl5pPr>
          </a:lstStyle>
          <a:p>
            <a:pPr marL="0" lvl="0" indent="0"/>
            <a:r>
              <a:rPr lang="en-US"/>
              <a:t>Your Title</a:t>
            </a:r>
          </a:p>
          <a:p>
            <a:pPr marL="0" lvl="0" indent="0"/>
            <a:r>
              <a:rPr lang="en-US"/>
              <a:t>Date</a:t>
            </a:r>
          </a:p>
        </p:txBody>
      </p:sp>
    </p:spTree>
    <p:extLst>
      <p:ext uri="{BB962C8B-B14F-4D97-AF65-F5344CB8AC3E}">
        <p14:creationId xmlns:p14="http://schemas.microsoft.com/office/powerpoint/2010/main" val="349365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B1F1A2EE-E8E8-F640-BCF6-CFE9528A66DB}" type="slidenum">
              <a:rPr lang="en-US">
                <a:solidFill>
                  <a:srgbClr val="003698"/>
                </a:solidFill>
              </a:rPr>
              <a:pPr>
                <a:defRPr/>
              </a:pPr>
              <a:t>‹#›</a:t>
            </a:fld>
            <a:endParaRPr lang="en-US" sz="1050" dirty="0">
              <a:solidFill>
                <a:srgbClr val="00369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3090" y="0"/>
            <a:ext cx="1247955" cy="558610"/>
          </a:xfrm>
          <a:prstGeom prst="rect">
            <a:avLst/>
          </a:prstGeom>
        </p:spPr>
      </p:pic>
    </p:spTree>
    <p:extLst>
      <p:ext uri="{BB962C8B-B14F-4D97-AF65-F5344CB8AC3E}">
        <p14:creationId xmlns:p14="http://schemas.microsoft.com/office/powerpoint/2010/main" val="1649305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CD16D793-BD84-AF48-9723-E8EA367E8A0C}"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162208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userDrawn="1">
            <p:ph type="sldNum" sz="quarter" idx="10"/>
          </p:nvPr>
        </p:nvSpPr>
        <p:spPr>
          <a:ln/>
        </p:spPr>
        <p:txBody>
          <a:bodyPr/>
          <a:lstStyle>
            <a:lvl1pPr>
              <a:defRPr/>
            </a:lvl1pPr>
          </a:lstStyle>
          <a:p>
            <a:pPr>
              <a:defRPr/>
            </a:pPr>
            <a:fld id="{9249E721-24B1-AA43-8734-ADA067495A41}"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3045644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userDrawn="1">
            <p:ph type="sldNum" sz="quarter" idx="10"/>
          </p:nvPr>
        </p:nvSpPr>
        <p:spPr>
          <a:ln/>
        </p:spPr>
        <p:txBody>
          <a:bodyPr/>
          <a:lstStyle>
            <a:lvl1pPr>
              <a:defRPr/>
            </a:lvl1pPr>
          </a:lstStyle>
          <a:p>
            <a:pPr>
              <a:defRPr/>
            </a:pPr>
            <a:fld id="{7FBE8890-38BB-4B4D-AF1B-D9C198BF88FB}"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17530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userDrawn="1">
            <p:ph type="sldNum" sz="quarter" idx="10"/>
          </p:nvPr>
        </p:nvSpPr>
        <p:spPr>
          <a:ln/>
        </p:spPr>
        <p:txBody>
          <a:bodyPr/>
          <a:lstStyle>
            <a:lvl1pPr>
              <a:defRPr/>
            </a:lvl1pPr>
          </a:lstStyle>
          <a:p>
            <a:pPr>
              <a:defRPr/>
            </a:pPr>
            <a:fld id="{0F3EEB3F-999F-1841-A896-10EC2147F01D}"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1256920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93F3EDDA-B539-8546-951A-88399ED2FC97}"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123724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userDrawn="1">
            <p:ph type="sldNum" sz="quarter" idx="10"/>
          </p:nvPr>
        </p:nvSpPr>
        <p:spPr>
          <a:ln/>
        </p:spPr>
        <p:txBody>
          <a:bodyPr/>
          <a:lstStyle>
            <a:lvl1pPr>
              <a:defRPr/>
            </a:lvl1pPr>
          </a:lstStyle>
          <a:p>
            <a:pPr>
              <a:defRPr/>
            </a:pPr>
            <a:fld id="{CA8C94D2-9209-BC4C-BD8B-8ACF798F68AB}"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241871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a:p>
        </p:txBody>
      </p:sp>
      <p:sp>
        <p:nvSpPr>
          <p:cNvPr id="6" name="Slide Number Placeholder 5"/>
          <p:cNvSpPr>
            <a:spLocks noGrp="1"/>
          </p:cNvSpPr>
          <p:nvPr>
            <p:ph type="sldNum" sz="quarter" idx="12"/>
          </p:nvPr>
        </p:nvSpPr>
        <p:spPr>
          <a:xfrm>
            <a:off x="4361688" y="769779"/>
            <a:ext cx="457200" cy="330994"/>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userDrawn="1">
            <p:ph type="sldNum" sz="quarter" idx="10"/>
          </p:nvPr>
        </p:nvSpPr>
        <p:spPr>
          <a:ln/>
        </p:spPr>
        <p:txBody>
          <a:bodyPr/>
          <a:lstStyle>
            <a:lvl1pPr>
              <a:defRPr/>
            </a:lvl1pPr>
          </a:lstStyle>
          <a:p>
            <a:pPr>
              <a:defRPr/>
            </a:pPr>
            <a:fld id="{62951662-8B18-2B43-A4D0-2763AFED9B85}"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189199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BAD1E733-A677-5440-84C8-07E1E0BDD2A7}"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156261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36A40DCE-04C0-EE44-BB90-CD1DE46A35AA}" type="slidenum">
              <a:rPr lang="en-US">
                <a:solidFill>
                  <a:srgbClr val="003698"/>
                </a:solidFill>
              </a:rPr>
              <a:pPr>
                <a:defRPr/>
              </a:pPr>
              <a:t>‹#›</a:t>
            </a:fld>
            <a:endParaRPr lang="en-US" sz="1050" dirty="0">
              <a:solidFill>
                <a:srgbClr val="003698"/>
              </a:solidFill>
            </a:endParaRPr>
          </a:p>
        </p:txBody>
      </p:sp>
    </p:spTree>
    <p:extLst>
      <p:ext uri="{BB962C8B-B14F-4D97-AF65-F5344CB8AC3E}">
        <p14:creationId xmlns:p14="http://schemas.microsoft.com/office/powerpoint/2010/main" val="50570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588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603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075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112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18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012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51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a:p>
        </p:txBody>
      </p:sp>
      <p:sp>
        <p:nvSpPr>
          <p:cNvPr id="4" name="Date Placeholder 3"/>
          <p:cNvSpPr>
            <a:spLocks noGrp="1"/>
          </p:cNvSpPr>
          <p:nvPr>
            <p:ph type="dt" sz="half" idx="10"/>
          </p:nvPr>
        </p:nvSpPr>
        <p:spPr/>
        <p:txBody>
          <a:bodyPr/>
          <a:lstStyle/>
          <a:p>
            <a:pPr eaLnBrk="1" latinLnBrk="0" hangingPunct="1"/>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0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122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43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F26F67-E0A4-4662-8A24-8DDEAC4A33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311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3698"/>
        </a:solidFill>
        <a:effectLst/>
      </p:bgPr>
    </p:bg>
    <p:spTree>
      <p:nvGrpSpPr>
        <p:cNvPr id="1" name=""/>
        <p:cNvGrpSpPr/>
        <p:nvPr/>
      </p:nvGrpSpPr>
      <p:grpSpPr>
        <a:xfrm>
          <a:off x="0" y="0"/>
          <a:ext cx="0" cy="0"/>
          <a:chOff x="0" y="0"/>
          <a:chExt cx="0" cy="0"/>
        </a:xfrm>
      </p:grpSpPr>
      <p:pic>
        <p:nvPicPr>
          <p:cNvPr id="24" name="Picture 23" descr="393363500_hsVWH-O.jpg"/>
          <p:cNvPicPr>
            <a:picLocks noChangeAspect="1"/>
          </p:cNvPicPr>
          <p:nvPr userDrawn="1"/>
        </p:nvPicPr>
        <p:blipFill rotWithShape="1">
          <a:blip r:embed="rId2">
            <a:extLst>
              <a:ext uri="{28A0092B-C50C-407E-A947-70E740481C1C}">
                <a14:useLocalDpi xmlns:a14="http://schemas.microsoft.com/office/drawing/2010/main" val="0"/>
              </a:ext>
            </a:extLst>
          </a:blip>
          <a:srcRect b="4284"/>
          <a:stretch/>
        </p:blipFill>
        <p:spPr>
          <a:xfrm>
            <a:off x="4267201" y="3876151"/>
            <a:ext cx="2705103" cy="1276874"/>
          </a:xfrm>
          <a:prstGeom prst="rect">
            <a:avLst/>
          </a:prstGeom>
        </p:spPr>
      </p:pic>
      <p:pic>
        <p:nvPicPr>
          <p:cNvPr id="23" name="Picture 22" descr="tiny_platelets.jpg"/>
          <p:cNvPicPr>
            <a:picLocks noChangeAspect="1"/>
          </p:cNvPicPr>
          <p:nvPr userDrawn="1"/>
        </p:nvPicPr>
        <p:blipFill rotWithShape="1">
          <a:blip r:embed="rId3">
            <a:extLst>
              <a:ext uri="{28A0092B-C50C-407E-A947-70E740481C1C}">
                <a14:useLocalDpi xmlns:a14="http://schemas.microsoft.com/office/drawing/2010/main" val="0"/>
              </a:ext>
            </a:extLst>
          </a:blip>
          <a:srcRect b="5938"/>
          <a:stretch/>
        </p:blipFill>
        <p:spPr>
          <a:xfrm>
            <a:off x="6929967" y="3814237"/>
            <a:ext cx="2214033" cy="1338788"/>
          </a:xfrm>
          <a:prstGeom prst="rect">
            <a:avLst/>
          </a:prstGeom>
        </p:spPr>
      </p:pic>
      <p:pic>
        <p:nvPicPr>
          <p:cNvPr id="22" name="Picture 21" descr="iStock_000003597104X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57400" y="3209924"/>
            <a:ext cx="2248958" cy="1943100"/>
          </a:xfrm>
          <a:prstGeom prst="rect">
            <a:avLst/>
          </a:prstGeom>
        </p:spPr>
      </p:pic>
      <p:sp>
        <p:nvSpPr>
          <p:cNvPr id="6" name="Rectangle 51"/>
          <p:cNvSpPr>
            <a:spLocks noChangeArrowheads="1"/>
          </p:cNvSpPr>
          <p:nvPr userDrawn="1"/>
        </p:nvSpPr>
        <p:spPr bwMode="auto">
          <a:xfrm>
            <a:off x="0" y="3952875"/>
            <a:ext cx="457200" cy="12001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sp>
        <p:nvSpPr>
          <p:cNvPr id="7" name="Rectangle 50"/>
          <p:cNvSpPr>
            <a:spLocks noChangeArrowheads="1"/>
          </p:cNvSpPr>
          <p:nvPr userDrawn="1"/>
        </p:nvSpPr>
        <p:spPr bwMode="auto">
          <a:xfrm>
            <a:off x="8918575" y="3952875"/>
            <a:ext cx="228600" cy="1200150"/>
          </a:xfrm>
          <a:prstGeom prst="rect">
            <a:avLst/>
          </a:prstGeom>
          <a:solidFill>
            <a:srgbClr val="154DB5">
              <a:alpha val="50000"/>
            </a:srgbClr>
          </a:solidFill>
          <a:ln w="9525">
            <a:no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sp>
        <p:nvSpPr>
          <p:cNvPr id="8" name="Rectangle 49"/>
          <p:cNvSpPr>
            <a:spLocks noChangeArrowheads="1"/>
          </p:cNvSpPr>
          <p:nvPr userDrawn="1"/>
        </p:nvSpPr>
        <p:spPr bwMode="auto">
          <a:xfrm>
            <a:off x="1905001" y="3953669"/>
            <a:ext cx="149225" cy="12001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sp>
        <p:nvSpPr>
          <p:cNvPr id="9" name="Rectangle 48"/>
          <p:cNvSpPr>
            <a:spLocks noChangeArrowheads="1"/>
          </p:cNvSpPr>
          <p:nvPr userDrawn="1"/>
        </p:nvSpPr>
        <p:spPr bwMode="auto">
          <a:xfrm>
            <a:off x="4267201" y="3952875"/>
            <a:ext cx="354013" cy="12001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eaLnBrk="0" fontAlgn="base" hangingPunct="0">
              <a:spcBef>
                <a:spcPct val="0"/>
              </a:spcBef>
              <a:spcAft>
                <a:spcPct val="0"/>
              </a:spcAft>
              <a:defRPr/>
            </a:pPr>
            <a:endParaRPr lang="en-US" sz="1800" kern="1200">
              <a:solidFill>
                <a:srgbClr val="003698"/>
              </a:solidFill>
              <a:latin typeface="Arial" charset="0"/>
            </a:endParaRPr>
          </a:p>
        </p:txBody>
      </p:sp>
      <p:sp>
        <p:nvSpPr>
          <p:cNvPr id="10" name="Rectangle 47"/>
          <p:cNvSpPr>
            <a:spLocks noChangeArrowheads="1"/>
          </p:cNvSpPr>
          <p:nvPr userDrawn="1"/>
        </p:nvSpPr>
        <p:spPr bwMode="auto">
          <a:xfrm>
            <a:off x="6324600" y="3943350"/>
            <a:ext cx="685800" cy="12001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sp>
        <p:nvSpPr>
          <p:cNvPr id="11" name="Rectangle 33"/>
          <p:cNvSpPr>
            <a:spLocks noChangeArrowheads="1"/>
          </p:cNvSpPr>
          <p:nvPr userDrawn="1"/>
        </p:nvSpPr>
        <p:spPr bwMode="auto">
          <a:xfrm>
            <a:off x="0" y="3952875"/>
            <a:ext cx="228600" cy="12001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pic>
        <p:nvPicPr>
          <p:cNvPr id="17" name="Picture 16" descr="dcri_white_notag.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001" y="285750"/>
            <a:ext cx="4038600" cy="252413"/>
          </a:xfrm>
          <a:prstGeom prst="rect">
            <a:avLst/>
          </a:prstGeom>
        </p:spPr>
      </p:pic>
      <p:sp>
        <p:nvSpPr>
          <p:cNvPr id="16" name="Title 17"/>
          <p:cNvSpPr>
            <a:spLocks noGrp="1"/>
          </p:cNvSpPr>
          <p:nvPr>
            <p:ph type="ctrTitle"/>
          </p:nvPr>
        </p:nvSpPr>
        <p:spPr>
          <a:xfrm>
            <a:off x="2463800" y="1543050"/>
            <a:ext cx="6400800" cy="1102519"/>
          </a:xfrm>
          <a:noFill/>
          <a:ln>
            <a:noFill/>
          </a:ln>
        </p:spPr>
        <p:txBody>
          <a:bodyPr lIns="0" tIns="0" rIns="0" bIns="0" anchor="b"/>
          <a:lstStyle>
            <a:lvl1pPr>
              <a:defRPr lang="en-US" sz="1800" b="1" kern="1200">
                <a:solidFill>
                  <a:schemeClr val="accent1"/>
                </a:solidFill>
                <a:latin typeface="Arial" charset="0"/>
                <a:ea typeface="ヒラギノ角ゴ Pro W3" charset="0"/>
                <a:cs typeface="ヒラギノ角ゴ Pro W3" charset="0"/>
              </a:defRPr>
            </a:lvl1pPr>
          </a:lstStyle>
          <a:p>
            <a:pPr lvl="0">
              <a:spcBef>
                <a:spcPct val="50000"/>
              </a:spcBef>
            </a:pPr>
            <a:endParaRPr lang="en-US"/>
          </a:p>
        </p:txBody>
      </p:sp>
      <p:sp>
        <p:nvSpPr>
          <p:cNvPr id="18" name="Text Placeholder 19"/>
          <p:cNvSpPr>
            <a:spLocks noGrp="1"/>
          </p:cNvSpPr>
          <p:nvPr>
            <p:ph type="body" sz="quarter" idx="10"/>
          </p:nvPr>
        </p:nvSpPr>
        <p:spPr>
          <a:xfrm>
            <a:off x="2463800" y="2686050"/>
            <a:ext cx="6400800" cy="400050"/>
          </a:xfrm>
          <a:noFill/>
          <a:ln>
            <a:noFill/>
          </a:ln>
        </p:spPr>
        <p:txBody>
          <a:bodyPr lIns="0" tIns="0" rIns="0" bIns="0" anchor="t" anchorCtr="0"/>
          <a:lstStyle>
            <a:lvl1pPr marL="0" indent="0">
              <a:buNone/>
              <a:defRPr lang="en-US" sz="1500" b="0" kern="1200">
                <a:solidFill>
                  <a:schemeClr val="accent1"/>
                </a:solidFill>
                <a:latin typeface="Arial" charset="0"/>
                <a:ea typeface="ヒラギノ角ゴ Pro W3" charset="0"/>
                <a:cs typeface="ヒラギノ角ゴ Pro W3" charset="0"/>
              </a:defRPr>
            </a:lvl1pPr>
            <a:lvl2pPr>
              <a:defRPr lang="en-US" kern="1200">
                <a:solidFill>
                  <a:schemeClr val="tx1"/>
                </a:solidFill>
                <a:latin typeface="Arial" charset="0"/>
                <a:ea typeface="ヒラギノ角ゴ Pro W3" charset="0"/>
                <a:cs typeface="ヒラギノ角ゴ Pro W3" charset="0"/>
              </a:defRPr>
            </a:lvl2pPr>
            <a:lvl3pPr>
              <a:defRPr lang="en-US" sz="1800" kern="1200">
                <a:solidFill>
                  <a:schemeClr val="tx1"/>
                </a:solidFill>
                <a:latin typeface="Arial" charset="0"/>
                <a:ea typeface="ヒラギノ角ゴ Pro W3" charset="0"/>
                <a:cs typeface="ヒラギノ角ゴ Pro W3" charset="0"/>
              </a:defRPr>
            </a:lvl3pPr>
            <a:lvl4pPr>
              <a:defRPr lang="en-US" sz="1800" kern="1200">
                <a:solidFill>
                  <a:schemeClr val="tx1"/>
                </a:solidFill>
                <a:latin typeface="Arial" charset="0"/>
                <a:ea typeface="ヒラギノ角ゴ Pro W3" charset="0"/>
                <a:cs typeface="ヒラギノ角ゴ Pro W3" charset="0"/>
              </a:defRPr>
            </a:lvl4pPr>
            <a:lvl5pPr>
              <a:defRPr lang="en-US" sz="1800" kern="1200">
                <a:latin typeface="Arial" charset="0"/>
                <a:ea typeface="ヒラギノ角ゴ Pro W3" charset="0"/>
                <a:cs typeface="ヒラギノ角ゴ Pro W3" charset="0"/>
              </a:defRPr>
            </a:lvl5pPr>
          </a:lstStyle>
          <a:p>
            <a:pPr lvl="0">
              <a:spcBef>
                <a:spcPct val="50000"/>
              </a:spcBef>
            </a:pPr>
            <a:endParaRPr lang="en-US"/>
          </a:p>
        </p:txBody>
      </p:sp>
      <p:sp>
        <p:nvSpPr>
          <p:cNvPr id="19" name="Text Placeholder 21"/>
          <p:cNvSpPr>
            <a:spLocks noGrp="1"/>
          </p:cNvSpPr>
          <p:nvPr>
            <p:ph type="body" sz="quarter" idx="11" hasCustomPrompt="1"/>
          </p:nvPr>
        </p:nvSpPr>
        <p:spPr>
          <a:xfrm>
            <a:off x="2463800" y="3200400"/>
            <a:ext cx="6400800" cy="314325"/>
          </a:xfrm>
        </p:spPr>
        <p:txBody>
          <a:bodyPr lIns="0" tIns="0" rIns="0" bIns="0" anchor="b" anchorCtr="0"/>
          <a:lstStyle>
            <a:lvl1pPr marL="0" indent="0">
              <a:buNone/>
              <a:defRPr sz="1050" b="1">
                <a:solidFill>
                  <a:srgbClr val="000000"/>
                </a:solidFill>
              </a:defRPr>
            </a:lvl1pPr>
            <a:lvl2pPr marL="342900" indent="0">
              <a:buNone/>
              <a:defRPr sz="1050"/>
            </a:lvl2pPr>
            <a:lvl3pPr marL="642938" indent="0">
              <a:buNone/>
              <a:defRPr sz="1050"/>
            </a:lvl3pPr>
            <a:lvl4pPr marL="900113" indent="0">
              <a:buNone/>
              <a:defRPr sz="1050"/>
            </a:lvl4pPr>
            <a:lvl5pPr marL="1157288" indent="0">
              <a:buNone/>
              <a:defRPr sz="1050"/>
            </a:lvl5pPr>
          </a:lstStyle>
          <a:p>
            <a:pPr lvl="0"/>
            <a:r>
              <a:rPr lang="en-US"/>
              <a:t>Name(s)</a:t>
            </a:r>
          </a:p>
        </p:txBody>
      </p:sp>
      <p:sp>
        <p:nvSpPr>
          <p:cNvPr id="20" name="Text Placeholder 23"/>
          <p:cNvSpPr>
            <a:spLocks noGrp="1"/>
          </p:cNvSpPr>
          <p:nvPr>
            <p:ph type="body" sz="quarter" idx="12" hasCustomPrompt="1"/>
          </p:nvPr>
        </p:nvSpPr>
        <p:spPr>
          <a:xfrm>
            <a:off x="2463800" y="3524250"/>
            <a:ext cx="6400800" cy="400050"/>
          </a:xfrm>
          <a:noFill/>
          <a:ln>
            <a:noFill/>
          </a:ln>
        </p:spPr>
        <p:txBody>
          <a:bodyPr vert="horz" wrap="square" lIns="0" tIns="0" rIns="0" bIns="0" numCol="1" anchor="t" anchorCtr="0" compatLnSpc="1">
            <a:prstTxWarp prst="textNoShape">
              <a:avLst/>
            </a:prstTxWarp>
          </a:bodyPr>
          <a:lstStyle>
            <a:lvl1pPr marL="171450" indent="-171450">
              <a:spcBef>
                <a:spcPts val="0"/>
              </a:spcBef>
              <a:buNone/>
              <a:defRPr lang="en-US" sz="900" b="0">
                <a:solidFill>
                  <a:srgbClr val="000000"/>
                </a:solidFill>
              </a:defRPr>
            </a:lvl1pPr>
            <a:lvl2pPr>
              <a:defRPr lang="en-US" sz="1050"/>
            </a:lvl2pPr>
            <a:lvl3pPr>
              <a:defRPr lang="en-US" sz="1050"/>
            </a:lvl3pPr>
            <a:lvl4pPr>
              <a:defRPr lang="en-US" sz="1050"/>
            </a:lvl4pPr>
            <a:lvl5pPr>
              <a:defRPr lang="en-US" sz="1050"/>
            </a:lvl5pPr>
          </a:lstStyle>
          <a:p>
            <a:pPr marL="0" lvl="0" indent="0"/>
            <a:r>
              <a:rPr lang="en-US"/>
              <a:t>Your Title</a:t>
            </a:r>
          </a:p>
          <a:p>
            <a:pPr marL="0" lvl="0" indent="0"/>
            <a:r>
              <a:rPr lang="en-US"/>
              <a:t>Date</a:t>
            </a:r>
          </a:p>
        </p:txBody>
      </p:sp>
      <p:pic>
        <p:nvPicPr>
          <p:cNvPr id="26" name="Picture 25" descr="ethan-i-am-a-stroke-survivor-c"/>
          <p:cNvPicPr>
            <a:picLocks noGrp="1" noChangeAspect="1"/>
          </p:cNvPicPr>
          <p:nvPr isPhoto="1" userDrawn="1"/>
        </p:nvPicPr>
        <p:blipFill rotWithShape="1">
          <a:blip r:embed="rId6">
            <a:lum/>
            <a:extLst>
              <a:ext uri="{28A0092B-C50C-407E-A947-70E740481C1C}">
                <a14:useLocalDpi xmlns:a14="http://schemas.microsoft.com/office/drawing/2010/main" val="0"/>
              </a:ext>
            </a:extLst>
          </a:blip>
          <a:srcRect t="5997" b="5301"/>
          <a:stretch/>
        </p:blipFill>
        <p:spPr>
          <a:xfrm>
            <a:off x="6934200" y="4000500"/>
            <a:ext cx="2036064" cy="1145286"/>
          </a:xfrm>
          <a:prstGeom prst="rect">
            <a:avLst/>
          </a:prstGeom>
          <a:noFill/>
          <a:ln>
            <a:noFill/>
          </a:ln>
        </p:spPr>
      </p:pic>
      <p:pic>
        <p:nvPicPr>
          <p:cNvPr id="27" name="Picture 26" descr="220110415105848002_t607"/>
          <p:cNvPicPr>
            <a:picLocks noGrp="1" noChangeAspect="1"/>
          </p:cNvPicPr>
          <p:nvPr isPhoto="1" userDrawn="1"/>
        </p:nvPicPr>
        <p:blipFill rotWithShape="1">
          <a:blip r:embed="rId7">
            <a:lum/>
            <a:extLst>
              <a:ext uri="{28A0092B-C50C-407E-A947-70E740481C1C}">
                <a14:useLocalDpi xmlns:a14="http://schemas.microsoft.com/office/drawing/2010/main" val="0"/>
              </a:ext>
            </a:extLst>
          </a:blip>
          <a:srcRect l="18503" t="15286" r="33421" b="18187"/>
          <a:stretch/>
        </p:blipFill>
        <p:spPr>
          <a:xfrm>
            <a:off x="457200" y="4014787"/>
            <a:ext cx="1447800" cy="1128713"/>
          </a:xfrm>
          <a:prstGeom prst="rect">
            <a:avLst/>
          </a:prstGeom>
          <a:noFill/>
          <a:ln>
            <a:noFill/>
          </a:ln>
        </p:spPr>
      </p:pic>
      <p:sp>
        <p:nvSpPr>
          <p:cNvPr id="28" name="Rectangle 48"/>
          <p:cNvSpPr>
            <a:spLocks noChangeArrowheads="1"/>
          </p:cNvSpPr>
          <p:nvPr userDrawn="1"/>
        </p:nvSpPr>
        <p:spPr bwMode="auto">
          <a:xfrm>
            <a:off x="8789988" y="3943350"/>
            <a:ext cx="354013" cy="12001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eaLnBrk="0" fontAlgn="base" hangingPunct="0">
              <a:spcBef>
                <a:spcPct val="0"/>
              </a:spcBef>
              <a:spcAft>
                <a:spcPct val="0"/>
              </a:spcAft>
              <a:defRPr/>
            </a:pPr>
            <a:endParaRPr lang="en-US" sz="1800" kern="1200">
              <a:solidFill>
                <a:srgbClr val="003698"/>
              </a:solidFill>
              <a:latin typeface="Arial" charset="0"/>
            </a:endParaRPr>
          </a:p>
        </p:txBody>
      </p:sp>
      <p:sp>
        <p:nvSpPr>
          <p:cNvPr id="13" name="Rectangle 62"/>
          <p:cNvSpPr>
            <a:spLocks noChangeArrowheads="1"/>
          </p:cNvSpPr>
          <p:nvPr userDrawn="1"/>
        </p:nvSpPr>
        <p:spPr bwMode="auto">
          <a:xfrm>
            <a:off x="0" y="3157538"/>
            <a:ext cx="9144000" cy="857250"/>
          </a:xfrm>
          <a:prstGeom prst="rect">
            <a:avLst/>
          </a:prstGeom>
          <a:solidFill>
            <a:schemeClr val="accent1"/>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spTree>
    <p:extLst>
      <p:ext uri="{BB962C8B-B14F-4D97-AF65-F5344CB8AC3E}">
        <p14:creationId xmlns:p14="http://schemas.microsoft.com/office/powerpoint/2010/main" val="862123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B1F1A2EE-E8E8-F640-BCF6-CFE9528A66DB}" type="slidenum">
              <a:rPr lang="en-US">
                <a:solidFill>
                  <a:srgbClr val="003698"/>
                </a:solidFill>
              </a:rPr>
              <a:pPr>
                <a:defRPr/>
              </a:pPr>
              <a:t>‹#›</a:t>
            </a:fld>
            <a:endParaRPr lang="en-US" sz="1050">
              <a:solidFill>
                <a:srgbClr val="003698"/>
              </a:solidFill>
            </a:endParaRPr>
          </a:p>
        </p:txBody>
      </p:sp>
    </p:spTree>
    <p:extLst>
      <p:ext uri="{BB962C8B-B14F-4D97-AF65-F5344CB8AC3E}">
        <p14:creationId xmlns:p14="http://schemas.microsoft.com/office/powerpoint/2010/main" val="2691301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CD16D793-BD84-AF48-9723-E8EA367E8A0C}" type="slidenum">
              <a:rPr lang="en-US">
                <a:solidFill>
                  <a:srgbClr val="003698"/>
                </a:solidFill>
              </a:rPr>
              <a:pPr>
                <a:defRPr/>
              </a:pPr>
              <a:t>‹#›</a:t>
            </a:fld>
            <a:endParaRPr lang="en-US" sz="1050">
              <a:solidFill>
                <a:srgbClr val="003698"/>
              </a:solidFill>
            </a:endParaRPr>
          </a:p>
        </p:txBody>
      </p:sp>
    </p:spTree>
    <p:extLst>
      <p:ext uri="{BB962C8B-B14F-4D97-AF65-F5344CB8AC3E}">
        <p14:creationId xmlns:p14="http://schemas.microsoft.com/office/powerpoint/2010/main" val="1260771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userDrawn="1">
            <p:ph type="sldNum" sz="quarter" idx="10"/>
          </p:nvPr>
        </p:nvSpPr>
        <p:spPr>
          <a:ln/>
        </p:spPr>
        <p:txBody>
          <a:bodyPr/>
          <a:lstStyle>
            <a:lvl1pPr>
              <a:defRPr/>
            </a:lvl1pPr>
          </a:lstStyle>
          <a:p>
            <a:pPr>
              <a:defRPr/>
            </a:pPr>
            <a:fld id="{9249E721-24B1-AA43-8734-ADA067495A41}" type="slidenum">
              <a:rPr lang="en-US">
                <a:solidFill>
                  <a:srgbClr val="003698"/>
                </a:solidFill>
              </a:rPr>
              <a:pPr>
                <a:defRPr/>
              </a:pPr>
              <a:t>‹#›</a:t>
            </a:fld>
            <a:endParaRPr lang="en-US" sz="1050">
              <a:solidFill>
                <a:srgbClr val="003698"/>
              </a:solidFill>
            </a:endParaRPr>
          </a:p>
        </p:txBody>
      </p:sp>
      <p:sp>
        <p:nvSpPr>
          <p:cNvPr id="6" name="Rectangle 5"/>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3091293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userDrawn="1">
            <p:ph type="sldNum" sz="quarter" idx="10"/>
          </p:nvPr>
        </p:nvSpPr>
        <p:spPr>
          <a:ln/>
        </p:spPr>
        <p:txBody>
          <a:bodyPr/>
          <a:lstStyle>
            <a:lvl1pPr>
              <a:defRPr/>
            </a:lvl1pPr>
          </a:lstStyle>
          <a:p>
            <a:pPr>
              <a:defRPr/>
            </a:pPr>
            <a:fld id="{7FBE8890-38BB-4B4D-AF1B-D9C198BF88FB}" type="slidenum">
              <a:rPr lang="en-US">
                <a:solidFill>
                  <a:srgbClr val="003698"/>
                </a:solidFill>
              </a:rPr>
              <a:pPr>
                <a:defRPr/>
              </a:pPr>
              <a:t>‹#›</a:t>
            </a:fld>
            <a:endParaRPr lang="en-US" sz="1050">
              <a:solidFill>
                <a:srgbClr val="003698"/>
              </a:solidFill>
            </a:endParaRPr>
          </a:p>
        </p:txBody>
      </p:sp>
      <p:sp>
        <p:nvSpPr>
          <p:cNvPr id="8" name="Rectangle 7"/>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1593477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userDrawn="1">
            <p:ph type="sldNum" sz="quarter" idx="10"/>
          </p:nvPr>
        </p:nvSpPr>
        <p:spPr>
          <a:ln/>
        </p:spPr>
        <p:txBody>
          <a:bodyPr/>
          <a:lstStyle>
            <a:lvl1pPr>
              <a:defRPr/>
            </a:lvl1pPr>
          </a:lstStyle>
          <a:p>
            <a:pPr>
              <a:defRPr/>
            </a:pPr>
            <a:fld id="{0F3EEB3F-999F-1841-A896-10EC2147F01D}" type="slidenum">
              <a:rPr lang="en-US">
                <a:solidFill>
                  <a:srgbClr val="003698"/>
                </a:solidFill>
              </a:rPr>
              <a:pPr>
                <a:defRPr/>
              </a:pPr>
              <a:t>‹#›</a:t>
            </a:fld>
            <a:endParaRPr lang="en-US" sz="1050">
              <a:solidFill>
                <a:srgbClr val="003698"/>
              </a:solidFill>
            </a:endParaRPr>
          </a:p>
        </p:txBody>
      </p:sp>
      <p:sp>
        <p:nvSpPr>
          <p:cNvPr id="4" name="Rectangle 3"/>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382151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2" cy="274320"/>
          </a:xfrm>
        </p:spPr>
        <p:txBody>
          <a:bodyPr/>
          <a:lstStyle/>
          <a:p>
            <a:pPr eaLnBrk="1" latinLnBrk="0" hangingPunct="1"/>
            <a:endParaRPr lang="en-US"/>
          </a:p>
        </p:txBody>
      </p:sp>
      <p:sp>
        <p:nvSpPr>
          <p:cNvPr id="6" name="Footer Placeholder 5"/>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userDrawn="1">
            <p:ph type="sldNum" sz="quarter" idx="10"/>
          </p:nvPr>
        </p:nvSpPr>
        <p:spPr>
          <a:ln/>
        </p:spPr>
        <p:txBody>
          <a:bodyPr/>
          <a:lstStyle>
            <a:lvl1pPr>
              <a:defRPr/>
            </a:lvl1pPr>
          </a:lstStyle>
          <a:p>
            <a:pPr>
              <a:defRPr/>
            </a:pPr>
            <a:fld id="{93F3EDDA-B539-8546-951A-88399ED2FC97}" type="slidenum">
              <a:rPr lang="en-US">
                <a:solidFill>
                  <a:srgbClr val="003698"/>
                </a:solidFill>
              </a:rPr>
              <a:pPr>
                <a:defRPr/>
              </a:pPr>
              <a:t>‹#›</a:t>
            </a:fld>
            <a:endParaRPr lang="en-US" sz="1050">
              <a:solidFill>
                <a:srgbClr val="003698"/>
              </a:solidFill>
            </a:endParaRPr>
          </a:p>
        </p:txBody>
      </p:sp>
      <p:sp>
        <p:nvSpPr>
          <p:cNvPr id="3" name="Rectangle 2"/>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4260711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userDrawn="1">
            <p:ph type="sldNum" sz="quarter" idx="10"/>
          </p:nvPr>
        </p:nvSpPr>
        <p:spPr>
          <a:ln/>
        </p:spPr>
        <p:txBody>
          <a:bodyPr/>
          <a:lstStyle>
            <a:lvl1pPr>
              <a:defRPr/>
            </a:lvl1pPr>
          </a:lstStyle>
          <a:p>
            <a:pPr>
              <a:defRPr/>
            </a:pPr>
            <a:fld id="{CA8C94D2-9209-BC4C-BD8B-8ACF798F68AB}" type="slidenum">
              <a:rPr lang="en-US">
                <a:solidFill>
                  <a:srgbClr val="003698"/>
                </a:solidFill>
              </a:rPr>
              <a:pPr>
                <a:defRPr/>
              </a:pPr>
              <a:t>‹#›</a:t>
            </a:fld>
            <a:endParaRPr lang="en-US" sz="1050">
              <a:solidFill>
                <a:srgbClr val="003698"/>
              </a:solidFill>
            </a:endParaRPr>
          </a:p>
        </p:txBody>
      </p:sp>
      <p:sp>
        <p:nvSpPr>
          <p:cNvPr id="6" name="Rectangle 5"/>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3926231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userDrawn="1">
            <p:ph type="sldNum" sz="quarter" idx="10"/>
          </p:nvPr>
        </p:nvSpPr>
        <p:spPr>
          <a:ln/>
        </p:spPr>
        <p:txBody>
          <a:bodyPr/>
          <a:lstStyle>
            <a:lvl1pPr>
              <a:defRPr/>
            </a:lvl1pPr>
          </a:lstStyle>
          <a:p>
            <a:pPr>
              <a:defRPr/>
            </a:pPr>
            <a:fld id="{62951662-8B18-2B43-A4D0-2763AFED9B85}" type="slidenum">
              <a:rPr lang="en-US">
                <a:solidFill>
                  <a:srgbClr val="003698"/>
                </a:solidFill>
              </a:rPr>
              <a:pPr>
                <a:defRPr/>
              </a:pPr>
              <a:t>‹#›</a:t>
            </a:fld>
            <a:endParaRPr lang="en-US" sz="1050">
              <a:solidFill>
                <a:srgbClr val="003698"/>
              </a:solidFill>
            </a:endParaRPr>
          </a:p>
        </p:txBody>
      </p:sp>
      <p:sp>
        <p:nvSpPr>
          <p:cNvPr id="6" name="Rectangle 5"/>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1721085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BAD1E733-A677-5440-84C8-07E1E0BDD2A7}" type="slidenum">
              <a:rPr lang="en-US">
                <a:solidFill>
                  <a:srgbClr val="003698"/>
                </a:solidFill>
              </a:rPr>
              <a:pPr>
                <a:defRPr/>
              </a:pPr>
              <a:t>‹#›</a:t>
            </a:fld>
            <a:endParaRPr lang="en-US" sz="1050">
              <a:solidFill>
                <a:srgbClr val="003698"/>
              </a:solidFill>
            </a:endParaRPr>
          </a:p>
        </p:txBody>
      </p:sp>
      <p:sp>
        <p:nvSpPr>
          <p:cNvPr id="5" name="Rectangle 4"/>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3329178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userDrawn="1">
            <p:ph type="sldNum" sz="quarter" idx="10"/>
          </p:nvPr>
        </p:nvSpPr>
        <p:spPr>
          <a:ln/>
        </p:spPr>
        <p:txBody>
          <a:bodyPr/>
          <a:lstStyle>
            <a:lvl1pPr>
              <a:defRPr/>
            </a:lvl1pPr>
          </a:lstStyle>
          <a:p>
            <a:pPr>
              <a:defRPr/>
            </a:pPr>
            <a:fld id="{36A40DCE-04C0-EE44-BB90-CD1DE46A35AA}" type="slidenum">
              <a:rPr lang="en-US">
                <a:solidFill>
                  <a:srgbClr val="003698"/>
                </a:solidFill>
              </a:rPr>
              <a:pPr>
                <a:defRPr/>
              </a:pPr>
              <a:t>‹#›</a:t>
            </a:fld>
            <a:endParaRPr lang="en-US" sz="1050">
              <a:solidFill>
                <a:srgbClr val="003698"/>
              </a:solidFill>
            </a:endParaRPr>
          </a:p>
        </p:txBody>
      </p:sp>
      <p:sp>
        <p:nvSpPr>
          <p:cNvPr id="5" name="Rectangle 4"/>
          <p:cNvSpPr/>
          <p:nvPr userDrawn="1"/>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3171945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1"/>
            <a:ext cx="9177337" cy="517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a:xfrm>
            <a:off x="7045325" y="4793457"/>
            <a:ext cx="2133600" cy="273844"/>
          </a:xfrm>
          <a:prstGeom prst="rect">
            <a:avLst/>
          </a:prstGeom>
        </p:spPr>
        <p:txBody>
          <a:bodyPr anchor="ctr"/>
          <a:lstStyle>
            <a:lvl1pPr>
              <a:defRPr kumimoji="1" sz="2400">
                <a:solidFill>
                  <a:schemeClr val="tx1"/>
                </a:solidFill>
                <a:latin typeface="Calibri" pitchFamily="34" charset="0"/>
                <a:ea typeface="SimSun" pitchFamily="2" charset="-122"/>
              </a:defRPr>
            </a:lvl1pPr>
            <a:lvl2pPr marL="742950" indent="-285750">
              <a:defRPr kumimoji="1" sz="2400">
                <a:solidFill>
                  <a:schemeClr val="tx1"/>
                </a:solidFill>
                <a:latin typeface="Calibri" pitchFamily="34" charset="0"/>
                <a:ea typeface="SimSun" pitchFamily="2" charset="-122"/>
              </a:defRPr>
            </a:lvl2pPr>
            <a:lvl3pPr marL="1143000" indent="-228600">
              <a:defRPr kumimoji="1" sz="2400">
                <a:solidFill>
                  <a:schemeClr val="tx1"/>
                </a:solidFill>
                <a:latin typeface="Calibri" pitchFamily="34" charset="0"/>
                <a:ea typeface="SimSun" pitchFamily="2" charset="-122"/>
              </a:defRPr>
            </a:lvl3pPr>
            <a:lvl4pPr marL="1600200" indent="-228600">
              <a:defRPr kumimoji="1" sz="2400">
                <a:solidFill>
                  <a:schemeClr val="tx1"/>
                </a:solidFill>
                <a:latin typeface="Calibri" pitchFamily="34" charset="0"/>
                <a:ea typeface="SimSun" pitchFamily="2" charset="-122"/>
              </a:defRPr>
            </a:lvl4pPr>
            <a:lvl5pPr marL="2057400" indent="-228600">
              <a:defRPr kumimoji="1" sz="2400">
                <a:solidFill>
                  <a:schemeClr val="tx1"/>
                </a:solidFill>
                <a:latin typeface="Calibri" pitchFamily="34" charset="0"/>
                <a:ea typeface="SimSun" pitchFamily="2" charset="-122"/>
              </a:defRPr>
            </a:lvl5pPr>
            <a:lvl6pPr marL="2514600" indent="-228600" defTabSz="457200" fontAlgn="base">
              <a:spcBef>
                <a:spcPct val="0"/>
              </a:spcBef>
              <a:spcAft>
                <a:spcPct val="0"/>
              </a:spcAft>
              <a:defRPr kumimoji="1" sz="2400">
                <a:solidFill>
                  <a:schemeClr val="tx1"/>
                </a:solidFill>
                <a:latin typeface="Calibri" pitchFamily="34" charset="0"/>
                <a:ea typeface="SimSun" pitchFamily="2" charset="-122"/>
              </a:defRPr>
            </a:lvl6pPr>
            <a:lvl7pPr marL="2971800" indent="-228600" defTabSz="457200" fontAlgn="base">
              <a:spcBef>
                <a:spcPct val="0"/>
              </a:spcBef>
              <a:spcAft>
                <a:spcPct val="0"/>
              </a:spcAft>
              <a:defRPr kumimoji="1" sz="2400">
                <a:solidFill>
                  <a:schemeClr val="tx1"/>
                </a:solidFill>
                <a:latin typeface="Calibri" pitchFamily="34" charset="0"/>
                <a:ea typeface="SimSun" pitchFamily="2" charset="-122"/>
              </a:defRPr>
            </a:lvl7pPr>
            <a:lvl8pPr marL="3429000" indent="-228600" defTabSz="457200" fontAlgn="base">
              <a:spcBef>
                <a:spcPct val="0"/>
              </a:spcBef>
              <a:spcAft>
                <a:spcPct val="0"/>
              </a:spcAft>
              <a:defRPr kumimoji="1" sz="2400">
                <a:solidFill>
                  <a:schemeClr val="tx1"/>
                </a:solidFill>
                <a:latin typeface="Calibri" pitchFamily="34" charset="0"/>
                <a:ea typeface="SimSun" pitchFamily="2" charset="-122"/>
              </a:defRPr>
            </a:lvl8pPr>
            <a:lvl9pPr marL="3886200" indent="-228600" defTabSz="457200" fontAlgn="base">
              <a:spcBef>
                <a:spcPct val="0"/>
              </a:spcBef>
              <a:spcAft>
                <a:spcPct val="0"/>
              </a:spcAft>
              <a:defRPr kumimoji="1" sz="2400">
                <a:solidFill>
                  <a:schemeClr val="tx1"/>
                </a:solidFill>
                <a:latin typeface="Calibri" pitchFamily="34" charset="0"/>
                <a:ea typeface="SimSun" pitchFamily="2" charset="-122"/>
              </a:defRPr>
            </a:lvl9pPr>
          </a:lstStyle>
          <a:p>
            <a:pPr algn="r" eaLnBrk="0" fontAlgn="base" hangingPunct="0">
              <a:spcBef>
                <a:spcPct val="0"/>
              </a:spcBef>
              <a:spcAft>
                <a:spcPct val="0"/>
              </a:spcAft>
            </a:pPr>
            <a:fld id="{38D1A4FF-C54C-4310-BD0A-71D55D6A17D3}" type="slidenum">
              <a:rPr kumimoji="0" lang="en-US" altLang="zh-CN" sz="525" kern="1200">
                <a:solidFill>
                  <a:srgbClr val="595959"/>
                </a:solidFill>
                <a:latin typeface="Arial" pitchFamily="34" charset="0"/>
                <a:ea typeface="MS PGothic" pitchFamily="34" charset="-128"/>
                <a:cs typeface="Arial" pitchFamily="34" charset="0"/>
              </a:rPr>
              <a:pPr algn="r" eaLnBrk="0" fontAlgn="base" hangingPunct="0">
                <a:spcBef>
                  <a:spcPct val="0"/>
                </a:spcBef>
                <a:spcAft>
                  <a:spcPct val="0"/>
                </a:spcAft>
              </a:pPr>
              <a:t>‹#›</a:t>
            </a:fld>
            <a:endParaRPr kumimoji="0" lang="en-US" altLang="zh-CN" sz="525" kern="1200">
              <a:solidFill>
                <a:srgbClr val="595959"/>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948062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9" name="Rectangle 18"/>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2" name="Rectangle 11"/>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9" name="Subtitle 8"/>
          <p:cNvSpPr>
            <a:spLocks noGrp="1"/>
          </p:cNvSpPr>
          <p:nvPr>
            <p:ph type="subTitle" idx="1"/>
          </p:nvPr>
        </p:nvSpPr>
        <p:spPr>
          <a:xfrm>
            <a:off x="1371600" y="2114550"/>
            <a:ext cx="6400800" cy="131445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7" name="Straight Connector 6"/>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10" name="Rectangle 9"/>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4" name="Oval 13"/>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29" name="Slide Number Placeholder 28"/>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A094E8-F38E-41BF-BF67-BCFBBAB3420A}" type="slidenum">
              <a:rPr lang="en-US" smtClean="0"/>
              <a:t>‹#›</a:t>
            </a:fld>
            <a:endParaRPr lang="en-US"/>
          </a:p>
        </p:txBody>
      </p:sp>
      <p:sp>
        <p:nvSpPr>
          <p:cNvPr id="8" name="Title 7"/>
          <p:cNvSpPr>
            <a:spLocks noGrp="1"/>
          </p:cNvSpPr>
          <p:nvPr>
            <p:ph type="ctrTitle"/>
          </p:nvPr>
        </p:nvSpPr>
        <p:spPr>
          <a:xfrm>
            <a:off x="685800" y="285750"/>
            <a:ext cx="7772400" cy="1314450"/>
          </a:xfrm>
        </p:spPr>
        <p:txBody>
          <a:bodyPr anchor="b"/>
          <a:lstStyle>
            <a:lvl1pPr>
              <a:defRPr sz="315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22822054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6" name="Slide Number Placeholder 5"/>
          <p:cNvSpPr>
            <a:spLocks noGrp="1"/>
          </p:cNvSpPr>
          <p:nvPr>
            <p:ph type="sldNum" sz="quarter" idx="12"/>
          </p:nvPr>
        </p:nvSpPr>
        <p:spPr>
          <a:xfrm>
            <a:off x="4361688" y="769779"/>
            <a:ext cx="457200" cy="330994"/>
          </a:xfrm>
        </p:spPr>
        <p:txBody>
          <a:bodyPr/>
          <a:lstStyle/>
          <a:p>
            <a:fld id="{B6A094E8-F38E-41BF-BF67-BCFBBAB3420A}" type="slidenum">
              <a:rPr lang="en-US" smtClean="0"/>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5633826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8" name="Rectangle 17"/>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9" name="Rectangle 18"/>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2" name="Rectangle 11"/>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3" name="Text Placeholder 2"/>
          <p:cNvSpPr>
            <a:spLocks noGrp="1"/>
          </p:cNvSpPr>
          <p:nvPr>
            <p:ph type="body" idx="1"/>
          </p:nvPr>
        </p:nvSpPr>
        <p:spPr>
          <a:xfrm>
            <a:off x="1368426" y="2057400"/>
            <a:ext cx="6480174" cy="1254919"/>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4" name="Rectangle 13"/>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5" name="Footer Placeholder 4"/>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1" name="Oval 10"/>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6" name="Slide Number Placeholder 5"/>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B6A094E8-F38E-41BF-BF67-BCFBBAB3420A}" type="slidenum">
              <a:rPr lang="en-US" smtClean="0"/>
              <a:t>‹#›</a:t>
            </a:fld>
            <a:endParaRPr lang="en-US"/>
          </a:p>
        </p:txBody>
      </p:sp>
      <p:sp>
        <p:nvSpPr>
          <p:cNvPr id="2" name="Title 1"/>
          <p:cNvSpPr>
            <a:spLocks noGrp="1"/>
          </p:cNvSpPr>
          <p:nvPr>
            <p:ph type="title"/>
          </p:nvPr>
        </p:nvSpPr>
        <p:spPr>
          <a:xfrm>
            <a:off x="722313" y="400050"/>
            <a:ext cx="7772400" cy="1143000"/>
          </a:xfrm>
        </p:spPr>
        <p:txBody>
          <a:bodyPr anchor="b"/>
          <a:lstStyle>
            <a:lvl1pPr algn="ctr">
              <a:buNone/>
              <a:defRPr sz="315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06890553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2" cy="274320"/>
          </a:xfrm>
        </p:spPr>
        <p:txBody>
          <a:bodyPr/>
          <a:lstStyle/>
          <a:p>
            <a:endParaRPr lang="en-US"/>
          </a:p>
        </p:txBody>
      </p:sp>
      <p:sp>
        <p:nvSpPr>
          <p:cNvPr id="6" name="Footer Placeholder 5"/>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7" name="Slide Number Placeholder 6"/>
          <p:cNvSpPr>
            <a:spLocks noGrp="1"/>
          </p:cNvSpPr>
          <p:nvPr>
            <p:ph type="sldNum" sz="quarter" idx="12"/>
          </p:nvPr>
        </p:nvSpPr>
        <p:spPr/>
        <p:txBody>
          <a:bodyPr/>
          <a:lstStyle/>
          <a:p>
            <a:fld id="{B6A094E8-F38E-41BF-BF67-BCFBBAB3420A}" type="slidenum">
              <a:rPr lang="en-US" smtClean="0"/>
              <a:t>‹#›</a:t>
            </a:fld>
            <a:endParaRPr lang="en-US"/>
          </a:p>
        </p:txBody>
      </p:sp>
      <p:sp>
        <p:nvSpPr>
          <p:cNvPr id="8" name="Straight Connector 7"/>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10" name="Content Placeholder 9"/>
          <p:cNvSpPr>
            <a:spLocks noGrp="1"/>
          </p:cNvSpPr>
          <p:nvPr>
            <p:ph sz="half" idx="1"/>
          </p:nvPr>
        </p:nvSpPr>
        <p:spPr>
          <a:xfrm>
            <a:off x="301752" y="1028700"/>
            <a:ext cx="4038600" cy="3511296"/>
          </a:xfrm>
        </p:spPr>
        <p:txBody>
          <a:bodyPr/>
          <a:lstStyle>
            <a:lvl1pPr>
              <a:defRPr sz="1875"/>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028700"/>
            <a:ext cx="4038600" cy="3511296"/>
          </a:xfrm>
        </p:spPr>
        <p:txBody>
          <a:bodyPr/>
          <a:lstStyle>
            <a:lvl1pPr>
              <a:defRPr sz="1875"/>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348998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endParaRPr lang="en-US"/>
          </a:p>
        </p:txBody>
      </p:sp>
      <p:sp>
        <p:nvSpPr>
          <p:cNvPr id="8" name="Footer Placeholder 7"/>
          <p:cNvSpPr>
            <a:spLocks noGrp="1"/>
          </p:cNvSpPr>
          <p:nvPr>
            <p:ph type="ftr" sz="quarter" idx="11"/>
          </p:nvPr>
        </p:nvSpPr>
        <p:spPr>
          <a:xfrm>
            <a:off x="304800" y="4807458"/>
            <a:ext cx="3581400" cy="274320"/>
          </a:xfrm>
        </p:spPr>
        <p:txBody>
          <a:bodyPr/>
          <a:lstStyle/>
          <a:p>
            <a:r>
              <a:rPr kumimoji="0" lang="en-US" smtClean="0"/>
              <a:t>Janet Bettger, "Achieving and Sustaining Behavior Change to Benefit Older Adults" Dec 6-7, 2018</a:t>
            </a:r>
            <a:endParaRPr kumimoji="0"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21" name="Rectangle 20"/>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22" name="Rectangle 21"/>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1" name="Rectangle 10"/>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3" name="Rectangle 12"/>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3" name="Text Placeholder 2"/>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4807458"/>
            <a:ext cx="3581400" cy="274320"/>
          </a:xfrm>
        </p:spPr>
        <p:txBody>
          <a:bodyPr/>
          <a:lstStyle/>
          <a:p>
            <a:r>
              <a:rPr lang="en-US" smtClean="0"/>
              <a:t>Janet Bettger, "Achieving and Sustaining Behavior Change to Benefit Older Adults" Dec 6-7, 2018</a:t>
            </a:r>
            <a:endParaRPr lang="en-US"/>
          </a:p>
        </p:txBody>
      </p:sp>
      <p:sp>
        <p:nvSpPr>
          <p:cNvPr id="15" name="Straight Connector 14"/>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18" name="Rectangle 1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24" name="Content Placeholder 23"/>
          <p:cNvSpPr>
            <a:spLocks noGrp="1"/>
          </p:cNvSpPr>
          <p:nvPr>
            <p:ph sz="quarter" idx="2"/>
          </p:nvPr>
        </p:nvSpPr>
        <p:spPr>
          <a:xfrm>
            <a:off x="301752" y="185353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853537"/>
            <a:ext cx="4038600"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27" name="Oval 26"/>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9" name="Slide Number Placeholder 8"/>
          <p:cNvSpPr>
            <a:spLocks noGrp="1"/>
          </p:cNvSpPr>
          <p:nvPr>
            <p:ph type="sldNum" sz="quarter" idx="12"/>
          </p:nvPr>
        </p:nvSpPr>
        <p:spPr>
          <a:xfrm>
            <a:off x="4343400" y="781812"/>
            <a:ext cx="457200" cy="330994"/>
          </a:xfrm>
        </p:spPr>
        <p:txBody>
          <a:bodyPr/>
          <a:lstStyle>
            <a:lvl1pPr algn="ctr">
              <a:defRPr/>
            </a:lvl1pPr>
          </a:lstStyle>
          <a:p>
            <a:fld id="{B6A094E8-F38E-41BF-BF67-BCFBBAB3420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2009546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5" name="Slide Number Placeholder 4"/>
          <p:cNvSpPr>
            <a:spLocks noGrp="1"/>
          </p:cNvSpPr>
          <p:nvPr>
            <p:ph type="sldNum" sz="quarter" idx="12"/>
          </p:nvPr>
        </p:nvSpPr>
        <p:spPr>
          <a:xfrm>
            <a:off x="4343400" y="777015"/>
            <a:ext cx="457200" cy="330994"/>
          </a:xfrm>
        </p:spPr>
        <p:txBody>
          <a:bodyPr/>
          <a:lstStyle/>
          <a:p>
            <a:fld id="{B6A094E8-F38E-41BF-BF67-BCFBBAB3420A}" type="slidenum">
              <a:rPr lang="en-US" smtClean="0"/>
              <a:t>‹#›</a:t>
            </a:fld>
            <a:endParaRPr lang="en-US"/>
          </a:p>
        </p:txBody>
      </p:sp>
    </p:spTree>
    <p:extLst>
      <p:ext uri="{BB962C8B-B14F-4D97-AF65-F5344CB8AC3E}">
        <p14:creationId xmlns:p14="http://schemas.microsoft.com/office/powerpoint/2010/main" val="3899586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B6A094E8-F38E-41BF-BF67-BCFBBAB3420A}" type="slidenum">
              <a:rPr lang="en-US" smtClean="0"/>
              <a:t>‹#›</a:t>
            </a:fld>
            <a:endParaRPr lang="en-US"/>
          </a:p>
        </p:txBody>
      </p:sp>
    </p:spTree>
    <p:extLst>
      <p:ext uri="{BB962C8B-B14F-4D97-AF65-F5344CB8AC3E}">
        <p14:creationId xmlns:p14="http://schemas.microsoft.com/office/powerpoint/2010/main" val="87861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2" name="Title 1"/>
          <p:cNvSpPr>
            <a:spLocks noGrp="1"/>
          </p:cNvSpPr>
          <p:nvPr>
            <p:ph type="title"/>
          </p:nvPr>
        </p:nvSpPr>
        <p:spPr>
          <a:xfrm>
            <a:off x="381000" y="685800"/>
            <a:ext cx="2362200" cy="742950"/>
          </a:xfrm>
        </p:spPr>
        <p:txBody>
          <a:bodyPr anchor="b">
            <a:noAutofit/>
          </a:bodyPr>
          <a:lstStyle>
            <a:lvl1pPr algn="l">
              <a:buNone/>
              <a:defRPr sz="165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485901"/>
            <a:ext cx="2362200" cy="3108722"/>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B6A094E8-F38E-41BF-BF67-BCFBBAB3420A}" type="slidenum">
              <a:rPr lang="en-US" smtClean="0"/>
              <a:t>‹#›</a:t>
            </a:fld>
            <a:endParaRPr lang="en-US"/>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4808136"/>
            <a:ext cx="3383280" cy="274320"/>
          </a:xfrm>
        </p:spPr>
        <p:txBody>
          <a:bodyPr/>
          <a:lstStyle/>
          <a:p>
            <a:r>
              <a:rPr lang="en-US" smtClean="0"/>
              <a:t>Janet Bettger, "Achieving and Sustaining Behavior Change to Benefit Older Adults" Dec 6-7, 2018</a:t>
            </a:r>
            <a:endParaRPr lang="en-US"/>
          </a:p>
        </p:txBody>
      </p:sp>
    </p:spTree>
    <p:extLst>
      <p:ext uri="{BB962C8B-B14F-4D97-AF65-F5344CB8AC3E}">
        <p14:creationId xmlns:p14="http://schemas.microsoft.com/office/powerpoint/2010/main" val="113360091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7" name="Slide Number Placeholder 6"/>
          <p:cNvSpPr>
            <a:spLocks noGrp="1"/>
          </p:cNvSpPr>
          <p:nvPr>
            <p:ph type="sldNum" sz="quarter" idx="12"/>
          </p:nvPr>
        </p:nvSpPr>
        <p:spPr>
          <a:xfrm>
            <a:off x="1371600" y="234554"/>
            <a:ext cx="457200" cy="330994"/>
          </a:xfrm>
        </p:spPr>
        <p:txBody>
          <a:bodyPr/>
          <a:lstStyle/>
          <a:p>
            <a:fld id="{B6A094E8-F38E-41BF-BF67-BCFBBAB3420A}" type="slidenum">
              <a:rPr lang="en-US" smtClean="0"/>
              <a:t>‹#›</a:t>
            </a:fld>
            <a:endParaRPr lang="en-US"/>
          </a:p>
        </p:txBody>
      </p:sp>
      <p:sp>
        <p:nvSpPr>
          <p:cNvPr id="2" name="Title 1"/>
          <p:cNvSpPr>
            <a:spLocks noGrp="1"/>
          </p:cNvSpPr>
          <p:nvPr>
            <p:ph type="title"/>
          </p:nvPr>
        </p:nvSpPr>
        <p:spPr>
          <a:xfrm>
            <a:off x="3000375" y="3771900"/>
            <a:ext cx="5867400" cy="914400"/>
          </a:xfrm>
        </p:spPr>
        <p:txBody>
          <a:bodyPr anchor="t">
            <a:noAutofit/>
          </a:bodyPr>
          <a:lstStyle>
            <a:lvl1pPr algn="l">
              <a:buNone/>
              <a:defRPr sz="18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457200"/>
            <a:ext cx="5867400" cy="3200400"/>
          </a:xfrm>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5" name="Date Placeholder 4"/>
          <p:cNvSpPr>
            <a:spLocks noGrp="1"/>
          </p:cNvSpPr>
          <p:nvPr>
            <p:ph type="dt" sz="half" idx="10"/>
          </p:nvPr>
        </p:nvSpPr>
        <p:spPr>
          <a:xfrm>
            <a:off x="5788152" y="4803738"/>
            <a:ext cx="3044952" cy="274320"/>
          </a:xfrm>
        </p:spPr>
        <p:txBody>
          <a:bodyPr/>
          <a:lstStyle/>
          <a:p>
            <a:endParaRPr lang="en-US"/>
          </a:p>
        </p:txBody>
      </p:sp>
      <p:sp>
        <p:nvSpPr>
          <p:cNvPr id="6" name="Footer Placeholder 5"/>
          <p:cNvSpPr>
            <a:spLocks noGrp="1"/>
          </p:cNvSpPr>
          <p:nvPr>
            <p:ph type="ftr" sz="quarter" idx="11"/>
          </p:nvPr>
        </p:nvSpPr>
        <p:spPr>
          <a:xfrm>
            <a:off x="301752" y="4808136"/>
            <a:ext cx="3584448" cy="274320"/>
          </a:xfrm>
        </p:spPr>
        <p:txBody>
          <a:bodyPr/>
          <a:lstStyle/>
          <a:p>
            <a:r>
              <a:rPr lang="en-US" smtClean="0"/>
              <a:t>Janet Bettger, "Achieving and Sustaining Behavior Change to Benefit Older Adults" Dec 6-7, 2018</a:t>
            </a:r>
            <a:endParaRPr lang="en-US"/>
          </a:p>
        </p:txBody>
      </p:sp>
    </p:spTree>
    <p:extLst>
      <p:ext uri="{BB962C8B-B14F-4D97-AF65-F5344CB8AC3E}">
        <p14:creationId xmlns:p14="http://schemas.microsoft.com/office/powerpoint/2010/main" val="1873290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6" name="Slide Number Placeholder 5"/>
          <p:cNvSpPr>
            <a:spLocks noGrp="1"/>
          </p:cNvSpPr>
          <p:nvPr>
            <p:ph type="sldNum" sz="quarter" idx="12"/>
          </p:nvPr>
        </p:nvSpPr>
        <p:spPr/>
        <p:txBody>
          <a:bodyPr/>
          <a:lstStyle/>
          <a:p>
            <a:fld id="{B6A094E8-F38E-41BF-BF67-BCFBBAB3420A}" type="slidenum">
              <a:rPr lang="en-US" smtClean="0"/>
              <a:t>‹#›</a:t>
            </a:fld>
            <a:endParaRPr lang="en-US"/>
          </a:p>
        </p:txBody>
      </p:sp>
    </p:spTree>
    <p:extLst>
      <p:ext uri="{BB962C8B-B14F-4D97-AF65-F5344CB8AC3E}">
        <p14:creationId xmlns:p14="http://schemas.microsoft.com/office/powerpoint/2010/main" val="35964261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0" name="Rectangle 9"/>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1" name="Rectangle 10"/>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2" name="Rectangle 11"/>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5" name="Oval 14"/>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6" name="Slide Number Placeholder 5"/>
          <p:cNvSpPr>
            <a:spLocks noGrp="1"/>
          </p:cNvSpPr>
          <p:nvPr>
            <p:ph type="sldNum" sz="quarter" idx="12"/>
          </p:nvPr>
        </p:nvSpPr>
        <p:spPr>
          <a:xfrm>
            <a:off x="6915912" y="2257426"/>
            <a:ext cx="457200" cy="330994"/>
          </a:xfrm>
        </p:spPr>
        <p:txBody>
          <a:bodyPr/>
          <a:lstStyle/>
          <a:p>
            <a:fld id="{B6A094E8-F38E-41BF-BF67-BCFBBAB3420A}" type="slidenum">
              <a:rPr lang="en-US" smtClean="0"/>
              <a:t>‹#›</a:t>
            </a:fld>
            <a:endParaRPr lang="en-US"/>
          </a:p>
        </p:txBody>
      </p:sp>
      <p:sp>
        <p:nvSpPr>
          <p:cNvPr id="3" name="Vertical Text Placeholder 2"/>
          <p:cNvSpPr>
            <a:spLocks noGrp="1"/>
          </p:cNvSpPr>
          <p:nvPr>
            <p:ph type="body" orient="vert" idx="1"/>
          </p:nvPr>
        </p:nvSpPr>
        <p:spPr>
          <a:xfrm>
            <a:off x="304800" y="228600"/>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Janet Bettger, "Achieving and Sustaining Behavior Change to Benefit Older Adults" Dec 6-7, 2018</a:t>
            </a:r>
            <a:endParaRPr lang="en-US"/>
          </a:p>
        </p:txBody>
      </p:sp>
      <p:sp>
        <p:nvSpPr>
          <p:cNvPr id="2" name="Vertical Title 1"/>
          <p:cNvSpPr>
            <a:spLocks noGrp="1"/>
          </p:cNvSpPr>
          <p:nvPr>
            <p:ph type="title" orient="vert"/>
          </p:nvPr>
        </p:nvSpPr>
        <p:spPr>
          <a:xfrm>
            <a:off x="7391400" y="228601"/>
            <a:ext cx="1447800" cy="4388644"/>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9739065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_Horizont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normAutofit/>
          </a:bodyPr>
          <a:lstStyle>
            <a:lvl1pPr>
              <a:defRPr sz="2700" b="1">
                <a:solidFill>
                  <a:srgbClr val="106379"/>
                </a:solidFill>
                <a:latin typeface="Trebuchet MS" pitchFamily="34"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3200400" y="4743462"/>
            <a:ext cx="2133600" cy="273844"/>
          </a:xfrm>
          <a:prstGeom prst="rect">
            <a:avLst/>
          </a:prstGeom>
        </p:spPr>
        <p:txBody>
          <a:bodyPr lIns="91436" tIns="45718" rIns="91436" bIns="45718"/>
          <a:lstStyle>
            <a:lvl1pPr algn="ctr">
              <a:defRPr>
                <a:solidFill>
                  <a:schemeClr val="bg1"/>
                </a:solidFill>
                <a:latin typeface="Trebuchet MS" pitchFamily="34" charset="0"/>
              </a:defRPr>
            </a:lvl1pPr>
          </a:lstStyle>
          <a:p>
            <a:fld id="{4C1A5566-1473-4D00-B97C-F753F50033F8}" type="slidenum">
              <a:rPr lang="en-US" smtClean="0">
                <a:solidFill>
                  <a:prstClr val="white"/>
                </a:solidFill>
              </a:rPr>
              <a:pPr/>
              <a:t>‹#›</a:t>
            </a:fld>
            <a:endParaRPr lang="en-US">
              <a:solidFill>
                <a:prstClr val="white"/>
              </a:solidFill>
            </a:endParaRPr>
          </a:p>
        </p:txBody>
      </p:sp>
      <p:sp>
        <p:nvSpPr>
          <p:cNvPr id="9" name="Content Placeholder 8"/>
          <p:cNvSpPr>
            <a:spLocks noGrp="1"/>
          </p:cNvSpPr>
          <p:nvPr>
            <p:ph sz="quarter" idx="13"/>
          </p:nvPr>
        </p:nvSpPr>
        <p:spPr>
          <a:xfrm>
            <a:off x="457200" y="1143000"/>
            <a:ext cx="8229600"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452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endParaRPr lang="en-US"/>
          </a:p>
        </p:txBody>
      </p:sp>
      <p:sp>
        <p:nvSpPr>
          <p:cNvPr id="4" name="Footer Placeholder 3"/>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dirty="0"/>
          </a:p>
        </p:txBody>
      </p:sp>
      <p:sp>
        <p:nvSpPr>
          <p:cNvPr id="5" name="Slide Number Placeholder 4"/>
          <p:cNvSpPr>
            <a:spLocks noGrp="1"/>
          </p:cNvSpPr>
          <p:nvPr>
            <p:ph type="sldNum" sz="quarter" idx="12"/>
          </p:nvPr>
        </p:nvSpPr>
        <p:spPr>
          <a:xfrm>
            <a:off x="4343400" y="777015"/>
            <a:ext cx="457200" cy="330994"/>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endParaRPr lang="en-US"/>
          </a:p>
        </p:txBody>
      </p:sp>
      <p:sp>
        <p:nvSpPr>
          <p:cNvPr id="3" name="Footer Placeholder 2"/>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a:p>
        </p:txBody>
      </p:sp>
      <p:sp>
        <p:nvSpPr>
          <p:cNvPr id="4" name="Slide Number Placeholder 3"/>
          <p:cNvSpPr>
            <a:spLocks noGrp="1"/>
          </p:cNvSpPr>
          <p:nvPr>
            <p:ph type="sldNum" sz="quarter" idx="12"/>
          </p:nvPr>
        </p:nvSpPr>
        <p:spPr>
          <a:xfrm>
            <a:off x="4267200" y="4743450"/>
            <a:ext cx="609600" cy="330993"/>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endParaRPr lang="en-US"/>
          </a:p>
        </p:txBody>
      </p:sp>
      <p:sp>
        <p:nvSpPr>
          <p:cNvPr id="6" name="Footer Placeholder 5"/>
          <p:cNvSpPr>
            <a:spLocks noGrp="1"/>
          </p:cNvSpPr>
          <p:nvPr>
            <p:ph type="ftr" sz="quarter" idx="11"/>
          </p:nvPr>
        </p:nvSpPr>
        <p:spPr>
          <a:xfrm>
            <a:off x="301752" y="4808136"/>
            <a:ext cx="3383280" cy="274320"/>
          </a:xfrm>
        </p:spPr>
        <p:txBody>
          <a:bodyPr/>
          <a:lstStyle/>
          <a:p>
            <a:r>
              <a:rPr kumimoji="0" lang="en-US" smtClean="0"/>
              <a:t>Janet Bettger, "Achieving and Sustaining Behavior Change to Benefit Older Adults" Dec 6-7, 2018</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34554"/>
            <a:ext cx="457200" cy="330994"/>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457200"/>
            <a:ext cx="5867400" cy="32004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4803738"/>
            <a:ext cx="3044952" cy="274320"/>
          </a:xfrm>
        </p:spPr>
        <p:txBody>
          <a:bodyPr/>
          <a:lstStyle/>
          <a:p>
            <a:pPr eaLnBrk="1" latinLnBrk="0" hangingPunct="1"/>
            <a:endParaRPr lang="en-US" dirty="0"/>
          </a:p>
        </p:txBody>
      </p:sp>
      <p:sp>
        <p:nvSpPr>
          <p:cNvPr id="6" name="Footer Placeholder 5"/>
          <p:cNvSpPr>
            <a:spLocks noGrp="1"/>
          </p:cNvSpPr>
          <p:nvPr>
            <p:ph type="ftr" sz="quarter" idx="11"/>
          </p:nvPr>
        </p:nvSpPr>
        <p:spPr>
          <a:xfrm>
            <a:off x="301752" y="4808136"/>
            <a:ext cx="3584448" cy="274320"/>
          </a:xfrm>
        </p:spPr>
        <p:txBody>
          <a:bodyPr/>
          <a:lstStyle/>
          <a:p>
            <a:r>
              <a:rPr kumimoji="0" lang="en-US" smtClean="0"/>
              <a:t>Janet Bettger, "Achieving and Sustaining Behavior Change to Benefit Older Adults" Dec 6-7, 2018</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5.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pPr algn="r" eaLnBrk="1" latinLnBrk="0" hangingPunct="1"/>
            <a:endParaRPr lang="en-US" sz="1400" dirty="0">
              <a:solidFill>
                <a:srgbClr val="FFFFFF"/>
              </a:solidFill>
            </a:endParaRPr>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pPr algn="l" eaLnBrk="1" latinLnBrk="0" hangingPunct="1"/>
            <a:r>
              <a:rPr kumimoji="0" lang="en-US" smtClean="0">
                <a:solidFill>
                  <a:srgbClr val="FFFFFF"/>
                </a:solidFill>
              </a:rPr>
              <a:t>Janet Bettger, "Achieving and Sustaining Behavior Change to Benefit Older Adults" Dec 6-7, 2018</a:t>
            </a:r>
            <a:endParaRPr kumimoji="0" lang="en-US" dirty="0">
              <a:solidFill>
                <a:srgbClr val="FFFFFF"/>
              </a:solidFill>
            </a:endParaRPr>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0"/>
            <a:ext cx="9144000" cy="547688"/>
          </a:xfrm>
          <a:prstGeom prst="rect">
            <a:avLst/>
          </a:prstGeom>
          <a:solidFill>
            <a:srgbClr val="003698"/>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kern="1200" dirty="0">
              <a:solidFill>
                <a:srgbClr val="003698"/>
              </a:solidFill>
              <a:latin typeface="Arial" charset="0"/>
            </a:endParaRPr>
          </a:p>
        </p:txBody>
      </p:sp>
      <p:sp>
        <p:nvSpPr>
          <p:cNvPr id="1027" name="Rectangle 20"/>
          <p:cNvSpPr>
            <a:spLocks noChangeArrowheads="1"/>
          </p:cNvSpPr>
          <p:nvPr userDrawn="1"/>
        </p:nvSpPr>
        <p:spPr bwMode="auto">
          <a:xfrm>
            <a:off x="4762500" y="0"/>
            <a:ext cx="3225800" cy="547688"/>
          </a:xfrm>
          <a:prstGeom prst="rect">
            <a:avLst/>
          </a:prstGeom>
          <a:solidFill>
            <a:srgbClr val="154DB5"/>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kern="1200" dirty="0">
              <a:solidFill>
                <a:srgbClr val="003698"/>
              </a:solidFill>
              <a:latin typeface="Arial" charset="0"/>
            </a:endParaRPr>
          </a:p>
        </p:txBody>
      </p:sp>
      <p:sp>
        <p:nvSpPr>
          <p:cNvPr id="2" name="Text Box 10"/>
          <p:cNvSpPr txBox="1">
            <a:spLocks noChangeArrowheads="1"/>
          </p:cNvSpPr>
          <p:nvPr/>
        </p:nvSpPr>
        <p:spPr bwMode="auto">
          <a:xfrm>
            <a:off x="1" y="5013723"/>
            <a:ext cx="1080745" cy="1500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fontAlgn="base" hangingPunct="0">
              <a:spcBef>
                <a:spcPct val="0"/>
              </a:spcBef>
              <a:spcAft>
                <a:spcPct val="0"/>
              </a:spcAft>
              <a:defRPr/>
            </a:pPr>
            <a:r>
              <a:rPr lang="en-US" sz="375" kern="1200" dirty="0" smtClean="0">
                <a:solidFill>
                  <a:srgbClr val="CED8DD"/>
                </a:solidFill>
              </a:rPr>
              <a:t>All Rights Reserved, Duke Medicine 2007</a:t>
            </a:r>
            <a:endParaRPr lang="en-US" sz="1800" kern="1200" dirty="0" smtClean="0">
              <a:solidFill>
                <a:srgbClr val="003698"/>
              </a:solidFill>
            </a:endParaRPr>
          </a:p>
        </p:txBody>
      </p:sp>
      <p:pic>
        <p:nvPicPr>
          <p:cNvPr id="17" name="Picture 16" descr="dcri_white_no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902" y="200026"/>
            <a:ext cx="2933699" cy="183356"/>
          </a:xfrm>
          <a:prstGeom prst="rect">
            <a:avLst/>
          </a:prstGeom>
        </p:spPr>
      </p:pic>
      <p:pic>
        <p:nvPicPr>
          <p:cNvPr id="6" name="Picture 5" descr="abenethy tablet.jpg"/>
          <p:cNvPicPr>
            <a:picLocks noChangeAspect="1"/>
          </p:cNvPicPr>
          <p:nvPr userDrawn="1"/>
        </p:nvPicPr>
        <p:blipFill rotWithShape="1">
          <a:blip r:embed="rId14">
            <a:extLst>
              <a:ext uri="{28A0092B-C50C-407E-A947-70E740481C1C}">
                <a14:useLocalDpi xmlns:a14="http://schemas.microsoft.com/office/drawing/2010/main" val="0"/>
              </a:ext>
            </a:extLst>
          </a:blip>
          <a:srcRect r="13426"/>
          <a:stretch/>
        </p:blipFill>
        <p:spPr>
          <a:xfrm>
            <a:off x="6432550" y="-2381"/>
            <a:ext cx="1187450" cy="685800"/>
          </a:xfrm>
          <a:prstGeom prst="rect">
            <a:avLst/>
          </a:prstGeom>
        </p:spPr>
      </p:pic>
      <p:grpSp>
        <p:nvGrpSpPr>
          <p:cNvPr id="7" name="Group 6"/>
          <p:cNvGrpSpPr/>
          <p:nvPr userDrawn="1"/>
        </p:nvGrpSpPr>
        <p:grpSpPr>
          <a:xfrm>
            <a:off x="5194300" y="-2381"/>
            <a:ext cx="2501900" cy="550069"/>
            <a:chOff x="5194300" y="-3175"/>
            <a:chExt cx="2501900" cy="733425"/>
          </a:xfrm>
        </p:grpSpPr>
        <p:sp>
          <p:nvSpPr>
            <p:cNvPr id="1046" name="Rectangle 22"/>
            <p:cNvSpPr>
              <a:spLocks noChangeArrowheads="1"/>
            </p:cNvSpPr>
            <p:nvPr userDrawn="1"/>
          </p:nvSpPr>
          <p:spPr bwMode="auto">
            <a:xfrm>
              <a:off x="7467600" y="0"/>
              <a:ext cx="228600" cy="730250"/>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pic>
          <p:nvPicPr>
            <p:cNvPr id="5" name="Picture 4" descr="duke_hosp_b.jpg"/>
            <p:cNvPicPr>
              <a:picLocks noChangeAspect="1"/>
            </p:cNvPicPr>
            <p:nvPr userDrawn="1"/>
          </p:nvPicPr>
          <p:blipFill rotWithShape="1">
            <a:blip r:embed="rId15">
              <a:extLst>
                <a:ext uri="{28A0092B-C50C-407E-A947-70E740481C1C}">
                  <a14:useLocalDpi xmlns:a14="http://schemas.microsoft.com/office/drawing/2010/main" val="0"/>
                </a:ext>
              </a:extLst>
            </a:blip>
            <a:srcRect t="21154" b="5128"/>
            <a:stretch/>
          </p:blipFill>
          <p:spPr>
            <a:xfrm>
              <a:off x="5334000" y="-3175"/>
              <a:ext cx="1238250" cy="730250"/>
            </a:xfrm>
            <a:prstGeom prst="rect">
              <a:avLst/>
            </a:prstGeom>
          </p:spPr>
        </p:pic>
        <p:sp>
          <p:nvSpPr>
            <p:cNvPr id="1045" name="Rectangle 21"/>
            <p:cNvSpPr>
              <a:spLocks noChangeArrowheads="1"/>
            </p:cNvSpPr>
            <p:nvPr userDrawn="1"/>
          </p:nvSpPr>
          <p:spPr bwMode="auto">
            <a:xfrm>
              <a:off x="5194300" y="0"/>
              <a:ext cx="419100" cy="730250"/>
            </a:xfrm>
            <a:prstGeom prst="rect">
              <a:avLst/>
            </a:prstGeom>
            <a:solidFill>
              <a:schemeClr val="accent1">
                <a:alpha val="49001"/>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grpSp>
      <p:sp>
        <p:nvSpPr>
          <p:cNvPr id="1034" name="Rectangle 1"/>
          <p:cNvSpPr>
            <a:spLocks noChangeArrowheads="1"/>
          </p:cNvSpPr>
          <p:nvPr userDrawn="1"/>
        </p:nvSpPr>
        <p:spPr bwMode="auto">
          <a:xfrm>
            <a:off x="0" y="544116"/>
            <a:ext cx="9144000" cy="4514850"/>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dirty="0">
              <a:solidFill>
                <a:srgbClr val="CED8DD"/>
              </a:solidFill>
              <a:latin typeface="Arial" charset="0"/>
            </a:endParaRPr>
          </a:p>
        </p:txBody>
      </p:sp>
      <p:sp>
        <p:nvSpPr>
          <p:cNvPr id="1035" name="Rectangle 18"/>
          <p:cNvSpPr>
            <a:spLocks noChangeArrowheads="1"/>
          </p:cNvSpPr>
          <p:nvPr userDrawn="1"/>
        </p:nvSpPr>
        <p:spPr bwMode="auto">
          <a:xfrm>
            <a:off x="0" y="4981575"/>
            <a:ext cx="9144000" cy="171450"/>
          </a:xfrm>
          <a:prstGeom prst="rect">
            <a:avLst/>
          </a:prstGeom>
          <a:solidFill>
            <a:srgbClr val="003698"/>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kern="1200" dirty="0">
              <a:solidFill>
                <a:srgbClr val="003698"/>
              </a:solidFill>
              <a:latin typeface="Arial" charset="0"/>
            </a:endParaRPr>
          </a:p>
        </p:txBody>
      </p:sp>
      <p:sp>
        <p:nvSpPr>
          <p:cNvPr id="1036" name="Rectangle 2"/>
          <p:cNvSpPr>
            <a:spLocks noGrp="1" noChangeArrowheads="1"/>
          </p:cNvSpPr>
          <p:nvPr userDrawn="1">
            <p:ph type="title"/>
          </p:nvPr>
        </p:nvSpPr>
        <p:spPr bwMode="auto">
          <a:xfrm>
            <a:off x="685800" y="457200"/>
            <a:ext cx="7772400" cy="857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137160" rIns="91440" bIns="45720" numCol="1" anchor="ctr" anchorCtr="0" compatLnSpc="1">
            <a:prstTxWarp prst="textNoShape">
              <a:avLst/>
            </a:prstTxWarp>
          </a:bodyPr>
          <a:lstStyle/>
          <a:p>
            <a:pPr lvl="0" eaLnBrk="1" hangingPunct="1">
              <a:lnSpc>
                <a:spcPts val="2475"/>
              </a:lnSpc>
            </a:pPr>
            <a:r>
              <a:rPr lang="en-US"/>
              <a:t>Click to edit Master title style</a:t>
            </a:r>
          </a:p>
        </p:txBody>
      </p:sp>
      <p:sp>
        <p:nvSpPr>
          <p:cNvPr id="1037" name="Rectangle 3"/>
          <p:cNvSpPr>
            <a:spLocks noGrp="1" noChangeArrowheads="1"/>
          </p:cNvSpPr>
          <p:nvPr userDrawn="1">
            <p:ph type="body" idx="1"/>
          </p:nvPr>
        </p:nvSpPr>
        <p:spPr bwMode="auto">
          <a:xfrm>
            <a:off x="685800" y="1485900"/>
            <a:ext cx="7772400" cy="3086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eaLnBrk="1" hangingPunct="1">
              <a:spcBef>
                <a:spcPts val="918"/>
              </a:spcBef>
            </a:pPr>
            <a:r>
              <a:rPr lang="en-US"/>
              <a:t>Click to edit Master text styles</a:t>
            </a:r>
          </a:p>
          <a:p>
            <a:pPr lvl="1" eaLnBrk="1" hangingPunct="1">
              <a:spcBef>
                <a:spcPts val="882"/>
              </a:spcBef>
            </a:pPr>
            <a:r>
              <a:rPr lang="en-US"/>
              <a:t>Second level</a:t>
            </a:r>
          </a:p>
          <a:p>
            <a:pPr lvl="2" eaLnBrk="1" hangingPunct="1"/>
            <a:r>
              <a:rPr lang="en-US"/>
              <a:t>Third level</a:t>
            </a:r>
          </a:p>
          <a:p>
            <a:pPr lvl="3" eaLnBrk="1" hangingPunct="1"/>
            <a:r>
              <a:rPr lang="en-US"/>
              <a:t>Fourth level</a:t>
            </a:r>
          </a:p>
          <a:p>
            <a:pPr lvl="4" eaLnBrk="1" hangingPunct="1"/>
            <a:r>
              <a:rPr lang="en-US"/>
              <a:t>Fifth level</a:t>
            </a:r>
          </a:p>
        </p:txBody>
      </p:sp>
      <p:sp>
        <p:nvSpPr>
          <p:cNvPr id="1030" name="Rectangle 6"/>
          <p:cNvSpPr>
            <a:spLocks noGrp="1" noChangeArrowheads="1"/>
          </p:cNvSpPr>
          <p:nvPr userDrawn="1">
            <p:ph type="sldNum" sz="quarter" idx="4"/>
          </p:nvPr>
        </p:nvSpPr>
        <p:spPr bwMode="auto">
          <a:xfrm>
            <a:off x="7239000" y="4800600"/>
            <a:ext cx="1905000" cy="342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600"/>
            </a:lvl1pPr>
          </a:lstStyle>
          <a:p>
            <a:pPr eaLnBrk="0" fontAlgn="base" hangingPunct="0">
              <a:spcBef>
                <a:spcPct val="0"/>
              </a:spcBef>
              <a:spcAft>
                <a:spcPct val="0"/>
              </a:spcAft>
              <a:defRPr/>
            </a:pPr>
            <a:fld id="{0BCEF7AB-22CD-7644-B314-3544083B24F0}" type="slidenum">
              <a:rPr lang="en-US" kern="1200">
                <a:solidFill>
                  <a:srgbClr val="003698"/>
                </a:solidFill>
                <a:latin typeface="Arial" charset="0"/>
              </a:rPr>
              <a:pPr eaLnBrk="0" fontAlgn="base" hangingPunct="0">
                <a:spcBef>
                  <a:spcPct val="0"/>
                </a:spcBef>
                <a:spcAft>
                  <a:spcPct val="0"/>
                </a:spcAft>
                <a:defRPr/>
              </a:pPr>
              <a:t>‹#›</a:t>
            </a:fld>
            <a:endParaRPr lang="en-US" sz="1050" kern="1200" dirty="0">
              <a:solidFill>
                <a:srgbClr val="003698"/>
              </a:solidFill>
              <a:latin typeface="Arial" charset="0"/>
            </a:endParaRPr>
          </a:p>
        </p:txBody>
      </p:sp>
      <p:sp>
        <p:nvSpPr>
          <p:cNvPr id="1056" name="Rectangle 32"/>
          <p:cNvSpPr>
            <a:spLocks noChangeArrowheads="1"/>
          </p:cNvSpPr>
          <p:nvPr userDrawn="1"/>
        </p:nvSpPr>
        <p:spPr bwMode="auto">
          <a:xfrm>
            <a:off x="6540501" y="0"/>
            <a:ext cx="214313" cy="566738"/>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dirty="0">
              <a:solidFill>
                <a:srgbClr val="003698"/>
              </a:solidFill>
              <a:latin typeface="Arial" charset="0"/>
            </a:endParaRPr>
          </a:p>
        </p:txBody>
      </p:sp>
    </p:spTree>
    <p:extLst>
      <p:ext uri="{BB962C8B-B14F-4D97-AF65-F5344CB8AC3E}">
        <p14:creationId xmlns:p14="http://schemas.microsoft.com/office/powerpoint/2010/main" val="361157842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dt="0"/>
  <p:txStyles>
    <p:titleStyle>
      <a:lvl1pPr algn="l" rtl="0" eaLnBrk="0" fontAlgn="base" hangingPunct="0">
        <a:spcBef>
          <a:spcPct val="0"/>
        </a:spcBef>
        <a:spcAft>
          <a:spcPct val="0"/>
        </a:spcAft>
        <a:defRPr lang="en-US" sz="2250" b="1">
          <a:solidFill>
            <a:schemeClr val="tx2"/>
          </a:solidFill>
          <a:latin typeface="+mj-lt"/>
          <a:ea typeface="+mj-ea"/>
          <a:cs typeface="+mj-cs"/>
        </a:defRPr>
      </a:lvl1pPr>
      <a:lvl2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5pPr>
      <a:lvl6pPr marL="342900" algn="l" rtl="0" fontAlgn="base">
        <a:spcBef>
          <a:spcPct val="0"/>
        </a:spcBef>
        <a:spcAft>
          <a:spcPct val="0"/>
        </a:spcAft>
        <a:defRPr sz="2250" b="1">
          <a:solidFill>
            <a:schemeClr val="tx2"/>
          </a:solidFill>
          <a:latin typeface="Arial" charset="0"/>
          <a:ea typeface="ヒラギノ角ゴ Pro W3" charset="0"/>
          <a:cs typeface="ヒラギノ角ゴ Pro W3" charset="0"/>
        </a:defRPr>
      </a:lvl6pPr>
      <a:lvl7pPr marL="685800" algn="l" rtl="0" fontAlgn="base">
        <a:spcBef>
          <a:spcPct val="0"/>
        </a:spcBef>
        <a:spcAft>
          <a:spcPct val="0"/>
        </a:spcAft>
        <a:defRPr sz="2250" b="1">
          <a:solidFill>
            <a:schemeClr val="tx2"/>
          </a:solidFill>
          <a:latin typeface="Arial" charset="0"/>
          <a:ea typeface="ヒラギノ角ゴ Pro W3" charset="0"/>
          <a:cs typeface="ヒラギノ角ゴ Pro W3" charset="0"/>
        </a:defRPr>
      </a:lvl7pPr>
      <a:lvl8pPr marL="1028700" algn="l" rtl="0" fontAlgn="base">
        <a:spcBef>
          <a:spcPct val="0"/>
        </a:spcBef>
        <a:spcAft>
          <a:spcPct val="0"/>
        </a:spcAft>
        <a:defRPr sz="2250" b="1">
          <a:solidFill>
            <a:schemeClr val="tx2"/>
          </a:solidFill>
          <a:latin typeface="Arial" charset="0"/>
          <a:ea typeface="ヒラギノ角ゴ Pro W3" charset="0"/>
          <a:cs typeface="ヒラギノ角ゴ Pro W3" charset="0"/>
        </a:defRPr>
      </a:lvl8pPr>
      <a:lvl9pPr marL="1371600" algn="l" rtl="0" fontAlgn="base">
        <a:spcBef>
          <a:spcPct val="0"/>
        </a:spcBef>
        <a:spcAft>
          <a:spcPct val="0"/>
        </a:spcAft>
        <a:defRPr sz="2250" b="1">
          <a:solidFill>
            <a:schemeClr val="tx2"/>
          </a:solidFill>
          <a:latin typeface="Arial" charset="0"/>
          <a:ea typeface="ヒラギノ角ゴ Pro W3" charset="0"/>
          <a:cs typeface="ヒラギノ角ゴ Pro W3" charset="0"/>
        </a:defRPr>
      </a:lvl9pPr>
    </p:titleStyle>
    <p:bodyStyle>
      <a:lvl1pPr marL="257175" indent="-257175" algn="l" rtl="0" eaLnBrk="0" fontAlgn="base" hangingPunct="0">
        <a:spcBef>
          <a:spcPct val="20000"/>
        </a:spcBef>
        <a:spcAft>
          <a:spcPct val="0"/>
        </a:spcAft>
        <a:buChar char="•"/>
        <a:defRPr lang="en-US" sz="1800">
          <a:solidFill>
            <a:srgbClr val="003698"/>
          </a:solidFill>
          <a:latin typeface="+mn-lt"/>
          <a:ea typeface="+mn-ea"/>
          <a:cs typeface="+mn-cs"/>
        </a:defRPr>
      </a:lvl1pPr>
      <a:lvl2pPr marL="557213" indent="-214313" algn="l" rtl="0" eaLnBrk="0" fontAlgn="base" hangingPunct="0">
        <a:spcBef>
          <a:spcPct val="20000"/>
        </a:spcBef>
        <a:spcAft>
          <a:spcPct val="0"/>
        </a:spcAft>
        <a:buChar char="–"/>
        <a:defRPr lang="en-US" sz="1800" b="0" i="1">
          <a:solidFill>
            <a:schemeClr val="tx2"/>
          </a:solidFill>
          <a:latin typeface="+mn-lt"/>
          <a:ea typeface="+mn-ea"/>
          <a:cs typeface="+mn-cs"/>
        </a:defRPr>
      </a:lvl2pPr>
      <a:lvl3pPr marL="814388" indent="-171450" algn="l" rtl="0" eaLnBrk="0" fontAlgn="base" hangingPunct="0">
        <a:spcBef>
          <a:spcPct val="20000"/>
        </a:spcBef>
        <a:spcAft>
          <a:spcPct val="0"/>
        </a:spcAft>
        <a:buClr>
          <a:schemeClr val="tx2"/>
        </a:buClr>
        <a:buChar char="•"/>
        <a:defRPr lang="en-US" sz="1500">
          <a:solidFill>
            <a:srgbClr val="1636B4"/>
          </a:solidFill>
          <a:latin typeface="+mn-lt"/>
          <a:ea typeface="+mn-ea"/>
          <a:cs typeface="+mn-cs"/>
        </a:defRPr>
      </a:lvl3pPr>
      <a:lvl4pPr marL="1071563" indent="-171450" algn="l" rtl="0" eaLnBrk="0" fontAlgn="base" hangingPunct="0">
        <a:spcBef>
          <a:spcPct val="20000"/>
        </a:spcBef>
        <a:spcAft>
          <a:spcPct val="0"/>
        </a:spcAft>
        <a:buChar char="–"/>
        <a:defRPr lang="en-US" sz="1500">
          <a:solidFill>
            <a:schemeClr val="tx2"/>
          </a:solidFill>
          <a:latin typeface="+mn-lt"/>
          <a:ea typeface="+mn-ea"/>
          <a:cs typeface="+mn-cs"/>
        </a:defRPr>
      </a:lvl4pPr>
      <a:lvl5pPr marL="1328738" indent="-171450" algn="l" rtl="0" eaLnBrk="0" fontAlgn="base" hangingPunct="0">
        <a:spcBef>
          <a:spcPct val="20000"/>
        </a:spcBef>
        <a:spcAft>
          <a:spcPct val="0"/>
        </a:spcAft>
        <a:buChar char="»"/>
        <a:defRPr lang="en-US" sz="1500">
          <a:solidFill>
            <a:schemeClr val="tx1"/>
          </a:solidFill>
          <a:latin typeface="+mn-lt"/>
          <a:ea typeface="+mn-ea"/>
          <a:cs typeface="+mn-cs"/>
        </a:defRPr>
      </a:lvl5pPr>
      <a:lvl6pPr marL="1671638" indent="-171450" algn="l" rtl="0" fontAlgn="base">
        <a:spcBef>
          <a:spcPct val="20000"/>
        </a:spcBef>
        <a:spcAft>
          <a:spcPct val="0"/>
        </a:spcAft>
        <a:buChar char="»"/>
        <a:defRPr sz="1500">
          <a:solidFill>
            <a:schemeClr val="tx1"/>
          </a:solidFill>
          <a:latin typeface="+mn-lt"/>
          <a:ea typeface="+mn-ea"/>
          <a:cs typeface="+mn-cs"/>
        </a:defRPr>
      </a:lvl6pPr>
      <a:lvl7pPr marL="2014538" indent="-171450" algn="l" rtl="0" fontAlgn="base">
        <a:spcBef>
          <a:spcPct val="20000"/>
        </a:spcBef>
        <a:spcAft>
          <a:spcPct val="0"/>
        </a:spcAft>
        <a:buChar char="»"/>
        <a:defRPr sz="1500">
          <a:solidFill>
            <a:schemeClr val="tx1"/>
          </a:solidFill>
          <a:latin typeface="+mn-lt"/>
          <a:ea typeface="+mn-ea"/>
          <a:cs typeface="+mn-cs"/>
        </a:defRPr>
      </a:lvl7pPr>
      <a:lvl8pPr marL="2357438" indent="-171450" algn="l" rtl="0" fontAlgn="base">
        <a:spcBef>
          <a:spcPct val="20000"/>
        </a:spcBef>
        <a:spcAft>
          <a:spcPct val="0"/>
        </a:spcAft>
        <a:buChar char="»"/>
        <a:defRPr sz="1500">
          <a:solidFill>
            <a:schemeClr val="tx1"/>
          </a:solidFill>
          <a:latin typeface="+mn-lt"/>
          <a:ea typeface="+mn-ea"/>
          <a:cs typeface="+mn-cs"/>
        </a:defRPr>
      </a:lvl8pPr>
      <a:lvl9pPr marL="2700338"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kern="1200" smtClean="0">
                <a:solidFill>
                  <a:prstClr val="black">
                    <a:tint val="75000"/>
                  </a:prstClr>
                </a:solidFill>
                <a:latin typeface="Calibri" panose="020F0502020204030204"/>
                <a:ea typeface="+mn-ea"/>
                <a:cs typeface="+mn-cs"/>
              </a:rPr>
              <a:t>Janet Bettger, "Achieving and Sustaining Behavior Change to Benefit Older Adults" Dec 6-7, 2018</a:t>
            </a: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C5F26F67-E0A4-4662-8A24-8DDEAC4A338A}" type="slidenum">
              <a:rPr lang="en-US" kern="1200" smtClean="0">
                <a:solidFill>
                  <a:prstClr val="black">
                    <a:tint val="75000"/>
                  </a:prstClr>
                </a:solidFill>
                <a:latin typeface="Calibri" panose="020F0502020204030204"/>
                <a:ea typeface="+mn-ea"/>
                <a:cs typeface="+mn-cs"/>
              </a: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9988856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0"/>
            <a:ext cx="9144000" cy="547688"/>
          </a:xfrm>
          <a:prstGeom prst="rect">
            <a:avLst/>
          </a:prstGeom>
          <a:solidFill>
            <a:srgbClr val="0036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kern="1200">
              <a:solidFill>
                <a:srgbClr val="003698"/>
              </a:solidFill>
              <a:latin typeface="Arial" charset="0"/>
            </a:endParaRPr>
          </a:p>
        </p:txBody>
      </p:sp>
      <p:sp>
        <p:nvSpPr>
          <p:cNvPr id="1027" name="Rectangle 20"/>
          <p:cNvSpPr>
            <a:spLocks noChangeArrowheads="1"/>
          </p:cNvSpPr>
          <p:nvPr/>
        </p:nvSpPr>
        <p:spPr bwMode="auto">
          <a:xfrm>
            <a:off x="4762500" y="0"/>
            <a:ext cx="3225800" cy="547688"/>
          </a:xfrm>
          <a:prstGeom prst="rect">
            <a:avLst/>
          </a:prstGeom>
          <a:solidFill>
            <a:srgbClr val="154DB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kern="1200">
              <a:solidFill>
                <a:srgbClr val="003698"/>
              </a:solidFill>
              <a:latin typeface="Arial" charset="0"/>
            </a:endParaRPr>
          </a:p>
        </p:txBody>
      </p:sp>
      <p:sp>
        <p:nvSpPr>
          <p:cNvPr id="2" name="Text Box 10"/>
          <p:cNvSpPr txBox="1">
            <a:spLocks noChangeArrowheads="1"/>
          </p:cNvSpPr>
          <p:nvPr/>
        </p:nvSpPr>
        <p:spPr bwMode="auto">
          <a:xfrm>
            <a:off x="1" y="5013723"/>
            <a:ext cx="1080745" cy="15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0" fontAlgn="base" hangingPunct="0">
              <a:spcBef>
                <a:spcPct val="0"/>
              </a:spcBef>
              <a:spcAft>
                <a:spcPct val="0"/>
              </a:spcAft>
              <a:defRPr/>
            </a:pPr>
            <a:r>
              <a:rPr lang="en-US" sz="375" kern="1200" smtClean="0">
                <a:solidFill>
                  <a:srgbClr val="CED8DD"/>
                </a:solidFill>
              </a:rPr>
              <a:t>All Rights Reserved, Duke Medicine 2007</a:t>
            </a:r>
            <a:endParaRPr lang="en-US" sz="1800" kern="1200" smtClean="0">
              <a:solidFill>
                <a:srgbClr val="003698"/>
              </a:solidFill>
            </a:endParaRPr>
          </a:p>
        </p:txBody>
      </p:sp>
      <p:pic>
        <p:nvPicPr>
          <p:cNvPr id="17" name="Picture 16" descr="dcri_white_nota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902" y="200026"/>
            <a:ext cx="2933699" cy="183356"/>
          </a:xfrm>
          <a:prstGeom prst="rect">
            <a:avLst/>
          </a:prstGeom>
        </p:spPr>
      </p:pic>
      <p:pic>
        <p:nvPicPr>
          <p:cNvPr id="6" name="Picture 5" descr="abenethy tablet.jpg"/>
          <p:cNvPicPr>
            <a:picLocks noChangeAspect="1"/>
          </p:cNvPicPr>
          <p:nvPr/>
        </p:nvPicPr>
        <p:blipFill rotWithShape="1">
          <a:blip r:embed="rId15">
            <a:extLst>
              <a:ext uri="{28A0092B-C50C-407E-A947-70E740481C1C}">
                <a14:useLocalDpi xmlns:a14="http://schemas.microsoft.com/office/drawing/2010/main" val="0"/>
              </a:ext>
            </a:extLst>
          </a:blip>
          <a:srcRect r="13426"/>
          <a:stretch/>
        </p:blipFill>
        <p:spPr>
          <a:xfrm>
            <a:off x="6432550" y="-2381"/>
            <a:ext cx="1187450" cy="685800"/>
          </a:xfrm>
          <a:prstGeom prst="rect">
            <a:avLst/>
          </a:prstGeom>
        </p:spPr>
      </p:pic>
      <p:grpSp>
        <p:nvGrpSpPr>
          <p:cNvPr id="7" name="Group 6"/>
          <p:cNvGrpSpPr/>
          <p:nvPr/>
        </p:nvGrpSpPr>
        <p:grpSpPr>
          <a:xfrm>
            <a:off x="5194300" y="-2381"/>
            <a:ext cx="2501900" cy="550069"/>
            <a:chOff x="5194300" y="-3175"/>
            <a:chExt cx="2501900" cy="733425"/>
          </a:xfrm>
        </p:grpSpPr>
        <p:sp>
          <p:nvSpPr>
            <p:cNvPr id="1046" name="Rectangle 22"/>
            <p:cNvSpPr>
              <a:spLocks noChangeArrowheads="1"/>
            </p:cNvSpPr>
            <p:nvPr userDrawn="1"/>
          </p:nvSpPr>
          <p:spPr bwMode="auto">
            <a:xfrm>
              <a:off x="7467600" y="0"/>
              <a:ext cx="228600" cy="730250"/>
            </a:xfrm>
            <a:prstGeom prst="rect">
              <a:avLst/>
            </a:prstGeom>
            <a:solidFill>
              <a:schemeClr val="accent1">
                <a:alpha val="1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pic>
          <p:nvPicPr>
            <p:cNvPr id="5" name="Picture 4" descr="duke_hosp_b.jpg"/>
            <p:cNvPicPr>
              <a:picLocks noChangeAspect="1"/>
            </p:cNvPicPr>
            <p:nvPr userDrawn="1"/>
          </p:nvPicPr>
          <p:blipFill rotWithShape="1">
            <a:blip r:embed="rId16">
              <a:extLst>
                <a:ext uri="{28A0092B-C50C-407E-A947-70E740481C1C}">
                  <a14:useLocalDpi xmlns:a14="http://schemas.microsoft.com/office/drawing/2010/main" val="0"/>
                </a:ext>
              </a:extLst>
            </a:blip>
            <a:srcRect t="21154" b="5128"/>
            <a:stretch/>
          </p:blipFill>
          <p:spPr>
            <a:xfrm>
              <a:off x="5334000" y="-3175"/>
              <a:ext cx="1238250" cy="730250"/>
            </a:xfrm>
            <a:prstGeom prst="rect">
              <a:avLst/>
            </a:prstGeom>
          </p:spPr>
        </p:pic>
        <p:sp>
          <p:nvSpPr>
            <p:cNvPr id="1045" name="Rectangle 21"/>
            <p:cNvSpPr>
              <a:spLocks noChangeArrowheads="1"/>
            </p:cNvSpPr>
            <p:nvPr userDrawn="1"/>
          </p:nvSpPr>
          <p:spPr bwMode="auto">
            <a:xfrm>
              <a:off x="5194300" y="0"/>
              <a:ext cx="419100" cy="730250"/>
            </a:xfrm>
            <a:prstGeom prst="rect">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grpSp>
      <p:sp>
        <p:nvSpPr>
          <p:cNvPr id="1034" name="Rectangle 1"/>
          <p:cNvSpPr>
            <a:spLocks noChangeArrowheads="1"/>
          </p:cNvSpPr>
          <p:nvPr/>
        </p:nvSpPr>
        <p:spPr bwMode="auto">
          <a:xfrm>
            <a:off x="0" y="544116"/>
            <a:ext cx="9144000" cy="451485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kern="1200">
              <a:solidFill>
                <a:srgbClr val="CED8DD"/>
              </a:solidFill>
              <a:latin typeface="Arial" charset="0"/>
            </a:endParaRPr>
          </a:p>
        </p:txBody>
      </p:sp>
      <p:sp>
        <p:nvSpPr>
          <p:cNvPr id="1035" name="Rectangle 18"/>
          <p:cNvSpPr>
            <a:spLocks noChangeArrowheads="1"/>
          </p:cNvSpPr>
          <p:nvPr/>
        </p:nvSpPr>
        <p:spPr bwMode="auto">
          <a:xfrm>
            <a:off x="0" y="4981575"/>
            <a:ext cx="9144000" cy="171450"/>
          </a:xfrm>
          <a:prstGeom prst="rect">
            <a:avLst/>
          </a:prstGeom>
          <a:solidFill>
            <a:srgbClr val="0036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1800" kern="1200">
              <a:solidFill>
                <a:srgbClr val="003698"/>
              </a:solidFill>
              <a:latin typeface="Arial" charset="0"/>
            </a:endParaRPr>
          </a:p>
        </p:txBody>
      </p:sp>
      <p:sp>
        <p:nvSpPr>
          <p:cNvPr id="1036" name="Rectangle 2"/>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137160" rIns="91440" bIns="45720" numCol="1" anchor="ctr" anchorCtr="0" compatLnSpc="1">
            <a:prstTxWarp prst="textNoShape">
              <a:avLst/>
            </a:prstTxWarp>
          </a:bodyPr>
          <a:lstStyle/>
          <a:p>
            <a:pPr lvl="0" eaLnBrk="1" hangingPunct="1">
              <a:lnSpc>
                <a:spcPts val="2475"/>
              </a:lnSpc>
            </a:pPr>
            <a:r>
              <a:rPr lang="en-US"/>
              <a:t>Click to edit Master title style</a:t>
            </a:r>
          </a:p>
        </p:txBody>
      </p:sp>
      <p:sp>
        <p:nvSpPr>
          <p:cNvPr id="1037" name="Rectangle 3"/>
          <p:cNvSpPr>
            <a:spLocks noGrp="1" noChangeArrowheads="1"/>
          </p:cNvSpPr>
          <p:nvPr>
            <p:ph type="body" idx="1"/>
          </p:nvPr>
        </p:nvSpPr>
        <p:spPr bwMode="auto">
          <a:xfrm>
            <a:off x="685800" y="1485900"/>
            <a:ext cx="7772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eaLnBrk="1" hangingPunct="1">
              <a:spcBef>
                <a:spcPts val="918"/>
              </a:spcBef>
            </a:pPr>
            <a:r>
              <a:rPr lang="en-US"/>
              <a:t>Click to edit Master text styles</a:t>
            </a:r>
          </a:p>
          <a:p>
            <a:pPr lvl="1" eaLnBrk="1" hangingPunct="1">
              <a:spcBef>
                <a:spcPts val="882"/>
              </a:spcBef>
            </a:pPr>
            <a:r>
              <a:rPr lang="en-US"/>
              <a:t>Second level</a:t>
            </a:r>
          </a:p>
          <a:p>
            <a:pPr lvl="2" eaLnBrk="1" hangingPunct="1"/>
            <a:r>
              <a:rPr lang="en-US"/>
              <a:t>Third level</a:t>
            </a:r>
          </a:p>
          <a:p>
            <a:pPr lvl="3" eaLnBrk="1" hangingPunct="1"/>
            <a:r>
              <a:rPr lang="en-US"/>
              <a:t>Fourth level</a:t>
            </a:r>
          </a:p>
          <a:p>
            <a:pPr lvl="4" eaLnBrk="1" hangingPunct="1"/>
            <a:r>
              <a:rPr lang="en-US"/>
              <a:t>Fifth level</a:t>
            </a:r>
          </a:p>
        </p:txBody>
      </p:sp>
      <p:sp>
        <p:nvSpPr>
          <p:cNvPr id="1030" name="Rectangle 6"/>
          <p:cNvSpPr>
            <a:spLocks noGrp="1" noChangeArrowheads="1"/>
          </p:cNvSpPr>
          <p:nvPr>
            <p:ph type="sldNum" sz="quarter" idx="4"/>
          </p:nvPr>
        </p:nvSpPr>
        <p:spPr bwMode="auto">
          <a:xfrm>
            <a:off x="7239000" y="4800600"/>
            <a:ext cx="190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600"/>
            </a:lvl1pPr>
          </a:lstStyle>
          <a:p>
            <a:pPr eaLnBrk="0" fontAlgn="base" hangingPunct="0">
              <a:spcBef>
                <a:spcPct val="0"/>
              </a:spcBef>
              <a:spcAft>
                <a:spcPct val="0"/>
              </a:spcAft>
              <a:defRPr/>
            </a:pPr>
            <a:fld id="{0BCEF7AB-22CD-7644-B314-3544083B24F0}" type="slidenum">
              <a:rPr lang="en-US" kern="1200">
                <a:solidFill>
                  <a:srgbClr val="003698"/>
                </a:solidFill>
                <a:latin typeface="Arial" charset="0"/>
              </a:rPr>
              <a:pPr eaLnBrk="0" fontAlgn="base" hangingPunct="0">
                <a:spcBef>
                  <a:spcPct val="0"/>
                </a:spcBef>
                <a:spcAft>
                  <a:spcPct val="0"/>
                </a:spcAft>
                <a:defRPr/>
              </a:pPr>
              <a:t>‹#›</a:t>
            </a:fld>
            <a:endParaRPr lang="en-US" sz="1050" kern="1200">
              <a:solidFill>
                <a:srgbClr val="003698"/>
              </a:solidFill>
              <a:latin typeface="Arial" charset="0"/>
            </a:endParaRPr>
          </a:p>
        </p:txBody>
      </p:sp>
      <p:sp>
        <p:nvSpPr>
          <p:cNvPr id="1056" name="Rectangle 32"/>
          <p:cNvSpPr>
            <a:spLocks noChangeArrowheads="1"/>
          </p:cNvSpPr>
          <p:nvPr/>
        </p:nvSpPr>
        <p:spPr bwMode="auto">
          <a:xfrm>
            <a:off x="6540501" y="0"/>
            <a:ext cx="214313" cy="566738"/>
          </a:xfrm>
          <a:prstGeom prst="rect">
            <a:avLst/>
          </a:prstGeom>
          <a:solidFill>
            <a:schemeClr val="accent1">
              <a:alpha val="17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0" fontAlgn="base" hangingPunct="0">
              <a:spcBef>
                <a:spcPct val="0"/>
              </a:spcBef>
              <a:spcAft>
                <a:spcPct val="0"/>
              </a:spcAft>
              <a:defRPr/>
            </a:pPr>
            <a:endParaRPr lang="en-US" sz="1800" kern="1200">
              <a:solidFill>
                <a:srgbClr val="003698"/>
              </a:solidFill>
              <a:latin typeface="Arial" charset="0"/>
            </a:endParaRPr>
          </a:p>
        </p:txBody>
      </p:sp>
      <p:sp>
        <p:nvSpPr>
          <p:cNvPr id="18" name="Rectangle 17"/>
          <p:cNvSpPr/>
          <p:nvPr/>
        </p:nvSpPr>
        <p:spPr bwMode="auto">
          <a:xfrm>
            <a:off x="0" y="0"/>
            <a:ext cx="9144000" cy="8001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kern="1200">
              <a:latin typeface="Arial" charset="0"/>
            </a:endParaRPr>
          </a:p>
        </p:txBody>
      </p:sp>
    </p:spTree>
    <p:extLst>
      <p:ext uri="{BB962C8B-B14F-4D97-AF65-F5344CB8AC3E}">
        <p14:creationId xmlns:p14="http://schemas.microsoft.com/office/powerpoint/2010/main" val="45542966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hf sldNum="0" hdr="0" dt="0"/>
  <p:txStyles>
    <p:titleStyle>
      <a:lvl1pPr algn="l" rtl="0" eaLnBrk="0" fontAlgn="base" hangingPunct="0">
        <a:spcBef>
          <a:spcPct val="0"/>
        </a:spcBef>
        <a:spcAft>
          <a:spcPct val="0"/>
        </a:spcAft>
        <a:defRPr lang="en-US" sz="2250" b="1">
          <a:solidFill>
            <a:schemeClr val="tx2"/>
          </a:solidFill>
          <a:latin typeface="+mj-lt"/>
          <a:ea typeface="+mj-ea"/>
          <a:cs typeface="+mj-cs"/>
        </a:defRPr>
      </a:lvl1pPr>
      <a:lvl2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5pPr>
      <a:lvl6pPr marL="342900" algn="l" rtl="0" fontAlgn="base">
        <a:spcBef>
          <a:spcPct val="0"/>
        </a:spcBef>
        <a:spcAft>
          <a:spcPct val="0"/>
        </a:spcAft>
        <a:defRPr sz="2250" b="1">
          <a:solidFill>
            <a:schemeClr val="tx2"/>
          </a:solidFill>
          <a:latin typeface="Arial" charset="0"/>
          <a:ea typeface="ヒラギノ角ゴ Pro W3" charset="0"/>
          <a:cs typeface="ヒラギノ角ゴ Pro W3" charset="0"/>
        </a:defRPr>
      </a:lvl6pPr>
      <a:lvl7pPr marL="685800" algn="l" rtl="0" fontAlgn="base">
        <a:spcBef>
          <a:spcPct val="0"/>
        </a:spcBef>
        <a:spcAft>
          <a:spcPct val="0"/>
        </a:spcAft>
        <a:defRPr sz="2250" b="1">
          <a:solidFill>
            <a:schemeClr val="tx2"/>
          </a:solidFill>
          <a:latin typeface="Arial" charset="0"/>
          <a:ea typeface="ヒラギノ角ゴ Pro W3" charset="0"/>
          <a:cs typeface="ヒラギノ角ゴ Pro W3" charset="0"/>
        </a:defRPr>
      </a:lvl7pPr>
      <a:lvl8pPr marL="1028700" algn="l" rtl="0" fontAlgn="base">
        <a:spcBef>
          <a:spcPct val="0"/>
        </a:spcBef>
        <a:spcAft>
          <a:spcPct val="0"/>
        </a:spcAft>
        <a:defRPr sz="2250" b="1">
          <a:solidFill>
            <a:schemeClr val="tx2"/>
          </a:solidFill>
          <a:latin typeface="Arial" charset="0"/>
          <a:ea typeface="ヒラギノ角ゴ Pro W3" charset="0"/>
          <a:cs typeface="ヒラギノ角ゴ Pro W3" charset="0"/>
        </a:defRPr>
      </a:lvl8pPr>
      <a:lvl9pPr marL="1371600" algn="l" rtl="0" fontAlgn="base">
        <a:spcBef>
          <a:spcPct val="0"/>
        </a:spcBef>
        <a:spcAft>
          <a:spcPct val="0"/>
        </a:spcAft>
        <a:defRPr sz="2250" b="1">
          <a:solidFill>
            <a:schemeClr val="tx2"/>
          </a:solidFill>
          <a:latin typeface="Arial" charset="0"/>
          <a:ea typeface="ヒラギノ角ゴ Pro W3" charset="0"/>
          <a:cs typeface="ヒラギノ角ゴ Pro W3" charset="0"/>
        </a:defRPr>
      </a:lvl9pPr>
    </p:titleStyle>
    <p:bodyStyle>
      <a:lvl1pPr marL="257175" indent="-257175" algn="l" rtl="0" eaLnBrk="0" fontAlgn="base" hangingPunct="0">
        <a:spcBef>
          <a:spcPct val="20000"/>
        </a:spcBef>
        <a:spcAft>
          <a:spcPct val="0"/>
        </a:spcAft>
        <a:buChar char="•"/>
        <a:defRPr lang="en-US" sz="1800">
          <a:solidFill>
            <a:srgbClr val="003698"/>
          </a:solidFill>
          <a:latin typeface="+mn-lt"/>
          <a:ea typeface="+mn-ea"/>
          <a:cs typeface="+mn-cs"/>
        </a:defRPr>
      </a:lvl1pPr>
      <a:lvl2pPr marL="557213" indent="-214313" algn="l" rtl="0" eaLnBrk="0" fontAlgn="base" hangingPunct="0">
        <a:spcBef>
          <a:spcPct val="20000"/>
        </a:spcBef>
        <a:spcAft>
          <a:spcPct val="0"/>
        </a:spcAft>
        <a:buChar char="–"/>
        <a:defRPr lang="en-US" sz="1800" b="0" i="1">
          <a:solidFill>
            <a:schemeClr val="tx2"/>
          </a:solidFill>
          <a:latin typeface="+mn-lt"/>
          <a:ea typeface="+mn-ea"/>
          <a:cs typeface="+mn-cs"/>
        </a:defRPr>
      </a:lvl2pPr>
      <a:lvl3pPr marL="814388" indent="-171450" algn="l" rtl="0" eaLnBrk="0" fontAlgn="base" hangingPunct="0">
        <a:spcBef>
          <a:spcPct val="20000"/>
        </a:spcBef>
        <a:spcAft>
          <a:spcPct val="0"/>
        </a:spcAft>
        <a:buClr>
          <a:schemeClr val="tx2"/>
        </a:buClr>
        <a:buChar char="•"/>
        <a:defRPr lang="en-US" sz="1500">
          <a:solidFill>
            <a:srgbClr val="1636B4"/>
          </a:solidFill>
          <a:latin typeface="+mn-lt"/>
          <a:ea typeface="+mn-ea"/>
          <a:cs typeface="+mn-cs"/>
        </a:defRPr>
      </a:lvl3pPr>
      <a:lvl4pPr marL="1071563" indent="-171450" algn="l" rtl="0" eaLnBrk="0" fontAlgn="base" hangingPunct="0">
        <a:spcBef>
          <a:spcPct val="20000"/>
        </a:spcBef>
        <a:spcAft>
          <a:spcPct val="0"/>
        </a:spcAft>
        <a:buChar char="–"/>
        <a:defRPr lang="en-US" sz="1500">
          <a:solidFill>
            <a:schemeClr val="tx2"/>
          </a:solidFill>
          <a:latin typeface="+mn-lt"/>
          <a:ea typeface="+mn-ea"/>
          <a:cs typeface="+mn-cs"/>
        </a:defRPr>
      </a:lvl4pPr>
      <a:lvl5pPr marL="1328738" indent="-171450" algn="l" rtl="0" eaLnBrk="0" fontAlgn="base" hangingPunct="0">
        <a:spcBef>
          <a:spcPct val="20000"/>
        </a:spcBef>
        <a:spcAft>
          <a:spcPct val="0"/>
        </a:spcAft>
        <a:buChar char="»"/>
        <a:defRPr lang="en-US" sz="1500">
          <a:solidFill>
            <a:schemeClr val="tx1"/>
          </a:solidFill>
          <a:latin typeface="+mn-lt"/>
          <a:ea typeface="+mn-ea"/>
          <a:cs typeface="+mn-cs"/>
        </a:defRPr>
      </a:lvl5pPr>
      <a:lvl6pPr marL="1671638" indent="-171450" algn="l" rtl="0" fontAlgn="base">
        <a:spcBef>
          <a:spcPct val="20000"/>
        </a:spcBef>
        <a:spcAft>
          <a:spcPct val="0"/>
        </a:spcAft>
        <a:buChar char="»"/>
        <a:defRPr sz="1500">
          <a:solidFill>
            <a:schemeClr val="tx1"/>
          </a:solidFill>
          <a:latin typeface="+mn-lt"/>
          <a:ea typeface="+mn-ea"/>
          <a:cs typeface="+mn-cs"/>
        </a:defRPr>
      </a:lvl6pPr>
      <a:lvl7pPr marL="2014538" indent="-171450" algn="l" rtl="0" fontAlgn="base">
        <a:spcBef>
          <a:spcPct val="20000"/>
        </a:spcBef>
        <a:spcAft>
          <a:spcPct val="0"/>
        </a:spcAft>
        <a:buChar char="»"/>
        <a:defRPr sz="1500">
          <a:solidFill>
            <a:schemeClr val="tx1"/>
          </a:solidFill>
          <a:latin typeface="+mn-lt"/>
          <a:ea typeface="+mn-ea"/>
          <a:cs typeface="+mn-cs"/>
        </a:defRPr>
      </a:lvl7pPr>
      <a:lvl8pPr marL="2357438" indent="-171450" algn="l" rtl="0" fontAlgn="base">
        <a:spcBef>
          <a:spcPct val="20000"/>
        </a:spcBef>
        <a:spcAft>
          <a:spcPct val="0"/>
        </a:spcAft>
        <a:buChar char="»"/>
        <a:defRPr sz="1500">
          <a:solidFill>
            <a:schemeClr val="tx1"/>
          </a:solidFill>
          <a:latin typeface="+mn-lt"/>
          <a:ea typeface="+mn-ea"/>
          <a:cs typeface="+mn-cs"/>
        </a:defRPr>
      </a:lvl8pPr>
      <a:lvl9pPr marL="2700338"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8" name="Rectangle 17"/>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9" name="Rectangle 18"/>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9" name="Rectangle 8"/>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050"/>
          </a:p>
        </p:txBody>
      </p:sp>
      <p:sp>
        <p:nvSpPr>
          <p:cNvPr id="14" name="Date Placeholder 13"/>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050">
                <a:solidFill>
                  <a:srgbClr val="FFFFFF"/>
                </a:solidFill>
              </a:defRPr>
            </a:lvl1pPr>
          </a:lstStyle>
          <a:p>
            <a:endParaRPr lang="en-US"/>
          </a:p>
        </p:txBody>
      </p:sp>
      <p:sp>
        <p:nvSpPr>
          <p:cNvPr id="3" name="Footer Placeholder 2"/>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900">
                <a:solidFill>
                  <a:srgbClr val="FFFFFF"/>
                </a:solidFill>
              </a:defRPr>
            </a:lvl1pPr>
          </a:lstStyle>
          <a:p>
            <a:r>
              <a:rPr lang="en-US" smtClean="0"/>
              <a:t>Janet Bettger, "Achieving and Sustaining Behavior Change to Benefit Older Adults" Dec 6-7, 2018</a:t>
            </a:r>
            <a:endParaRPr lang="en-US"/>
          </a:p>
        </p:txBody>
      </p:sp>
      <p:sp>
        <p:nvSpPr>
          <p:cNvPr id="8" name="Rectangle 7"/>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050" dirty="0"/>
          </a:p>
        </p:txBody>
      </p:sp>
      <p:sp>
        <p:nvSpPr>
          <p:cNvPr id="10" name="Straight Connector 9"/>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050"/>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15" name="Oval 14"/>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a:p>
        </p:txBody>
      </p:sp>
      <p:sp>
        <p:nvSpPr>
          <p:cNvPr id="23" name="Slide Number Placeholder 22"/>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B6A094E8-F38E-41BF-BF67-BCFBBAB3420A}" type="slidenum">
              <a:rPr lang="en-US" smtClean="0"/>
              <a:t>‹#›</a:t>
            </a:fld>
            <a:endParaRPr lang="en-US"/>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96099645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hf sldNum="0" hdr="0" dt="0"/>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janet.bettger@duke.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hyperlink" Target="http://cancercontrol.cancer.gov/is/definitions.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mailto:janet.bettger@duke.edu"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15.jpe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Picture 2" descr="Image result for image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448" y="4148798"/>
            <a:ext cx="252442" cy="2524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372546"/>
            <a:ext cx="9144000" cy="857250"/>
          </a:xfrm>
        </p:spPr>
        <p:txBody>
          <a:bodyPr/>
          <a:lstStyle/>
          <a:p>
            <a:pPr algn="ctr"/>
            <a:r>
              <a:rPr lang="en-US" sz="4000" i="1" dirty="0" smtClean="0">
                <a:solidFill>
                  <a:srgbClr val="C00000"/>
                </a:solidFill>
              </a:rPr>
              <a:t>Changing the Health System to Improve the Health of Older Patients</a:t>
            </a:r>
            <a:endParaRPr lang="en-US" sz="2400" i="1" dirty="0">
              <a:solidFill>
                <a:srgbClr val="C00000"/>
              </a:solidFill>
            </a:endParaRPr>
          </a:p>
        </p:txBody>
      </p:sp>
      <p:sp>
        <p:nvSpPr>
          <p:cNvPr id="5" name="Text Placeholder 7"/>
          <p:cNvSpPr txBox="1">
            <a:spLocks/>
          </p:cNvSpPr>
          <p:nvPr/>
        </p:nvSpPr>
        <p:spPr>
          <a:xfrm>
            <a:off x="0" y="2760047"/>
            <a:ext cx="9144000" cy="314325"/>
          </a:xfrm>
          <a:prstGeom prst="rect">
            <a:avLst/>
          </a:prstGeom>
        </p:spPr>
        <p:txBody>
          <a:bodyPr/>
          <a:lstStyle>
            <a:lvl1pPr marL="342900" indent="-342900" algn="l" rtl="0" eaLnBrk="0" fontAlgn="base" hangingPunct="0">
              <a:spcBef>
                <a:spcPct val="20000"/>
              </a:spcBef>
              <a:spcAft>
                <a:spcPct val="0"/>
              </a:spcAft>
              <a:buChar char="•"/>
              <a:defRPr lang="en-US" sz="2400">
                <a:solidFill>
                  <a:srgbClr val="003698"/>
                </a:solidFill>
                <a:latin typeface="+mn-lt"/>
                <a:ea typeface="+mn-ea"/>
                <a:cs typeface="+mn-cs"/>
              </a:defRPr>
            </a:lvl1pPr>
            <a:lvl2pPr marL="742950" indent="-285750" algn="l" rtl="0" eaLnBrk="0" fontAlgn="base" hangingPunct="0">
              <a:spcBef>
                <a:spcPct val="20000"/>
              </a:spcBef>
              <a:spcAft>
                <a:spcPct val="0"/>
              </a:spcAft>
              <a:buChar char="–"/>
              <a:defRPr lang="en-US" sz="2400" b="0" i="1">
                <a:solidFill>
                  <a:schemeClr val="tx2"/>
                </a:solidFill>
                <a:latin typeface="+mn-lt"/>
                <a:ea typeface="+mn-ea"/>
                <a:cs typeface="+mn-cs"/>
              </a:defRPr>
            </a:lvl2pPr>
            <a:lvl3pPr marL="1085850" indent="-228600" algn="l" rtl="0" eaLnBrk="0" fontAlgn="base" hangingPunct="0">
              <a:spcBef>
                <a:spcPct val="20000"/>
              </a:spcBef>
              <a:spcAft>
                <a:spcPct val="0"/>
              </a:spcAft>
              <a:buClr>
                <a:schemeClr val="tx2"/>
              </a:buClr>
              <a:buChar char="•"/>
              <a:defRPr lang="en-US" sz="2000">
                <a:solidFill>
                  <a:srgbClr val="1636B4"/>
                </a:solidFill>
                <a:latin typeface="+mn-lt"/>
                <a:ea typeface="+mn-ea"/>
                <a:cs typeface="+mn-cs"/>
              </a:defRPr>
            </a:lvl3pPr>
            <a:lvl4pPr marL="1428750" indent="-228600" algn="l" rtl="0" eaLnBrk="0" fontAlgn="base" hangingPunct="0">
              <a:spcBef>
                <a:spcPct val="20000"/>
              </a:spcBef>
              <a:spcAft>
                <a:spcPct val="0"/>
              </a:spcAft>
              <a:buChar char="–"/>
              <a:defRPr lang="en-US" sz="2000">
                <a:solidFill>
                  <a:schemeClr val="tx2"/>
                </a:solidFill>
                <a:latin typeface="+mn-lt"/>
                <a:ea typeface="+mn-ea"/>
                <a:cs typeface="+mn-cs"/>
              </a:defRPr>
            </a:lvl4pPr>
            <a:lvl5pPr marL="1771650" indent="-228600" algn="l" rtl="0" eaLnBrk="0" fontAlgn="base" hangingPunct="0">
              <a:spcBef>
                <a:spcPct val="20000"/>
              </a:spcBef>
              <a:spcAft>
                <a:spcPct val="0"/>
              </a:spcAft>
              <a:buChar char="»"/>
              <a:defRPr lang="en-US"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spcBef>
                <a:spcPts val="0"/>
              </a:spcBef>
              <a:buNone/>
            </a:pPr>
            <a:r>
              <a:rPr lang="de-DE" sz="1800" b="1" dirty="0">
                <a:solidFill>
                  <a:srgbClr val="000000"/>
                </a:solidFill>
              </a:rPr>
              <a:t>Janet Prvu Bettger, </a:t>
            </a:r>
            <a:r>
              <a:rPr lang="de-DE" sz="1800" b="1" dirty="0" smtClean="0">
                <a:solidFill>
                  <a:srgbClr val="000000"/>
                </a:solidFill>
              </a:rPr>
              <a:t>ScD, FAHA</a:t>
            </a:r>
            <a:endParaRPr lang="de-DE" sz="1800" b="1" dirty="0">
              <a:solidFill>
                <a:srgbClr val="000000"/>
              </a:solidFill>
            </a:endParaRPr>
          </a:p>
          <a:p>
            <a:pPr marL="0" indent="0" algn="ctr">
              <a:spcBef>
                <a:spcPts val="0"/>
              </a:spcBef>
              <a:buNone/>
            </a:pPr>
            <a:r>
              <a:rPr lang="de-DE" sz="1400" dirty="0">
                <a:solidFill>
                  <a:srgbClr val="000000"/>
                </a:solidFill>
              </a:rPr>
              <a:t>Director of Health Policy and Implementation Science</a:t>
            </a:r>
          </a:p>
          <a:p>
            <a:pPr marL="0" indent="0" algn="ctr">
              <a:spcBef>
                <a:spcPts val="0"/>
              </a:spcBef>
              <a:buNone/>
            </a:pPr>
            <a:r>
              <a:rPr lang="de-DE" sz="1400" dirty="0">
                <a:solidFill>
                  <a:srgbClr val="000000"/>
                </a:solidFill>
              </a:rPr>
              <a:t>Associate Professor, Department of Orthopaedic </a:t>
            </a:r>
            <a:r>
              <a:rPr lang="de-DE" sz="1400" dirty="0" smtClean="0">
                <a:solidFill>
                  <a:srgbClr val="000000"/>
                </a:solidFill>
              </a:rPr>
              <a:t>Surgery</a:t>
            </a:r>
          </a:p>
          <a:p>
            <a:pPr marL="0" indent="0" algn="ctr">
              <a:spcBef>
                <a:spcPts val="0"/>
              </a:spcBef>
              <a:buNone/>
            </a:pPr>
            <a:r>
              <a:rPr lang="de-DE" sz="1400" dirty="0" smtClean="0">
                <a:solidFill>
                  <a:srgbClr val="000000"/>
                </a:solidFill>
              </a:rPr>
              <a:t>Co-Director, Duke Clinical and Translational Institute Pilot Accelerator Program</a:t>
            </a:r>
            <a:r>
              <a:rPr lang="de-DE" sz="1400" dirty="0">
                <a:solidFill>
                  <a:srgbClr val="000000"/>
                </a:solidFill>
              </a:rPr>
              <a:t/>
            </a:r>
            <a:br>
              <a:rPr lang="de-DE" sz="1400" dirty="0">
                <a:solidFill>
                  <a:srgbClr val="000000"/>
                </a:solidFill>
              </a:rPr>
            </a:br>
            <a:r>
              <a:rPr lang="de-DE" sz="1400" dirty="0">
                <a:solidFill>
                  <a:srgbClr val="000000"/>
                </a:solidFill>
              </a:rPr>
              <a:t>Duke University School of Medicine</a:t>
            </a:r>
          </a:p>
          <a:p>
            <a:pPr marL="0" indent="0" algn="ctr">
              <a:spcBef>
                <a:spcPts val="0"/>
              </a:spcBef>
              <a:buNone/>
            </a:pPr>
            <a:r>
              <a:rPr lang="de-DE" sz="1400" dirty="0" smtClean="0">
                <a:solidFill>
                  <a:srgbClr val="000000"/>
                </a:solidFill>
                <a:hlinkClick r:id="rId4"/>
              </a:rPr>
              <a:t>janet.bettger@duke.edu</a:t>
            </a:r>
            <a:r>
              <a:rPr lang="de-DE" sz="1400" dirty="0" smtClean="0">
                <a:solidFill>
                  <a:srgbClr val="000000"/>
                </a:solidFill>
              </a:rPr>
              <a:t> </a:t>
            </a:r>
          </a:p>
          <a:p>
            <a:pPr marL="0" indent="0" algn="ctr">
              <a:spcBef>
                <a:spcPts val="0"/>
              </a:spcBef>
              <a:buNone/>
            </a:pPr>
            <a:r>
              <a:rPr lang="de-DE" sz="1400" dirty="0" smtClean="0">
                <a:solidFill>
                  <a:srgbClr val="000000"/>
                </a:solidFill>
              </a:rPr>
              <a:t>@jpbettger</a:t>
            </a:r>
            <a:endParaRPr lang="de-DE" sz="1400" dirty="0">
              <a:solidFill>
                <a:srgbClr val="000000"/>
              </a:solidFill>
            </a:endParaRPr>
          </a:p>
        </p:txBody>
      </p:sp>
      <p:pic>
        <p:nvPicPr>
          <p:cNvPr id="6" name="Picture 5" descr="clinical_research_institute_whit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308" y="-55490"/>
            <a:ext cx="3779647" cy="772398"/>
          </a:xfrm>
          <a:prstGeom prst="rect">
            <a:avLst/>
          </a:prstGeom>
        </p:spPr>
      </p:pic>
      <p:sp>
        <p:nvSpPr>
          <p:cNvPr id="3" name="Rectangle 2"/>
          <p:cNvSpPr/>
          <p:nvPr/>
        </p:nvSpPr>
        <p:spPr bwMode="auto">
          <a:xfrm>
            <a:off x="4572000" y="0"/>
            <a:ext cx="4572000" cy="857250"/>
          </a:xfrm>
          <a:prstGeom prst="rect">
            <a:avLst/>
          </a:prstGeom>
          <a:solidFill>
            <a:schemeClr val="accent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pic>
        <p:nvPicPr>
          <p:cNvPr id="1026" name="Picture 2" descr="http://ortho.duke.edu/sites/ortho.duke.edu/files/ortho-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0685" y="108527"/>
            <a:ext cx="3289298" cy="54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15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964" y="361997"/>
            <a:ext cx="8449615" cy="4647960"/>
          </a:xfrm>
          <a:prstGeom prst="rect">
            <a:avLst/>
          </a:prstGeom>
        </p:spPr>
      </p:pic>
      <p:sp>
        <p:nvSpPr>
          <p:cNvPr id="4" name="Footer Placeholder 3"/>
          <p:cNvSpPr>
            <a:spLocks noGrp="1"/>
          </p:cNvSpPr>
          <p:nvPr>
            <p:ph type="ftr" sz="quarter" idx="11"/>
          </p:nvPr>
        </p:nvSpPr>
        <p:spPr>
          <a:xfrm>
            <a:off x="7234733" y="1326872"/>
            <a:ext cx="1596846" cy="455789"/>
          </a:xfrm>
        </p:spPr>
        <p:txBody>
          <a:bodyPr/>
          <a:lstStyle/>
          <a:p>
            <a:r>
              <a:rPr lang="en-US" dirty="0" smtClean="0">
                <a:solidFill>
                  <a:prstClr val="black">
                    <a:tint val="75000"/>
                  </a:prstClr>
                </a:solidFill>
              </a:rPr>
              <a:t>Janet Bettger, "Achieving and Sustaining Behavior Change to Benefit Older Adults" Dec 6-7, 2018</a:t>
            </a:r>
            <a:endParaRPr lang="en-US" dirty="0">
              <a:solidFill>
                <a:prstClr val="black">
                  <a:tint val="75000"/>
                </a:prstClr>
              </a:solidFill>
            </a:endParaRPr>
          </a:p>
        </p:txBody>
      </p:sp>
    </p:spTree>
    <p:extLst>
      <p:ext uri="{BB962C8B-B14F-4D97-AF65-F5344CB8AC3E}">
        <p14:creationId xmlns:p14="http://schemas.microsoft.com/office/powerpoint/2010/main" val="284109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normAutofit/>
          </a:bodyPr>
          <a:lstStyle/>
          <a:p>
            <a:r>
              <a:rPr lang="en-US" sz="2800" b="1" dirty="0" smtClean="0">
                <a:solidFill>
                  <a:schemeClr val="bg1"/>
                </a:solidFill>
                <a:latin typeface="Arial Black" panose="020B0A04020102020204" pitchFamily="34" charset="0"/>
              </a:rPr>
              <a:t>HEALTH SYSTEM INTERVENTIONS</a:t>
            </a:r>
            <a:endParaRPr lang="en-US" sz="2800" b="1" dirty="0">
              <a:solidFill>
                <a:schemeClr val="bg1"/>
              </a:solidFill>
              <a:latin typeface="Arial Black" panose="020B0A04020102020204" pitchFamily="34" charset="0"/>
            </a:endParaRPr>
          </a:p>
        </p:txBody>
      </p:sp>
      <p:sp>
        <p:nvSpPr>
          <p:cNvPr id="3" name="Text Placeholder 2"/>
          <p:cNvSpPr>
            <a:spLocks noGrp="1"/>
          </p:cNvSpPr>
          <p:nvPr>
            <p:ph type="body" idx="1"/>
          </p:nvPr>
        </p:nvSpPr>
        <p:spPr>
          <a:solidFill>
            <a:schemeClr val="bg1">
              <a:lumMod val="85000"/>
            </a:schemeClr>
          </a:solidFill>
        </p:spPr>
        <p:txBody>
          <a:bodyPr>
            <a:normAutofit/>
          </a:bodyPr>
          <a:lstStyle/>
          <a:p>
            <a:r>
              <a:rPr lang="en-US" sz="1600" dirty="0" smtClean="0">
                <a:solidFill>
                  <a:schemeClr val="tx1"/>
                </a:solidFill>
                <a:latin typeface="Arial Black" panose="020B0A04020102020204" pitchFamily="34" charset="0"/>
              </a:rPr>
              <a:t>WHAT ARE WE STUDYING AND HOW</a:t>
            </a:r>
            <a:endParaRPr lang="en-US" sz="1600" dirty="0">
              <a:solidFill>
                <a:schemeClr val="tx1"/>
              </a:solidFill>
              <a:latin typeface="Arial Black" panose="020B0A04020102020204" pitchFamily="34" charset="0"/>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Tree>
    <p:extLst>
      <p:ext uri="{BB962C8B-B14F-4D97-AF65-F5344CB8AC3E}">
        <p14:creationId xmlns:p14="http://schemas.microsoft.com/office/powerpoint/2010/main" val="90322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3" y="0"/>
            <a:ext cx="9144000" cy="857250"/>
          </a:xfrm>
        </p:spPr>
        <p:txBody>
          <a:bodyPr/>
          <a:lstStyle/>
          <a:p>
            <a:pPr algn="ctr"/>
            <a:r>
              <a:rPr lang="en-US" dirty="0">
                <a:solidFill>
                  <a:schemeClr val="accent1"/>
                </a:solidFill>
              </a:rPr>
              <a:t>Research at the Health System Level = Complex Interventions</a:t>
            </a:r>
            <a:br>
              <a:rPr lang="en-US" dirty="0">
                <a:solidFill>
                  <a:schemeClr val="accent1"/>
                </a:solidFill>
              </a:rPr>
            </a:br>
            <a:r>
              <a:rPr lang="en-US" i="1" dirty="0">
                <a:solidFill>
                  <a:schemeClr val="accent1"/>
                </a:solidFill>
              </a:rPr>
              <a:t>(interventions  that contain several interacting components)</a:t>
            </a:r>
            <a:endParaRPr lang="en-US" dirty="0">
              <a:solidFill>
                <a:schemeClr val="accent1"/>
              </a:solidFill>
            </a:endParaRPr>
          </a:p>
        </p:txBody>
      </p:sp>
      <p:sp>
        <p:nvSpPr>
          <p:cNvPr id="3" name="Content Placeholder 2"/>
          <p:cNvSpPr>
            <a:spLocks noGrp="1"/>
          </p:cNvSpPr>
          <p:nvPr>
            <p:ph sz="half" idx="1"/>
          </p:nvPr>
        </p:nvSpPr>
        <p:spPr>
          <a:xfrm>
            <a:off x="179363" y="1162927"/>
            <a:ext cx="3417277" cy="3086100"/>
          </a:xfrm>
        </p:spPr>
        <p:txBody>
          <a:bodyPr/>
          <a:lstStyle/>
          <a:p>
            <a:pPr marL="0" indent="0">
              <a:buNone/>
            </a:pPr>
            <a:r>
              <a:rPr lang="en-US" sz="1400" b="1" dirty="0">
                <a:solidFill>
                  <a:schemeClr val="tx2"/>
                </a:solidFill>
                <a:latin typeface="Arial" panose="020B0604020202020204" pitchFamily="34" charset="0"/>
                <a:cs typeface="Arial" panose="020B0604020202020204" pitchFamily="34" charset="0"/>
              </a:rPr>
              <a:t>What makes an intervention complex? </a:t>
            </a:r>
            <a:endParaRPr lang="en-US" sz="1400" b="1" dirty="0" smtClean="0">
              <a:solidFill>
                <a:schemeClr val="tx2"/>
              </a:solidFill>
              <a:latin typeface="Arial" panose="020B0604020202020204" pitchFamily="34" charset="0"/>
              <a:cs typeface="Arial" panose="020B0604020202020204" pitchFamily="34" charset="0"/>
            </a:endParaRPr>
          </a:p>
          <a:p>
            <a:r>
              <a:rPr lang="en-US" sz="1400" dirty="0" smtClean="0">
                <a:solidFill>
                  <a:schemeClr val="tx2"/>
                </a:solidFill>
                <a:latin typeface="Arial" panose="020B0604020202020204" pitchFamily="34" charset="0"/>
                <a:cs typeface="Arial" panose="020B0604020202020204" pitchFamily="34" charset="0"/>
              </a:rPr>
              <a:t>Number </a:t>
            </a:r>
            <a:r>
              <a:rPr lang="en-US" sz="1400" dirty="0">
                <a:solidFill>
                  <a:schemeClr val="tx2"/>
                </a:solidFill>
                <a:latin typeface="Arial" panose="020B0604020202020204" pitchFamily="34" charset="0"/>
                <a:cs typeface="Arial" panose="020B0604020202020204" pitchFamily="34" charset="0"/>
              </a:rPr>
              <a:t>of and interactions between components within the experimental and control interventions </a:t>
            </a:r>
            <a:endParaRPr lang="en-US" sz="1400" dirty="0" smtClean="0">
              <a:solidFill>
                <a:schemeClr val="tx2"/>
              </a:solidFill>
              <a:latin typeface="Arial" panose="020B0604020202020204" pitchFamily="34" charset="0"/>
              <a:cs typeface="Arial" panose="020B0604020202020204" pitchFamily="34" charset="0"/>
            </a:endParaRPr>
          </a:p>
          <a:p>
            <a:r>
              <a:rPr lang="en-US" sz="1400" dirty="0" smtClean="0">
                <a:solidFill>
                  <a:schemeClr val="tx2"/>
                </a:solidFill>
                <a:latin typeface="Arial" panose="020B0604020202020204" pitchFamily="34" charset="0"/>
                <a:cs typeface="Arial" panose="020B0604020202020204" pitchFamily="34" charset="0"/>
              </a:rPr>
              <a:t>Number </a:t>
            </a:r>
            <a:r>
              <a:rPr lang="en-US" sz="1400" dirty="0">
                <a:solidFill>
                  <a:schemeClr val="tx2"/>
                </a:solidFill>
                <a:latin typeface="Arial" panose="020B0604020202020204" pitchFamily="34" charset="0"/>
                <a:cs typeface="Arial" panose="020B0604020202020204" pitchFamily="34" charset="0"/>
              </a:rPr>
              <a:t>and difficulty of </a:t>
            </a:r>
            <a:r>
              <a:rPr lang="en-US" sz="1400" dirty="0" smtClean="0">
                <a:solidFill>
                  <a:schemeClr val="tx2"/>
                </a:solidFill>
                <a:latin typeface="Arial" panose="020B0604020202020204" pitchFamily="34" charset="0"/>
                <a:cs typeface="Arial" panose="020B0604020202020204" pitchFamily="34" charset="0"/>
              </a:rPr>
              <a:t>behaviors </a:t>
            </a:r>
            <a:r>
              <a:rPr lang="en-US" sz="1400" dirty="0">
                <a:solidFill>
                  <a:schemeClr val="tx2"/>
                </a:solidFill>
                <a:latin typeface="Arial" panose="020B0604020202020204" pitchFamily="34" charset="0"/>
                <a:cs typeface="Arial" panose="020B0604020202020204" pitchFamily="34" charset="0"/>
              </a:rPr>
              <a:t>required by those delivering or receiving the intervention </a:t>
            </a:r>
            <a:endParaRPr lang="en-US" sz="1400" dirty="0" smtClean="0">
              <a:solidFill>
                <a:schemeClr val="tx2"/>
              </a:solidFill>
              <a:latin typeface="Arial" panose="020B0604020202020204" pitchFamily="34" charset="0"/>
              <a:cs typeface="Arial" panose="020B0604020202020204" pitchFamily="34" charset="0"/>
            </a:endParaRPr>
          </a:p>
          <a:p>
            <a:r>
              <a:rPr lang="en-US" sz="1400" dirty="0" smtClean="0">
                <a:solidFill>
                  <a:schemeClr val="tx2"/>
                </a:solidFill>
                <a:latin typeface="Arial" panose="020B0604020202020204" pitchFamily="34" charset="0"/>
                <a:cs typeface="Arial" panose="020B0604020202020204" pitchFamily="34" charset="0"/>
              </a:rPr>
              <a:t>Number </a:t>
            </a:r>
            <a:r>
              <a:rPr lang="en-US" sz="1400" dirty="0">
                <a:solidFill>
                  <a:schemeClr val="tx2"/>
                </a:solidFill>
                <a:latin typeface="Arial" panose="020B0604020202020204" pitchFamily="34" charset="0"/>
                <a:cs typeface="Arial" panose="020B0604020202020204" pitchFamily="34" charset="0"/>
              </a:rPr>
              <a:t>of groups or </a:t>
            </a:r>
            <a:r>
              <a:rPr lang="en-US" sz="1400" dirty="0" smtClean="0">
                <a:solidFill>
                  <a:schemeClr val="tx2"/>
                </a:solidFill>
                <a:latin typeface="Arial" panose="020B0604020202020204" pitchFamily="34" charset="0"/>
                <a:cs typeface="Arial" panose="020B0604020202020204" pitchFamily="34" charset="0"/>
              </a:rPr>
              <a:t>organizational </a:t>
            </a:r>
            <a:r>
              <a:rPr lang="en-US" sz="1400" dirty="0">
                <a:solidFill>
                  <a:schemeClr val="tx2"/>
                </a:solidFill>
                <a:latin typeface="Arial" panose="020B0604020202020204" pitchFamily="34" charset="0"/>
                <a:cs typeface="Arial" panose="020B0604020202020204" pitchFamily="34" charset="0"/>
              </a:rPr>
              <a:t>levels targeted by the intervention </a:t>
            </a:r>
            <a:endParaRPr lang="en-US" sz="1400" dirty="0" smtClean="0">
              <a:solidFill>
                <a:schemeClr val="tx2"/>
              </a:solidFill>
              <a:latin typeface="Arial" panose="020B0604020202020204" pitchFamily="34" charset="0"/>
              <a:cs typeface="Arial" panose="020B0604020202020204" pitchFamily="34" charset="0"/>
            </a:endParaRPr>
          </a:p>
          <a:p>
            <a:r>
              <a:rPr lang="en-US" sz="1400" dirty="0" smtClean="0">
                <a:solidFill>
                  <a:schemeClr val="tx2"/>
                </a:solidFill>
                <a:latin typeface="Arial" panose="020B0604020202020204" pitchFamily="34" charset="0"/>
                <a:cs typeface="Arial" panose="020B0604020202020204" pitchFamily="34" charset="0"/>
              </a:rPr>
              <a:t>Number </a:t>
            </a:r>
            <a:r>
              <a:rPr lang="en-US" sz="1400" dirty="0">
                <a:solidFill>
                  <a:schemeClr val="tx2"/>
                </a:solidFill>
                <a:latin typeface="Arial" panose="020B0604020202020204" pitchFamily="34" charset="0"/>
                <a:cs typeface="Arial" panose="020B0604020202020204" pitchFamily="34" charset="0"/>
              </a:rPr>
              <a:t>and variability of outcomes </a:t>
            </a:r>
            <a:endParaRPr lang="en-US" sz="1400" dirty="0" smtClean="0">
              <a:solidFill>
                <a:schemeClr val="tx2"/>
              </a:solidFill>
              <a:latin typeface="Arial" panose="020B0604020202020204" pitchFamily="34" charset="0"/>
              <a:cs typeface="Arial" panose="020B0604020202020204" pitchFamily="34" charset="0"/>
            </a:endParaRPr>
          </a:p>
          <a:p>
            <a:r>
              <a:rPr lang="en-US" sz="1400" dirty="0" smtClean="0">
                <a:solidFill>
                  <a:schemeClr val="tx2"/>
                </a:solidFill>
                <a:latin typeface="Arial" panose="020B0604020202020204" pitchFamily="34" charset="0"/>
                <a:cs typeface="Arial" panose="020B0604020202020204" pitchFamily="34" charset="0"/>
              </a:rPr>
              <a:t>Degree </a:t>
            </a:r>
            <a:r>
              <a:rPr lang="en-US" sz="1400" dirty="0">
                <a:solidFill>
                  <a:schemeClr val="tx2"/>
                </a:solidFill>
                <a:latin typeface="Arial" panose="020B0604020202020204" pitchFamily="34" charset="0"/>
                <a:cs typeface="Arial" panose="020B0604020202020204" pitchFamily="34" charset="0"/>
              </a:rPr>
              <a:t>of flexibility or tailoring of the intervention permitted</a:t>
            </a:r>
          </a:p>
        </p:txBody>
      </p:sp>
      <p:sp>
        <p:nvSpPr>
          <p:cNvPr id="4" name="Rectangle 3"/>
          <p:cNvSpPr/>
          <p:nvPr/>
        </p:nvSpPr>
        <p:spPr>
          <a:xfrm>
            <a:off x="179363" y="4497461"/>
            <a:ext cx="3427541" cy="261610"/>
          </a:xfrm>
          <a:prstGeom prst="rect">
            <a:avLst/>
          </a:prstGeom>
        </p:spPr>
        <p:txBody>
          <a:bodyPr wrap="none">
            <a:spAutoFit/>
          </a:bodyPr>
          <a:lstStyle/>
          <a:p>
            <a:r>
              <a:rPr lang="en-US" sz="1100" dirty="0"/>
              <a:t>http://www.mrc.ac.uk/complexinterventionsguidance</a:t>
            </a:r>
          </a:p>
        </p:txBody>
      </p:sp>
      <p:pic>
        <p:nvPicPr>
          <p:cNvPr id="7" name="Picture 2" descr="Image result for who health systems framework"/>
          <p:cNvPicPr>
            <a:picLocks noChangeAspect="1" noChangeArrowheads="1"/>
          </p:cNvPicPr>
          <p:nvPr/>
        </p:nvPicPr>
        <p:blipFill rotWithShape="1">
          <a:blip r:embed="rId3">
            <a:extLst>
              <a:ext uri="{28A0092B-C50C-407E-A947-70E740481C1C}">
                <a14:useLocalDpi xmlns:a14="http://schemas.microsoft.com/office/drawing/2010/main" val="0"/>
              </a:ext>
            </a:extLst>
          </a:blip>
          <a:srcRect l="9002" t="32972" r="54950" b="16619"/>
          <a:stretch/>
        </p:blipFill>
        <p:spPr bwMode="auto">
          <a:xfrm>
            <a:off x="3596640" y="1133940"/>
            <a:ext cx="3938113" cy="3025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98191" y="1219200"/>
            <a:ext cx="1228578"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200000"/>
              </a:lnSpc>
            </a:pPr>
            <a:r>
              <a:rPr lang="en-US" b="1" dirty="0" smtClean="0">
                <a:latin typeface="Arial Black" panose="020B0A04020102020204" pitchFamily="34" charset="0"/>
              </a:rPr>
              <a:t>Examples:</a:t>
            </a:r>
          </a:p>
          <a:p>
            <a:pPr algn="ctr">
              <a:lnSpc>
                <a:spcPct val="200000"/>
              </a:lnSpc>
            </a:pPr>
            <a:r>
              <a:rPr lang="en-US" b="1" dirty="0" smtClean="0">
                <a:latin typeface="Arial Black" panose="020B0A04020102020204" pitchFamily="34" charset="0"/>
              </a:rPr>
              <a:t>HELP</a:t>
            </a:r>
          </a:p>
          <a:p>
            <a:pPr algn="ctr">
              <a:lnSpc>
                <a:spcPct val="200000"/>
              </a:lnSpc>
            </a:pPr>
            <a:r>
              <a:rPr lang="en-US" b="1" dirty="0">
                <a:latin typeface="Arial Black" panose="020B0A04020102020204" pitchFamily="34" charset="0"/>
              </a:rPr>
              <a:t>TCM</a:t>
            </a:r>
          </a:p>
          <a:p>
            <a:pPr algn="ctr">
              <a:lnSpc>
                <a:spcPct val="200000"/>
              </a:lnSpc>
            </a:pPr>
            <a:r>
              <a:rPr lang="en-US" b="1" dirty="0" smtClean="0">
                <a:latin typeface="Arial Black" panose="020B0A04020102020204" pitchFamily="34" charset="0"/>
              </a:rPr>
              <a:t>PCMH→N</a:t>
            </a:r>
            <a:endParaRPr lang="en-US" b="1" dirty="0">
              <a:latin typeface="Arial Black" panose="020B0A04020102020204" pitchFamily="34" charset="0"/>
            </a:endParaRPr>
          </a:p>
          <a:p>
            <a:pPr algn="ctr">
              <a:lnSpc>
                <a:spcPct val="200000"/>
              </a:lnSpc>
            </a:pPr>
            <a:r>
              <a:rPr lang="en-US" b="1" dirty="0" smtClean="0">
                <a:latin typeface="Arial Black" panose="020B0A04020102020204" pitchFamily="34" charset="0"/>
              </a:rPr>
              <a:t>CCM: DM</a:t>
            </a:r>
          </a:p>
          <a:p>
            <a:pPr algn="ctr">
              <a:lnSpc>
                <a:spcPct val="200000"/>
              </a:lnSpc>
            </a:pPr>
            <a:r>
              <a:rPr lang="en-US" b="1" dirty="0" smtClean="0">
                <a:latin typeface="Arial Black" panose="020B0A04020102020204" pitchFamily="34" charset="0"/>
              </a:rPr>
              <a:t>Gerofit</a:t>
            </a:r>
            <a:endParaRPr lang="en-US" b="1" dirty="0">
              <a:latin typeface="Arial Black" panose="020B0A04020102020204" pitchFamily="34" charset="0"/>
            </a:endParaRPr>
          </a:p>
        </p:txBody>
      </p:sp>
      <p:sp>
        <p:nvSpPr>
          <p:cNvPr id="5" name="Rectangle 4"/>
          <p:cNvSpPr/>
          <p:nvPr/>
        </p:nvSpPr>
        <p:spPr>
          <a:xfrm>
            <a:off x="7296912" y="4715181"/>
            <a:ext cx="2154326" cy="276999"/>
          </a:xfrm>
          <a:prstGeom prst="rect">
            <a:avLst/>
          </a:prstGeom>
        </p:spPr>
        <p:txBody>
          <a:bodyPr wrap="square">
            <a:spAutoFit/>
          </a:bodyPr>
          <a:lstStyle/>
          <a:p>
            <a:r>
              <a:rPr lang="en-US" sz="600" dirty="0"/>
              <a:t>Janet Bettger, "Achieving and Sustaining Behavior Change to Benefit Older Adults" Dec 6-7, 2018</a:t>
            </a:r>
          </a:p>
        </p:txBody>
      </p:sp>
    </p:spTree>
    <p:extLst>
      <p:ext uri="{BB962C8B-B14F-4D97-AF65-F5344CB8AC3E}">
        <p14:creationId xmlns:p14="http://schemas.microsoft.com/office/powerpoint/2010/main" val="62570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75946"/>
          </a:xfrm>
        </p:spPr>
        <p:txBody>
          <a:bodyPr/>
          <a:lstStyle/>
          <a:p>
            <a:pPr algn="ctr"/>
            <a:r>
              <a:rPr lang="en-US" sz="2800" dirty="0" smtClean="0">
                <a:solidFill>
                  <a:schemeClr val="accent1"/>
                </a:solidFill>
              </a:rPr>
              <a:t>Designing and Testing Complex Interventions</a:t>
            </a:r>
            <a:endParaRPr lang="en-US" sz="2800" dirty="0">
              <a:solidFill>
                <a:schemeClr val="accent1"/>
              </a:solidFill>
            </a:endParaRPr>
          </a:p>
        </p:txBody>
      </p:sp>
      <p:sp>
        <p:nvSpPr>
          <p:cNvPr id="8" name="Text Placeholder 7"/>
          <p:cNvSpPr>
            <a:spLocks noGrp="1"/>
          </p:cNvSpPr>
          <p:nvPr>
            <p:ph type="body" idx="1"/>
          </p:nvPr>
        </p:nvSpPr>
        <p:spPr/>
        <p:txBody>
          <a:bodyPr/>
          <a:lstStyle/>
          <a:p>
            <a:r>
              <a:rPr lang="en-US" dirty="0" smtClean="0">
                <a:solidFill>
                  <a:schemeClr val="tx2"/>
                </a:solidFill>
              </a:rPr>
              <a:t>MRC Complex Interventions</a:t>
            </a:r>
            <a:endParaRPr lang="en-US" dirty="0">
              <a:solidFill>
                <a:schemeClr val="tx2"/>
              </a:solidFill>
            </a:endParaRPr>
          </a:p>
        </p:txBody>
      </p:sp>
      <p:sp>
        <p:nvSpPr>
          <p:cNvPr id="10" name="Text Placeholder 9"/>
          <p:cNvSpPr>
            <a:spLocks noGrp="1"/>
          </p:cNvSpPr>
          <p:nvPr>
            <p:ph type="body" sz="quarter" idx="3"/>
          </p:nvPr>
        </p:nvSpPr>
        <p:spPr/>
        <p:txBody>
          <a:bodyPr/>
          <a:lstStyle/>
          <a:p>
            <a:r>
              <a:rPr lang="en-US" dirty="0" smtClean="0">
                <a:solidFill>
                  <a:schemeClr val="tx2"/>
                </a:solidFill>
              </a:rPr>
              <a:t>NIH Stage Model</a:t>
            </a:r>
            <a:endParaRPr lang="en-US" dirty="0">
              <a:solidFill>
                <a:schemeClr val="tx2"/>
              </a:solidFill>
            </a:endParaRPr>
          </a:p>
        </p:txBody>
      </p:sp>
      <p:pic>
        <p:nvPicPr>
          <p:cNvPr id="8194" name="Picture 2" descr="Image result for mrc complex interventions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81" y="1719263"/>
            <a:ext cx="3600266" cy="311423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n external file that holds a picture, illustration, etc.&#10;Object name is nihms554949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6" y="1719263"/>
            <a:ext cx="3327479" cy="30054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31150" y="4674335"/>
            <a:ext cx="2476195" cy="276999"/>
          </a:xfrm>
          <a:prstGeom prst="rect">
            <a:avLst/>
          </a:prstGeom>
        </p:spPr>
        <p:txBody>
          <a:bodyPr wrap="square">
            <a:spAutoFit/>
          </a:bodyPr>
          <a:lstStyle/>
          <a:p>
            <a:r>
              <a:rPr lang="en-US" sz="600" dirty="0"/>
              <a:t>Janet Bettger, "Achieving and Sustaining Behavior Change to Benefit Older Adults" Dec 6-7, 2018</a:t>
            </a:r>
          </a:p>
        </p:txBody>
      </p:sp>
    </p:spTree>
    <p:extLst>
      <p:ext uri="{BB962C8B-B14F-4D97-AF65-F5344CB8AC3E}">
        <p14:creationId xmlns:p14="http://schemas.microsoft.com/office/powerpoint/2010/main" val="139507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normAutofit/>
          </a:bodyPr>
          <a:lstStyle/>
          <a:p>
            <a:r>
              <a:rPr lang="en-US" sz="3000" b="1" dirty="0" smtClean="0">
                <a:solidFill>
                  <a:schemeClr val="bg1"/>
                </a:solidFill>
                <a:latin typeface="Arial Black" panose="020B0A04020102020204" pitchFamily="34" charset="0"/>
              </a:rPr>
              <a:t> </a:t>
            </a:r>
            <a:br>
              <a:rPr lang="en-US" sz="3000" b="1" dirty="0" smtClean="0">
                <a:solidFill>
                  <a:schemeClr val="bg1"/>
                </a:solidFill>
                <a:latin typeface="Arial Black" panose="020B0A04020102020204" pitchFamily="34" charset="0"/>
              </a:rPr>
            </a:br>
            <a:r>
              <a:rPr lang="en-US" sz="3000" b="1" dirty="0" smtClean="0">
                <a:solidFill>
                  <a:schemeClr val="bg1"/>
                </a:solidFill>
                <a:latin typeface="Arial Black" panose="020B0A04020102020204" pitchFamily="34" charset="0"/>
              </a:rPr>
              <a:t>ADOPTION AND TRANSLATION</a:t>
            </a:r>
            <a:endParaRPr lang="en-US" sz="3000" b="1" dirty="0">
              <a:solidFill>
                <a:schemeClr val="bg1"/>
              </a:solidFill>
              <a:latin typeface="Arial Black" panose="020B0A04020102020204" pitchFamily="34" charset="0"/>
            </a:endParaRPr>
          </a:p>
        </p:txBody>
      </p:sp>
      <p:sp>
        <p:nvSpPr>
          <p:cNvPr id="3" name="Text Placeholder 2"/>
          <p:cNvSpPr>
            <a:spLocks noGrp="1"/>
          </p:cNvSpPr>
          <p:nvPr>
            <p:ph type="body" idx="1"/>
          </p:nvPr>
        </p:nvSpPr>
        <p:spPr>
          <a:solidFill>
            <a:schemeClr val="bg1">
              <a:lumMod val="85000"/>
            </a:schemeClr>
          </a:solidFill>
        </p:spPr>
        <p:txBody>
          <a:bodyPr>
            <a:normAutofit/>
          </a:bodyPr>
          <a:lstStyle/>
          <a:p>
            <a:r>
              <a:rPr lang="en-US" sz="1600" dirty="0" smtClean="0">
                <a:solidFill>
                  <a:schemeClr val="tx1"/>
                </a:solidFill>
                <a:latin typeface="Arial Black" panose="020B0A04020102020204" pitchFamily="34" charset="0"/>
              </a:rPr>
              <a:t>Actively addressing the 17 year evidence to practice gap</a:t>
            </a:r>
            <a:endParaRPr lang="en-US" sz="1600" dirty="0">
              <a:solidFill>
                <a:schemeClr val="tx1"/>
              </a:solidFill>
              <a:latin typeface="Arial Black" panose="020B0A04020102020204" pitchFamily="34" charset="0"/>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Tree>
    <p:extLst>
      <p:ext uri="{BB962C8B-B14F-4D97-AF65-F5344CB8AC3E}">
        <p14:creationId xmlns:p14="http://schemas.microsoft.com/office/powerpoint/2010/main" val="4039602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0223"/>
            <a:ext cx="7772400" cy="433953"/>
          </a:xfrm>
        </p:spPr>
        <p:txBody>
          <a:bodyPr/>
          <a:lstStyle/>
          <a:p>
            <a:r>
              <a:rPr lang="en-US" dirty="0" smtClean="0">
                <a:solidFill>
                  <a:schemeClr val="accent1"/>
                </a:solidFill>
              </a:rPr>
              <a:t>The Path Less Taken: Possible with Planning</a:t>
            </a:r>
            <a:endParaRPr lang="en-US" dirty="0">
              <a:solidFill>
                <a:schemeClr val="accent1"/>
              </a:solidFill>
            </a:endParaRPr>
          </a:p>
        </p:txBody>
      </p:sp>
      <p:cxnSp>
        <p:nvCxnSpPr>
          <p:cNvPr id="8" name="Elbow Connector 7"/>
          <p:cNvCxnSpPr/>
          <p:nvPr/>
        </p:nvCxnSpPr>
        <p:spPr bwMode="auto">
          <a:xfrm>
            <a:off x="1635068" y="1255363"/>
            <a:ext cx="5904854" cy="2743200"/>
          </a:xfrm>
          <a:prstGeom prst="bentConnector3">
            <a:avLst>
              <a:gd name="adj1" fmla="val 1312"/>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rot="16200000">
            <a:off x="321586" y="2333590"/>
            <a:ext cx="2464231" cy="307777"/>
          </a:xfrm>
          <a:prstGeom prst="rect">
            <a:avLst/>
          </a:prstGeom>
          <a:noFill/>
        </p:spPr>
        <p:txBody>
          <a:bodyPr wrap="square" rtlCol="0">
            <a:spAutoFit/>
          </a:bodyPr>
          <a:lstStyle/>
          <a:p>
            <a:r>
              <a:rPr lang="en-US" dirty="0" smtClean="0"/>
              <a:t>Total Patients Exposed</a:t>
            </a:r>
            <a:endParaRPr lang="en-US" dirty="0"/>
          </a:p>
        </p:txBody>
      </p:sp>
      <p:sp>
        <p:nvSpPr>
          <p:cNvPr id="11" name="TextBox 10"/>
          <p:cNvSpPr txBox="1"/>
          <p:nvPr/>
        </p:nvSpPr>
        <p:spPr>
          <a:xfrm>
            <a:off x="4285279" y="4060556"/>
            <a:ext cx="2193010" cy="307777"/>
          </a:xfrm>
          <a:prstGeom prst="rect">
            <a:avLst/>
          </a:prstGeom>
          <a:noFill/>
        </p:spPr>
        <p:txBody>
          <a:bodyPr wrap="square" rtlCol="0">
            <a:spAutoFit/>
          </a:bodyPr>
          <a:lstStyle/>
          <a:p>
            <a:r>
              <a:rPr lang="en-US" dirty="0" smtClean="0"/>
              <a:t>Time</a:t>
            </a:r>
            <a:endParaRPr lang="en-US" dirty="0"/>
          </a:p>
        </p:txBody>
      </p:sp>
      <p:sp>
        <p:nvSpPr>
          <p:cNvPr id="12" name="Right Triangle 11"/>
          <p:cNvSpPr/>
          <p:nvPr/>
        </p:nvSpPr>
        <p:spPr bwMode="auto">
          <a:xfrm flipH="1">
            <a:off x="1707589" y="3239146"/>
            <a:ext cx="2275472" cy="751667"/>
          </a:xfrm>
          <a:prstGeom prst="rtTriangl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14" name="Straight Connector 13"/>
          <p:cNvCxnSpPr/>
          <p:nvPr/>
        </p:nvCxnSpPr>
        <p:spPr bwMode="auto">
          <a:xfrm>
            <a:off x="3161651" y="3503230"/>
            <a:ext cx="0" cy="50292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Flowchart: Card 23"/>
          <p:cNvSpPr/>
          <p:nvPr/>
        </p:nvSpPr>
        <p:spPr bwMode="auto">
          <a:xfrm>
            <a:off x="3990810" y="2812943"/>
            <a:ext cx="3409628" cy="1185620"/>
          </a:xfrm>
          <a:prstGeom prst="flowChartPunchedCard">
            <a:avLst/>
          </a:prstGeom>
          <a:solidFill>
            <a:srgbClr val="6600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25" name="Flowchart: Delay 24"/>
          <p:cNvSpPr/>
          <p:nvPr/>
        </p:nvSpPr>
        <p:spPr bwMode="auto">
          <a:xfrm flipH="1">
            <a:off x="3990810" y="2045775"/>
            <a:ext cx="3409628" cy="1960535"/>
          </a:xfrm>
          <a:prstGeom prst="flowChartDelay">
            <a:avLst/>
          </a:prstGeom>
          <a:solidFill>
            <a:srgbClr val="6600CC"/>
          </a:solidFill>
          <a:ln w="9525" cap="flat" cmpd="sng" algn="ctr">
            <a:solidFill>
              <a:srgbClr val="66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26" name="TextBox 25"/>
          <p:cNvSpPr txBox="1"/>
          <p:nvPr/>
        </p:nvSpPr>
        <p:spPr>
          <a:xfrm>
            <a:off x="2727698" y="3666946"/>
            <a:ext cx="1123628" cy="307777"/>
          </a:xfrm>
          <a:prstGeom prst="rect">
            <a:avLst/>
          </a:prstGeom>
          <a:noFill/>
        </p:spPr>
        <p:txBody>
          <a:bodyPr wrap="square" rtlCol="0">
            <a:spAutoFit/>
          </a:bodyPr>
          <a:lstStyle/>
          <a:p>
            <a:r>
              <a:rPr lang="en-US" b="1" dirty="0" smtClean="0">
                <a:solidFill>
                  <a:schemeClr val="tx2"/>
                </a:solidFill>
              </a:rPr>
              <a:t>I             II    </a:t>
            </a:r>
            <a:r>
              <a:rPr lang="en-US" b="1" dirty="0" smtClean="0">
                <a:solidFill>
                  <a:schemeClr val="accent1"/>
                </a:solidFill>
              </a:rPr>
              <a:t>  </a:t>
            </a:r>
            <a:endParaRPr lang="en-US" b="1" dirty="0">
              <a:solidFill>
                <a:schemeClr val="accent1"/>
              </a:solidFill>
            </a:endParaRPr>
          </a:p>
        </p:txBody>
      </p:sp>
      <p:sp>
        <p:nvSpPr>
          <p:cNvPr id="27" name="TextBox 26"/>
          <p:cNvSpPr txBox="1"/>
          <p:nvPr/>
        </p:nvSpPr>
        <p:spPr>
          <a:xfrm>
            <a:off x="4703733" y="2587869"/>
            <a:ext cx="2266628" cy="954107"/>
          </a:xfrm>
          <a:prstGeom prst="rect">
            <a:avLst/>
          </a:prstGeom>
          <a:noFill/>
        </p:spPr>
        <p:txBody>
          <a:bodyPr wrap="square" rtlCol="0">
            <a:spAutoFit/>
          </a:bodyPr>
          <a:lstStyle/>
          <a:p>
            <a:pPr algn="ctr"/>
            <a:r>
              <a:rPr lang="en-US" b="1" dirty="0" smtClean="0">
                <a:solidFill>
                  <a:schemeClr val="accent1"/>
                </a:solidFill>
              </a:rPr>
              <a:t>Pragmatic effectiveness, implementation and continuous assessment and refinement</a:t>
            </a:r>
            <a:endParaRPr lang="en-US" b="1" dirty="0">
              <a:solidFill>
                <a:schemeClr val="accent1"/>
              </a:solidFill>
            </a:endParaRPr>
          </a:p>
        </p:txBody>
      </p:sp>
      <p:sp>
        <p:nvSpPr>
          <p:cNvPr id="31" name="Right Triangle 30"/>
          <p:cNvSpPr/>
          <p:nvPr/>
        </p:nvSpPr>
        <p:spPr bwMode="auto">
          <a:xfrm flipH="1">
            <a:off x="4564247" y="1503337"/>
            <a:ext cx="2836187" cy="782490"/>
          </a:xfrm>
          <a:prstGeom prst="rtTriangle">
            <a:avLst/>
          </a:prstGeom>
          <a:solidFill>
            <a:srgbClr val="6600CC"/>
          </a:solidFill>
          <a:ln w="9525" cap="flat" cmpd="sng" algn="ctr">
            <a:solidFill>
              <a:srgbClr val="66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4" name="Rectangle 3"/>
          <p:cNvSpPr/>
          <p:nvPr/>
        </p:nvSpPr>
        <p:spPr>
          <a:xfrm>
            <a:off x="2622854" y="4773478"/>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prstClr val="black">
                    <a:tint val="75000"/>
                  </a:prst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163303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1585"/>
          <a:stretch/>
        </p:blipFill>
        <p:spPr>
          <a:xfrm>
            <a:off x="379095" y="1828800"/>
            <a:ext cx="4678680" cy="3126405"/>
          </a:xfrm>
          <a:prstGeom prst="rect">
            <a:avLst/>
          </a:prstGeom>
        </p:spPr>
      </p:pic>
      <p:pic>
        <p:nvPicPr>
          <p:cNvPr id="4" name="Picture 3"/>
          <p:cNvPicPr>
            <a:picLocks noChangeAspect="1"/>
          </p:cNvPicPr>
          <p:nvPr/>
        </p:nvPicPr>
        <p:blipFill rotWithShape="1">
          <a:blip r:embed="rId4"/>
          <a:srcRect t="22798"/>
          <a:stretch/>
        </p:blipFill>
        <p:spPr>
          <a:xfrm>
            <a:off x="2097012" y="400050"/>
            <a:ext cx="4949976" cy="1314450"/>
          </a:xfrm>
          <a:prstGeom prst="rect">
            <a:avLst/>
          </a:prstGeom>
        </p:spPr>
      </p:pic>
      <p:sp>
        <p:nvSpPr>
          <p:cNvPr id="5" name="Title 4"/>
          <p:cNvSpPr>
            <a:spLocks noGrp="1"/>
          </p:cNvSpPr>
          <p:nvPr>
            <p:ph type="title"/>
          </p:nvPr>
        </p:nvSpPr>
        <p:spPr>
          <a:xfrm>
            <a:off x="628650" y="-11905"/>
            <a:ext cx="7886700" cy="554830"/>
          </a:xfrm>
        </p:spPr>
        <p:txBody>
          <a:bodyPr/>
          <a:lstStyle/>
          <a:p>
            <a:pPr algn="ctr"/>
            <a:r>
              <a:rPr lang="en-US" b="1" dirty="0" smtClean="0"/>
              <a:t>No clinical trial is completely explanatory or pragmatic</a:t>
            </a:r>
            <a:endParaRPr lang="en-US" b="1" dirty="0"/>
          </a:p>
        </p:txBody>
      </p:sp>
      <p:pic>
        <p:nvPicPr>
          <p:cNvPr id="6" name="Picture 5"/>
          <p:cNvPicPr>
            <a:picLocks noChangeAspect="1"/>
          </p:cNvPicPr>
          <p:nvPr/>
        </p:nvPicPr>
        <p:blipFill>
          <a:blip r:embed="rId5"/>
          <a:stretch>
            <a:fillRect/>
          </a:stretch>
        </p:blipFill>
        <p:spPr>
          <a:xfrm>
            <a:off x="5194592" y="1943100"/>
            <a:ext cx="3693362" cy="2609850"/>
          </a:xfrm>
          <a:prstGeom prst="rect">
            <a:avLst/>
          </a:prstGeom>
        </p:spPr>
      </p:pic>
      <p:sp>
        <p:nvSpPr>
          <p:cNvPr id="7" name="Footer Placeholder 6"/>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Tree>
    <p:extLst>
      <p:ext uri="{BB962C8B-B14F-4D97-AF65-F5344CB8AC3E}">
        <p14:creationId xmlns:p14="http://schemas.microsoft.com/office/powerpoint/2010/main" val="3139433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Image result for sign for plan a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273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09650" y="4486275"/>
            <a:ext cx="7067550" cy="338554"/>
          </a:xfrm>
          <a:prstGeom prst="rect">
            <a:avLst/>
          </a:prstGeom>
          <a:noFill/>
        </p:spPr>
        <p:txBody>
          <a:bodyPr wrap="square" rtlCol="0">
            <a:spAutoFit/>
          </a:bodyPr>
          <a:lstStyle/>
          <a:p>
            <a:pPr algn="ctr"/>
            <a:r>
              <a:rPr lang="en-US" sz="1600" b="1" dirty="0" smtClean="0">
                <a:solidFill>
                  <a:schemeClr val="tx1">
                    <a:lumMod val="50000"/>
                    <a:lumOff val="50000"/>
                  </a:schemeClr>
                </a:solidFill>
              </a:rPr>
              <a:t>Design with implementation and broad uptake in mind</a:t>
            </a:r>
            <a:endParaRPr lang="en-US" sz="1600" b="1" dirty="0">
              <a:solidFill>
                <a:schemeClr val="tx1">
                  <a:lumMod val="50000"/>
                  <a:lumOff val="50000"/>
                </a:schemeClr>
              </a:solidFill>
            </a:endParaRPr>
          </a:p>
        </p:txBody>
      </p:sp>
      <p:sp>
        <p:nvSpPr>
          <p:cNvPr id="5" name="Footer Placeholder 4"/>
          <p:cNvSpPr>
            <a:spLocks noGrp="1"/>
          </p:cNvSpPr>
          <p:nvPr>
            <p:ph type="ftr" sz="quarter" idx="11"/>
          </p:nvPr>
        </p:nvSpPr>
        <p:spPr>
          <a:xfrm>
            <a:off x="6554419" y="497087"/>
            <a:ext cx="2194330" cy="273844"/>
          </a:xfrm>
        </p:spPr>
        <p:txBody>
          <a:bodyPr/>
          <a:lstStyle/>
          <a:p>
            <a:r>
              <a:rPr lang="en-US" dirty="0" smtClean="0">
                <a:solidFill>
                  <a:prstClr val="black">
                    <a:tint val="75000"/>
                  </a:prstClr>
                </a:solidFill>
              </a:rPr>
              <a:t>Janet Bettger, "Achieving and Sustaining Behavior Change to Benefit Older Adults" Dec 6-7, 2018</a:t>
            </a:r>
            <a:endParaRPr lang="en-US" dirty="0">
              <a:solidFill>
                <a:prstClr val="black">
                  <a:tint val="75000"/>
                </a:prstClr>
              </a:solidFill>
            </a:endParaRPr>
          </a:p>
        </p:txBody>
      </p:sp>
    </p:spTree>
    <p:extLst>
      <p:ext uri="{BB962C8B-B14F-4D97-AF65-F5344CB8AC3E}">
        <p14:creationId xmlns:p14="http://schemas.microsoft.com/office/powerpoint/2010/main" val="3939520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575"/>
            <a:ext cx="9144000" cy="857250"/>
          </a:xfrm>
        </p:spPr>
        <p:txBody>
          <a:bodyPr/>
          <a:lstStyle/>
          <a:p>
            <a:r>
              <a:rPr lang="en-US" sz="2700" dirty="0" smtClean="0">
                <a:solidFill>
                  <a:schemeClr val="accent1"/>
                </a:solidFill>
              </a:rPr>
              <a:t>Most Common But Not as Frequent in Aging Research</a:t>
            </a:r>
            <a:endParaRPr lang="en-US" sz="2700" dirty="0">
              <a:solidFill>
                <a:schemeClr val="accent1"/>
              </a:solidFill>
            </a:endParaRPr>
          </a:p>
        </p:txBody>
      </p:sp>
      <p:pic>
        <p:nvPicPr>
          <p:cNvPr id="5" name="Picture 4"/>
          <p:cNvPicPr>
            <a:picLocks noChangeAspect="1"/>
          </p:cNvPicPr>
          <p:nvPr/>
        </p:nvPicPr>
        <p:blipFill rotWithShape="1">
          <a:blip r:embed="rId3"/>
          <a:srcRect l="812"/>
          <a:stretch/>
        </p:blipFill>
        <p:spPr>
          <a:xfrm>
            <a:off x="500062" y="1433512"/>
            <a:ext cx="8143875" cy="2333625"/>
          </a:xfrm>
          <a:prstGeom prst="rect">
            <a:avLst/>
          </a:prstGeom>
        </p:spPr>
      </p:pic>
      <p:sp>
        <p:nvSpPr>
          <p:cNvPr id="2" name="Rectangle 1"/>
          <p:cNvSpPr/>
          <p:nvPr/>
        </p:nvSpPr>
        <p:spPr>
          <a:xfrm>
            <a:off x="2607358" y="4792564"/>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prstClr val="black">
                    <a:tint val="75000"/>
                  </a:prst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381229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2494"/>
            <a:ext cx="6400800" cy="569214"/>
          </a:xfrm>
        </p:spPr>
        <p:txBody>
          <a:bodyPr/>
          <a:lstStyle/>
          <a:p>
            <a:r>
              <a:rPr lang="en-US" b="1" dirty="0" smtClean="0">
                <a:solidFill>
                  <a:schemeClr val="accent1"/>
                </a:solidFill>
              </a:rPr>
              <a:t>Diffusion of Innovation</a:t>
            </a:r>
            <a:endParaRPr lang="en-US" b="1" dirty="0">
              <a:solidFill>
                <a:schemeClr val="accent1"/>
              </a:solidFill>
            </a:endParaRPr>
          </a:p>
        </p:txBody>
      </p:sp>
      <p:sp>
        <p:nvSpPr>
          <p:cNvPr id="3" name="Content Placeholder 2"/>
          <p:cNvSpPr>
            <a:spLocks noGrp="1"/>
          </p:cNvSpPr>
          <p:nvPr>
            <p:ph sz="quarter" idx="1"/>
          </p:nvPr>
        </p:nvSpPr>
        <p:spPr>
          <a:xfrm>
            <a:off x="5772150" y="1028699"/>
            <a:ext cx="3181350" cy="3878811"/>
          </a:xfrm>
        </p:spPr>
        <p:txBody>
          <a:bodyPr>
            <a:normAutofit/>
          </a:bodyPr>
          <a:lstStyle/>
          <a:p>
            <a:r>
              <a:rPr lang="en-US" sz="1200" b="1" dirty="0"/>
              <a:t>Key Elements: </a:t>
            </a:r>
            <a:r>
              <a:rPr lang="en-US" sz="1200" b="1" dirty="0" smtClean="0"/>
              <a:t>                                     </a:t>
            </a:r>
            <a:r>
              <a:rPr lang="en-US" sz="1200" u="sng" dirty="0" smtClean="0"/>
              <a:t>Innovation</a:t>
            </a:r>
            <a:r>
              <a:rPr lang="en-US" sz="1200" dirty="0" smtClean="0"/>
              <a:t> </a:t>
            </a:r>
            <a:r>
              <a:rPr lang="en-US" sz="1200" dirty="0"/>
              <a:t>(relative advantage, compatibility, complexity, </a:t>
            </a:r>
            <a:r>
              <a:rPr lang="en-US" sz="1200" dirty="0" err="1"/>
              <a:t>trialability</a:t>
            </a:r>
            <a:r>
              <a:rPr lang="en-US" sz="1200" dirty="0"/>
              <a:t>, testability, reinvention potential, observed effects); </a:t>
            </a:r>
            <a:r>
              <a:rPr lang="en-US" sz="1200" dirty="0" smtClean="0"/>
              <a:t>                                    </a:t>
            </a:r>
            <a:r>
              <a:rPr lang="en-US" sz="1200" u="sng" dirty="0" smtClean="0"/>
              <a:t>Individual </a:t>
            </a:r>
            <a:r>
              <a:rPr lang="en-US" sz="1200" u="sng" dirty="0"/>
              <a:t>Adopters </a:t>
            </a:r>
            <a:r>
              <a:rPr lang="en-US" sz="1200" dirty="0"/>
              <a:t>(ability, motivation, meaning, symbolic, connectedness); </a:t>
            </a:r>
            <a:r>
              <a:rPr lang="en-US" sz="1200" u="sng" dirty="0"/>
              <a:t>Organizational Adopters </a:t>
            </a:r>
            <a:r>
              <a:rPr lang="en-US" sz="1200" dirty="0"/>
              <a:t>(tension for change, fit, implications); </a:t>
            </a:r>
            <a:r>
              <a:rPr lang="en-US" sz="1200" dirty="0" smtClean="0"/>
              <a:t>                         </a:t>
            </a:r>
            <a:r>
              <a:rPr lang="en-US" sz="1200" u="sng" dirty="0" smtClean="0"/>
              <a:t>Decision </a:t>
            </a:r>
            <a:r>
              <a:rPr lang="en-US" sz="1200" u="sng" dirty="0"/>
              <a:t>Process</a:t>
            </a:r>
            <a:r>
              <a:rPr lang="en-US" sz="1200" dirty="0"/>
              <a:t> (5 stages) and</a:t>
            </a:r>
            <a:r>
              <a:rPr lang="en-US" sz="1200" u="sng" dirty="0"/>
              <a:t> level</a:t>
            </a:r>
            <a:r>
              <a:rPr lang="en-US" sz="1200" dirty="0"/>
              <a:t> (optional, collective, authority), </a:t>
            </a:r>
            <a:r>
              <a:rPr lang="en-US" sz="1200" u="sng" dirty="0"/>
              <a:t>Communication Channels</a:t>
            </a:r>
            <a:r>
              <a:rPr lang="en-US" sz="1200" dirty="0"/>
              <a:t> (social networks-relational, structural, proximity, bound; homo- vs. heterogeneity; media</a:t>
            </a:r>
            <a:r>
              <a:rPr lang="en-US" sz="1200" dirty="0" smtClean="0"/>
              <a:t>), </a:t>
            </a:r>
            <a:r>
              <a:rPr lang="en-US" sz="1200" u="sng" dirty="0"/>
              <a:t>Social System </a:t>
            </a:r>
            <a:r>
              <a:rPr lang="en-US" sz="1200" dirty="0"/>
              <a:t>(interrelated network</a:t>
            </a:r>
            <a:r>
              <a:rPr lang="en-US" sz="1200" dirty="0" smtClean="0"/>
              <a:t>), </a:t>
            </a:r>
            <a:r>
              <a:rPr lang="en-US" sz="1200" u="sng" dirty="0" smtClean="0"/>
              <a:t>Time</a:t>
            </a:r>
            <a:endParaRPr lang="en-US" sz="1200" dirty="0"/>
          </a:p>
          <a:p>
            <a:pPr marL="0" indent="0">
              <a:buNone/>
            </a:pPr>
            <a:r>
              <a:rPr lang="en-US" sz="1200" dirty="0"/>
              <a:t>     + Theory of Change</a:t>
            </a:r>
          </a:p>
        </p:txBody>
      </p:sp>
      <p:pic>
        <p:nvPicPr>
          <p:cNvPr id="1026" name="Picture 2" descr="Accelerating Diffusion of Innovation - Maloney's 16% Rule"/>
          <p:cNvPicPr>
            <a:picLocks noChangeAspect="1" noChangeArrowheads="1"/>
          </p:cNvPicPr>
          <p:nvPr/>
        </p:nvPicPr>
        <p:blipFill rotWithShape="1">
          <a:blip r:embed="rId3">
            <a:extLst>
              <a:ext uri="{28A0092B-C50C-407E-A947-70E740481C1C}">
                <a14:useLocalDpi xmlns:a14="http://schemas.microsoft.com/office/drawing/2010/main" val="0"/>
              </a:ext>
            </a:extLst>
          </a:blip>
          <a:srcRect t="8244"/>
          <a:stretch/>
        </p:blipFill>
        <p:spPr bwMode="auto">
          <a:xfrm>
            <a:off x="228600" y="1028699"/>
            <a:ext cx="5715000" cy="3878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14719" y="4809406"/>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prstClr val="black">
                    <a:tint val="75000"/>
                  </a:prst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3656117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8872"/>
            <a:ext cx="7772400" cy="646938"/>
          </a:xfrm>
        </p:spPr>
        <p:txBody>
          <a:bodyPr/>
          <a:lstStyle/>
          <a:p>
            <a:r>
              <a:rPr lang="en-US" dirty="0" smtClean="0">
                <a:solidFill>
                  <a:schemeClr val="accent1"/>
                </a:solidFill>
              </a:rPr>
              <a:t>Presentation overview:</a:t>
            </a:r>
            <a:endParaRPr lang="en-US" dirty="0">
              <a:solidFill>
                <a:schemeClr val="accent1"/>
              </a:solidFill>
            </a:endParaRPr>
          </a:p>
        </p:txBody>
      </p:sp>
      <p:sp>
        <p:nvSpPr>
          <p:cNvPr id="3" name="Content Placeholder 2"/>
          <p:cNvSpPr>
            <a:spLocks noGrp="1"/>
          </p:cNvSpPr>
          <p:nvPr>
            <p:ph idx="1"/>
          </p:nvPr>
        </p:nvSpPr>
        <p:spPr>
          <a:xfrm>
            <a:off x="685800" y="1572768"/>
            <a:ext cx="7772400" cy="2688336"/>
          </a:xfrm>
        </p:spPr>
        <p:txBody>
          <a:bodyPr/>
          <a:lstStyle/>
          <a:p>
            <a:pPr marL="0" indent="0">
              <a:lnSpc>
                <a:spcPct val="200000"/>
              </a:lnSpc>
              <a:buNone/>
            </a:pPr>
            <a:r>
              <a:rPr lang="en-US" sz="2400" b="1" dirty="0" smtClean="0">
                <a:solidFill>
                  <a:srgbClr val="7030A0"/>
                </a:solidFill>
              </a:rPr>
              <a:t>What are health systems</a:t>
            </a:r>
          </a:p>
          <a:p>
            <a:pPr marL="0" indent="0">
              <a:lnSpc>
                <a:spcPct val="200000"/>
              </a:lnSpc>
              <a:buNone/>
            </a:pPr>
            <a:r>
              <a:rPr lang="en-US" sz="2400" b="1" dirty="0" smtClean="0">
                <a:solidFill>
                  <a:srgbClr val="0070C0"/>
                </a:solidFill>
              </a:rPr>
              <a:t>Health systems research to scale</a:t>
            </a:r>
          </a:p>
          <a:p>
            <a:pPr marL="0" indent="0">
              <a:lnSpc>
                <a:spcPct val="200000"/>
              </a:lnSpc>
              <a:buNone/>
            </a:pPr>
            <a:r>
              <a:rPr lang="en-US" sz="2400" b="1" dirty="0" smtClean="0">
                <a:solidFill>
                  <a:srgbClr val="339933"/>
                </a:solidFill>
              </a:rPr>
              <a:t>Approaches to accelerate adoption &amp; translation</a:t>
            </a:r>
            <a:endParaRPr lang="en-US" sz="2400" b="1" dirty="0">
              <a:solidFill>
                <a:srgbClr val="339933"/>
              </a:solidFill>
            </a:endParaRPr>
          </a:p>
          <a:p>
            <a:pPr>
              <a:lnSpc>
                <a:spcPct val="200000"/>
              </a:lnSpc>
            </a:pPr>
            <a:endParaRPr lang="en-US" sz="2400" dirty="0">
              <a:solidFill>
                <a:schemeClr val="tx2"/>
              </a:solidFill>
            </a:endParaRPr>
          </a:p>
        </p:txBody>
      </p:sp>
      <p:sp>
        <p:nvSpPr>
          <p:cNvPr id="4" name="Rectangle 3"/>
          <p:cNvSpPr/>
          <p:nvPr/>
        </p:nvSpPr>
        <p:spPr>
          <a:xfrm>
            <a:off x="7307885" y="4712212"/>
            <a:ext cx="2004365" cy="276999"/>
          </a:xfrm>
          <a:prstGeom prst="rect">
            <a:avLst/>
          </a:prstGeom>
        </p:spPr>
        <p:txBody>
          <a:bodyPr wrap="square">
            <a:spAutoFit/>
          </a:bodyPr>
          <a:lstStyle/>
          <a:p>
            <a:r>
              <a:rPr lang="en-US" sz="600" dirty="0"/>
              <a:t>Janet Bettger, "Achieving and Sustaining Behavior Change to Benefit Older Adults" Dec 6-7, 2018</a:t>
            </a:r>
          </a:p>
        </p:txBody>
      </p:sp>
    </p:spTree>
    <p:extLst>
      <p:ext uri="{BB962C8B-B14F-4D97-AF65-F5344CB8AC3E}">
        <p14:creationId xmlns:p14="http://schemas.microsoft.com/office/powerpoint/2010/main" val="2129576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187256"/>
            <a:ext cx="6743700" cy="857250"/>
          </a:xfrm>
        </p:spPr>
        <p:txBody>
          <a:bodyPr>
            <a:normAutofit/>
          </a:bodyPr>
          <a:lstStyle/>
          <a:p>
            <a:r>
              <a:rPr lang="en-US" sz="1800" b="1" dirty="0">
                <a:solidFill>
                  <a:schemeClr val="accent2"/>
                </a:solidFill>
              </a:rPr>
              <a:t>Diffusion-Dissemination-Implementation Continuum</a:t>
            </a:r>
          </a:p>
        </p:txBody>
      </p:sp>
      <p:graphicFrame>
        <p:nvGraphicFramePr>
          <p:cNvPr id="3" name="Table 2"/>
          <p:cNvGraphicFramePr>
            <a:graphicFrameLocks noGrp="1"/>
          </p:cNvGraphicFramePr>
          <p:nvPr>
            <p:extLst/>
          </p:nvPr>
        </p:nvGraphicFramePr>
        <p:xfrm>
          <a:off x="1485900" y="1893554"/>
          <a:ext cx="6172202" cy="2579163"/>
        </p:xfrm>
        <a:graphic>
          <a:graphicData uri="http://schemas.openxmlformats.org/drawingml/2006/table">
            <a:tbl>
              <a:tblPr firstRow="1" firstCol="1" bandRow="1">
                <a:tableStyleId>{5C22544A-7EE6-4342-B048-85BDC9FD1C3A}</a:tableStyleId>
              </a:tblPr>
              <a:tblGrid>
                <a:gridCol w="1829524">
                  <a:extLst>
                    <a:ext uri="{9D8B030D-6E8A-4147-A177-3AD203B41FA5}">
                      <a16:colId xmlns:a16="http://schemas.microsoft.com/office/drawing/2014/main" xmlns="" val="20000"/>
                    </a:ext>
                  </a:extLst>
                </a:gridCol>
                <a:gridCol w="1940207">
                  <a:extLst>
                    <a:ext uri="{9D8B030D-6E8A-4147-A177-3AD203B41FA5}">
                      <a16:colId xmlns:a16="http://schemas.microsoft.com/office/drawing/2014/main" xmlns="" val="20001"/>
                    </a:ext>
                  </a:extLst>
                </a:gridCol>
                <a:gridCol w="2402471">
                  <a:extLst>
                    <a:ext uri="{9D8B030D-6E8A-4147-A177-3AD203B41FA5}">
                      <a16:colId xmlns:a16="http://schemas.microsoft.com/office/drawing/2014/main" xmlns="" val="20002"/>
                    </a:ext>
                  </a:extLst>
                </a:gridCol>
              </a:tblGrid>
              <a:tr h="2579163">
                <a:tc>
                  <a:txBody>
                    <a:bodyPr/>
                    <a:lstStyle/>
                    <a:p>
                      <a:pPr marL="28575" marR="28575">
                        <a:spcBef>
                          <a:spcPts val="0"/>
                        </a:spcBef>
                        <a:spcAft>
                          <a:spcPts val="0"/>
                        </a:spcAft>
                      </a:pPr>
                      <a:r>
                        <a:rPr lang="en-US" sz="800" dirty="0" smtClean="0">
                          <a:effectLst/>
                          <a:latin typeface="Arial" panose="020B0604020202020204" pitchFamily="34" charset="0"/>
                          <a:cs typeface="Arial" panose="020B0604020202020204" pitchFamily="34" charset="0"/>
                        </a:rPr>
                        <a:t>DIFFUSION</a:t>
                      </a:r>
                    </a:p>
                    <a:p>
                      <a:pPr marL="28575" marR="28575">
                        <a:spcBef>
                          <a:spcPts val="0"/>
                        </a:spcBef>
                        <a:spcAft>
                          <a:spcPts val="0"/>
                        </a:spcAft>
                      </a:pPr>
                      <a:endParaRPr lang="en-US" sz="800" dirty="0">
                        <a:effectLst/>
                        <a:latin typeface="Arial" panose="020B0604020202020204" pitchFamily="34" charset="0"/>
                        <a:cs typeface="Arial" panose="020B0604020202020204" pitchFamily="34" charset="0"/>
                      </a:endParaRP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1. Research diffusion</a:t>
                      </a:r>
                      <a:br>
                        <a:rPr lang="en-US" sz="800" dirty="0">
                          <a:effectLst/>
                          <a:latin typeface="Arial" panose="020B0604020202020204" pitchFamily="34" charset="0"/>
                          <a:cs typeface="Arial" panose="020B0604020202020204" pitchFamily="34" charset="0"/>
                        </a:rPr>
                      </a:br>
                      <a:r>
                        <a:rPr lang="en-US" sz="800" b="0" dirty="0">
                          <a:effectLst/>
                          <a:latin typeface="Arial" panose="020B0604020202020204" pitchFamily="34" charset="0"/>
                          <a:cs typeface="Arial" panose="020B0604020202020204" pitchFamily="34" charset="0"/>
                        </a:rPr>
                        <a:t>…the passive process by which a growing body of information about an intervention, product, or technology is initially absorbed and acted upon by a small body of highly motivated recipients (Lomas, 1993).</a:t>
                      </a: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 </a:t>
                      </a:r>
                      <a:endParaRPr lang="en-US" sz="800" dirty="0" smtClean="0">
                        <a:effectLst/>
                        <a:latin typeface="Arial" panose="020B0604020202020204" pitchFamily="34" charset="0"/>
                        <a:cs typeface="Arial" panose="020B0604020202020204" pitchFamily="34" charset="0"/>
                      </a:endParaRPr>
                    </a:p>
                    <a:p>
                      <a:pPr marL="28575" marR="28575">
                        <a:spcBef>
                          <a:spcPts val="0"/>
                        </a:spcBef>
                        <a:spcAft>
                          <a:spcPts val="0"/>
                        </a:spcAft>
                      </a:pPr>
                      <a:endParaRPr lang="en-US" sz="800" dirty="0" smtClean="0">
                        <a:effectLst/>
                        <a:latin typeface="Arial" panose="020B0604020202020204" pitchFamily="34" charset="0"/>
                        <a:cs typeface="Arial" panose="020B0604020202020204" pitchFamily="34" charset="0"/>
                      </a:endParaRPr>
                    </a:p>
                    <a:p>
                      <a:pPr marL="28575" marR="28575">
                        <a:spcBef>
                          <a:spcPts val="0"/>
                        </a:spcBef>
                        <a:spcAft>
                          <a:spcPts val="0"/>
                        </a:spcAft>
                      </a:pPr>
                      <a:endParaRPr lang="en-US" sz="800" dirty="0">
                        <a:effectLst/>
                        <a:latin typeface="Arial" panose="020B0604020202020204" pitchFamily="34" charset="0"/>
                        <a:cs typeface="Arial" panose="020B0604020202020204" pitchFamily="34" charset="0"/>
                      </a:endParaRP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2. Diffusion research</a:t>
                      </a:r>
                      <a:br>
                        <a:rPr lang="en-US" sz="800" dirty="0">
                          <a:effectLst/>
                          <a:latin typeface="Arial" panose="020B0604020202020204" pitchFamily="34" charset="0"/>
                          <a:cs typeface="Arial" panose="020B0604020202020204" pitchFamily="34" charset="0"/>
                        </a:rPr>
                      </a:br>
                      <a:r>
                        <a:rPr lang="en-US" sz="800" b="0" dirty="0">
                          <a:effectLst/>
                          <a:latin typeface="Arial" panose="020B0604020202020204" pitchFamily="34" charset="0"/>
                          <a:cs typeface="Arial" panose="020B0604020202020204" pitchFamily="34" charset="0"/>
                        </a:rPr>
                        <a:t>…centers on the conditions which increase or decrease the likelihood that a new idea, product, or practice will be adopted by members of a given culture (Rogers, 1995).</a:t>
                      </a:r>
                      <a:endParaRPr lang="en-US" sz="800" b="0" dirty="0">
                        <a:solidFill>
                          <a:srgbClr val="000000"/>
                        </a:solidFill>
                        <a:effectLst/>
                        <a:latin typeface="Arial" panose="020B0604020202020204" pitchFamily="34" charset="0"/>
                        <a:ea typeface="Times New Roman"/>
                        <a:cs typeface="Arial" panose="020B0604020202020204" pitchFamily="34" charset="0"/>
                      </a:endParaRPr>
                    </a:p>
                  </a:txBody>
                  <a:tcPr marL="32282" marR="32282" marT="32282" marB="32282">
                    <a:solidFill>
                      <a:schemeClr val="accent2">
                        <a:lumMod val="75000"/>
                      </a:schemeClr>
                    </a:solidFill>
                  </a:tcPr>
                </a:tc>
                <a:tc>
                  <a:txBody>
                    <a:bodyPr/>
                    <a:lstStyle/>
                    <a:p>
                      <a:pPr marL="28575" marR="28575">
                        <a:spcBef>
                          <a:spcPts val="0"/>
                        </a:spcBef>
                        <a:spcAft>
                          <a:spcPts val="0"/>
                        </a:spcAft>
                      </a:pPr>
                      <a:r>
                        <a:rPr lang="en-US" sz="800" dirty="0" smtClean="0">
                          <a:effectLst/>
                          <a:latin typeface="Arial" panose="020B0604020202020204" pitchFamily="34" charset="0"/>
                          <a:cs typeface="Arial" panose="020B0604020202020204" pitchFamily="34" charset="0"/>
                        </a:rPr>
                        <a:t>DISSEMINATION</a:t>
                      </a:r>
                    </a:p>
                    <a:p>
                      <a:pPr marL="28575" marR="28575">
                        <a:spcBef>
                          <a:spcPts val="0"/>
                        </a:spcBef>
                        <a:spcAft>
                          <a:spcPts val="0"/>
                        </a:spcAft>
                      </a:pPr>
                      <a:endParaRPr lang="en-US" sz="800" dirty="0">
                        <a:effectLst/>
                        <a:latin typeface="Arial" panose="020B0604020202020204" pitchFamily="34" charset="0"/>
                        <a:cs typeface="Arial" panose="020B0604020202020204" pitchFamily="34" charset="0"/>
                      </a:endParaRP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1. Research dissemination</a:t>
                      </a:r>
                      <a:br>
                        <a:rPr lang="en-US" sz="800" dirty="0">
                          <a:effectLst/>
                          <a:latin typeface="Arial" panose="020B0604020202020204" pitchFamily="34" charset="0"/>
                          <a:cs typeface="Arial" panose="020B0604020202020204" pitchFamily="34" charset="0"/>
                        </a:rPr>
                      </a:br>
                      <a:r>
                        <a:rPr lang="en-US" sz="800" b="0" dirty="0">
                          <a:effectLst/>
                          <a:latin typeface="Arial" panose="020B0604020202020204" pitchFamily="34" charset="0"/>
                          <a:cs typeface="Arial" panose="020B0604020202020204" pitchFamily="34" charset="0"/>
                        </a:rPr>
                        <a:t>…active process through which the information needs (pull) of target groups working in specific contexts (capacity) are accessed, and information is "tailored" to increase awareness of, acceptance of, and use of the lessons learned from science (</a:t>
                      </a:r>
                      <a:r>
                        <a:rPr lang="en-US" sz="800" b="0" dirty="0" err="1">
                          <a:effectLst/>
                          <a:latin typeface="Arial" panose="020B0604020202020204" pitchFamily="34" charset="0"/>
                          <a:cs typeface="Arial" panose="020B0604020202020204" pitchFamily="34" charset="0"/>
                        </a:rPr>
                        <a:t>Kerner</a:t>
                      </a:r>
                      <a:r>
                        <a:rPr lang="en-US" sz="800" b="0" dirty="0">
                          <a:effectLst/>
                          <a:latin typeface="Arial" panose="020B0604020202020204" pitchFamily="34" charset="0"/>
                          <a:cs typeface="Arial" panose="020B0604020202020204" pitchFamily="34" charset="0"/>
                        </a:rPr>
                        <a:t>, 2007).</a:t>
                      </a: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 </a:t>
                      </a: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2. Dissemination research</a:t>
                      </a:r>
                      <a:br>
                        <a:rPr lang="en-US" sz="800" dirty="0">
                          <a:effectLst/>
                          <a:latin typeface="Arial" panose="020B0604020202020204" pitchFamily="34" charset="0"/>
                          <a:cs typeface="Arial" panose="020B0604020202020204" pitchFamily="34" charset="0"/>
                        </a:rPr>
                      </a:br>
                      <a:r>
                        <a:rPr lang="en-US" sz="800" b="0" dirty="0">
                          <a:effectLst/>
                          <a:latin typeface="Arial" panose="020B0604020202020204" pitchFamily="34" charset="0"/>
                          <a:cs typeface="Arial" panose="020B0604020202020204" pitchFamily="34" charset="0"/>
                        </a:rPr>
                        <a:t>…the study of processes and variables that determine and/or influence the adoption of knowledge, interventions or practice by various stakeholders (Lomas, 1997).</a:t>
                      </a:r>
                      <a:endParaRPr lang="en-US" sz="800" b="0" dirty="0">
                        <a:solidFill>
                          <a:srgbClr val="000000"/>
                        </a:solidFill>
                        <a:effectLst/>
                        <a:latin typeface="Arial" panose="020B0604020202020204" pitchFamily="34" charset="0"/>
                        <a:ea typeface="Times New Roman"/>
                        <a:cs typeface="Arial" panose="020B0604020202020204" pitchFamily="34" charset="0"/>
                      </a:endParaRPr>
                    </a:p>
                  </a:txBody>
                  <a:tcPr marL="32282" marR="32282" marT="32282" marB="32282">
                    <a:solidFill>
                      <a:schemeClr val="accent2">
                        <a:lumMod val="75000"/>
                      </a:schemeClr>
                    </a:solidFill>
                  </a:tcPr>
                </a:tc>
                <a:tc>
                  <a:txBody>
                    <a:bodyPr/>
                    <a:lstStyle/>
                    <a:p>
                      <a:pPr marL="28575" marR="28575">
                        <a:spcBef>
                          <a:spcPts val="0"/>
                        </a:spcBef>
                        <a:spcAft>
                          <a:spcPts val="0"/>
                        </a:spcAft>
                      </a:pPr>
                      <a:r>
                        <a:rPr lang="en-US" sz="800" dirty="0" smtClean="0">
                          <a:effectLst/>
                          <a:latin typeface="Arial" panose="020B0604020202020204" pitchFamily="34" charset="0"/>
                          <a:cs typeface="Arial" panose="020B0604020202020204" pitchFamily="34" charset="0"/>
                        </a:rPr>
                        <a:t>IMPLEMENTATION</a:t>
                      </a:r>
                    </a:p>
                    <a:p>
                      <a:pPr marL="28575" marR="28575">
                        <a:spcBef>
                          <a:spcPts val="0"/>
                        </a:spcBef>
                        <a:spcAft>
                          <a:spcPts val="0"/>
                        </a:spcAft>
                      </a:pPr>
                      <a:endParaRPr lang="en-US" sz="800" dirty="0">
                        <a:effectLst/>
                        <a:latin typeface="Arial" panose="020B0604020202020204" pitchFamily="34" charset="0"/>
                        <a:cs typeface="Arial" panose="020B0604020202020204" pitchFamily="34" charset="0"/>
                      </a:endParaRP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1. Research implementation</a:t>
                      </a:r>
                      <a:br>
                        <a:rPr lang="en-US" sz="800" dirty="0">
                          <a:effectLst/>
                          <a:latin typeface="Arial" panose="020B0604020202020204" pitchFamily="34" charset="0"/>
                          <a:cs typeface="Arial" panose="020B0604020202020204" pitchFamily="34" charset="0"/>
                        </a:rPr>
                      </a:br>
                      <a:r>
                        <a:rPr lang="en-US" sz="800" b="0" dirty="0">
                          <a:effectLst/>
                          <a:latin typeface="Arial" panose="020B0604020202020204" pitchFamily="34" charset="0"/>
                          <a:cs typeface="Arial" panose="020B0604020202020204" pitchFamily="34" charset="0"/>
                        </a:rPr>
                        <a:t>…the utilization of strategies or approaches to introduce or modify evidence-based interventions within specific settings. This involves the identification of and assistance in overcoming barriers to, the application of new knowledge obtained from a disseminated message or program (Lomas, 1993).</a:t>
                      </a: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 </a:t>
                      </a:r>
                    </a:p>
                    <a:p>
                      <a:pPr marL="28575" marR="28575">
                        <a:spcBef>
                          <a:spcPts val="0"/>
                        </a:spcBef>
                        <a:spcAft>
                          <a:spcPts val="0"/>
                        </a:spcAft>
                      </a:pPr>
                      <a:r>
                        <a:rPr lang="en-US" sz="800" dirty="0">
                          <a:effectLst/>
                          <a:latin typeface="Arial" panose="020B0604020202020204" pitchFamily="34" charset="0"/>
                          <a:cs typeface="Arial" panose="020B0604020202020204" pitchFamily="34" charset="0"/>
                        </a:rPr>
                        <a:t>2. Implementation research</a:t>
                      </a:r>
                      <a:br>
                        <a:rPr lang="en-US" sz="800" dirty="0">
                          <a:effectLst/>
                          <a:latin typeface="Arial" panose="020B0604020202020204" pitchFamily="34" charset="0"/>
                          <a:cs typeface="Arial" panose="020B0604020202020204" pitchFamily="34" charset="0"/>
                        </a:rPr>
                      </a:br>
                      <a:r>
                        <a:rPr lang="en-US" sz="800" b="0" dirty="0">
                          <a:effectLst/>
                          <a:latin typeface="Arial" panose="020B0604020202020204" pitchFamily="34" charset="0"/>
                          <a:cs typeface="Arial" panose="020B0604020202020204" pitchFamily="34" charset="0"/>
                        </a:rPr>
                        <a:t>…research that supports the movement of </a:t>
                      </a:r>
                      <a:r>
                        <a:rPr lang="en-US" sz="800" b="0" u="sng" dirty="0">
                          <a:effectLst/>
                          <a:latin typeface="Arial" panose="020B0604020202020204" pitchFamily="34" charset="0"/>
                          <a:cs typeface="Arial" panose="020B0604020202020204" pitchFamily="34" charset="0"/>
                        </a:rPr>
                        <a:t>evidence-based interventions and approaches </a:t>
                      </a:r>
                      <a:r>
                        <a:rPr lang="en-US" sz="800" b="0" dirty="0">
                          <a:effectLst/>
                          <a:latin typeface="Arial" panose="020B0604020202020204" pitchFamily="34" charset="0"/>
                          <a:cs typeface="Arial" panose="020B0604020202020204" pitchFamily="34" charset="0"/>
                        </a:rPr>
                        <a:t>from the experimental, controlled environment into the </a:t>
                      </a:r>
                      <a:r>
                        <a:rPr lang="en-US" sz="800" b="0" dirty="0" smtClean="0">
                          <a:effectLst/>
                          <a:latin typeface="Arial" panose="020B0604020202020204" pitchFamily="34" charset="0"/>
                          <a:cs typeface="Arial" panose="020B0604020202020204" pitchFamily="34" charset="0"/>
                        </a:rPr>
                        <a:t>real world of actual </a:t>
                      </a:r>
                      <a:r>
                        <a:rPr lang="en-US" sz="800" b="0" dirty="0">
                          <a:effectLst/>
                          <a:latin typeface="Arial" panose="020B0604020202020204" pitchFamily="34" charset="0"/>
                          <a:cs typeface="Arial" panose="020B0604020202020204" pitchFamily="34" charset="0"/>
                        </a:rPr>
                        <a:t>delivery contexts where the programs, tools, and guidelines will be utilized, promoted, and integrated into the existing operational culture (Rubenstein &amp; Pugh, 2006).</a:t>
                      </a:r>
                      <a:endParaRPr lang="en-US" sz="800" b="0" dirty="0">
                        <a:solidFill>
                          <a:srgbClr val="000000"/>
                        </a:solidFill>
                        <a:effectLst/>
                        <a:latin typeface="Arial" panose="020B0604020202020204" pitchFamily="34" charset="0"/>
                        <a:ea typeface="Times New Roman"/>
                        <a:cs typeface="Arial" panose="020B0604020202020204" pitchFamily="34" charset="0"/>
                      </a:endParaRPr>
                    </a:p>
                  </a:txBody>
                  <a:tcPr marL="32282" marR="32282" marT="32282" marB="32282">
                    <a:solidFill>
                      <a:schemeClr val="accent2">
                        <a:lumMod val="75000"/>
                      </a:schemeClr>
                    </a:solidFill>
                  </a:tcPr>
                </a:tc>
                <a:extLst>
                  <a:ext uri="{0D108BD9-81ED-4DB2-BD59-A6C34878D82A}">
                    <a16:rowId xmlns:a16="http://schemas.microsoft.com/office/drawing/2014/main" xmlns="" val="10000"/>
                  </a:ext>
                </a:extLst>
              </a:tr>
            </a:tbl>
          </a:graphicData>
        </a:graphic>
      </p:graphicFrame>
      <p:pic>
        <p:nvPicPr>
          <p:cNvPr id="1026" name="Picture 47" descr="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7" y="1628458"/>
            <a:ext cx="6215063" cy="1289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7300" y="1352873"/>
            <a:ext cx="6629400"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sz="825" b="1" kern="1200" dirty="0">
                <a:solidFill>
                  <a:srgbClr val="333333"/>
                </a:solidFill>
                <a:latin typeface="Arial" pitchFamily="34" charset="0"/>
                <a:ea typeface="Times New Roman" pitchFamily="18" charset="0"/>
                <a:cs typeface="Arial" pitchFamily="34" charset="0"/>
              </a:rPr>
              <a:t>Discovery/ Development                                                                                                                                                                        Delivery</a:t>
            </a:r>
            <a:r>
              <a:rPr lang="en-US" sz="825" kern="1200" dirty="0">
                <a:solidFill>
                  <a:srgbClr val="333333"/>
                </a:solidFill>
                <a:latin typeface="Arial" pitchFamily="34" charset="0"/>
                <a:ea typeface="Times New Roman" pitchFamily="18" charset="0"/>
                <a:cs typeface="Arial" pitchFamily="34" charset="0"/>
              </a:rPr>
              <a:t>  </a:t>
            </a:r>
            <a:endParaRPr lang="en-US" sz="1350" kern="1200" dirty="0">
              <a:solidFill>
                <a:prstClr val="black"/>
              </a:solidFill>
              <a:latin typeface="Arial" pitchFamily="34" charset="0"/>
              <a:ea typeface="+mn-ea"/>
              <a:cs typeface="+mn-cs"/>
            </a:endParaRPr>
          </a:p>
        </p:txBody>
      </p:sp>
      <p:sp>
        <p:nvSpPr>
          <p:cNvPr id="8" name="Rectangle 7"/>
          <p:cNvSpPr/>
          <p:nvPr/>
        </p:nvSpPr>
        <p:spPr>
          <a:xfrm>
            <a:off x="1257300" y="4572001"/>
            <a:ext cx="6215063" cy="219291"/>
          </a:xfrm>
          <a:prstGeom prst="rect">
            <a:avLst/>
          </a:prstGeom>
        </p:spPr>
        <p:txBody>
          <a:bodyPr wrap="square">
            <a:spAutoFit/>
          </a:bodyPr>
          <a:lstStyle/>
          <a:p>
            <a:pPr defTabSz="685800"/>
            <a:r>
              <a:rPr lang="en-US" sz="825" kern="1200" dirty="0">
                <a:solidFill>
                  <a:prstClr val="black"/>
                </a:solidFill>
                <a:latin typeface="Arial" panose="020B0604020202020204" pitchFamily="34" charset="0"/>
                <a:ea typeface="+mn-ea"/>
                <a:cs typeface="Arial" panose="020B0604020202020204" pitchFamily="34" charset="0"/>
              </a:rPr>
              <a:t>Table from: </a:t>
            </a:r>
            <a:r>
              <a:rPr lang="en-US" sz="825" u="sng" kern="1200" dirty="0">
                <a:solidFill>
                  <a:prstClr val="black"/>
                </a:solidFill>
                <a:latin typeface="Arial" panose="020B0604020202020204" pitchFamily="34" charset="0"/>
                <a:ea typeface="+mn-ea"/>
                <a:cs typeface="Arial" panose="020B0604020202020204" pitchFamily="34" charset="0"/>
                <a:hlinkClick r:id="rId4"/>
              </a:rPr>
              <a:t>http://cancercontrol.cancer.gov/is/definitions.html</a:t>
            </a:r>
            <a:endParaRPr lang="en-US" sz="825" kern="1200" dirty="0">
              <a:solidFill>
                <a:prstClr val="black"/>
              </a:solidFill>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a:xfrm>
            <a:off x="2216600" y="4859122"/>
            <a:ext cx="4296461" cy="274320"/>
          </a:xfrm>
        </p:spPr>
        <p:txBody>
          <a:bodyPr/>
          <a:lstStyle/>
          <a:p>
            <a:pPr lvl="0" algn="ctr"/>
            <a:r>
              <a:rPr lang="en-US" sz="675" dirty="0">
                <a:solidFill>
                  <a:schemeClr val="tx2">
                    <a:lumMod val="95000"/>
                    <a:lumOff val="5000"/>
                  </a:schemeClr>
                </a:solidFill>
              </a:rPr>
              <a:t>Janet Bettger, "Achieving and Sustaining Behavior Change to Benefit Older Adults" Dec 6-7, 2018</a:t>
            </a:r>
            <a:endParaRPr lang="en-US" sz="675" dirty="0">
              <a:solidFill>
                <a:schemeClr val="tx2">
                  <a:lumMod val="95000"/>
                  <a:lumOff val="5000"/>
                </a:schemeClr>
              </a:solidFill>
            </a:endParaRPr>
          </a:p>
        </p:txBody>
      </p:sp>
    </p:spTree>
    <p:extLst>
      <p:ext uri="{BB962C8B-B14F-4D97-AF65-F5344CB8AC3E}">
        <p14:creationId xmlns:p14="http://schemas.microsoft.com/office/powerpoint/2010/main" val="219208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857250"/>
          </a:xfrm>
        </p:spPr>
        <p:txBody>
          <a:bodyPr/>
          <a:lstStyle/>
          <a:p>
            <a:pPr algn="ctr"/>
            <a:r>
              <a:rPr lang="en-US" sz="3200" dirty="0" smtClean="0">
                <a:solidFill>
                  <a:schemeClr val="accent1"/>
                </a:solidFill>
              </a:rPr>
              <a:t>Hybrid Effectiveness Implementation Designs</a:t>
            </a:r>
            <a:endParaRPr lang="en-US" sz="3200" dirty="0">
              <a:solidFill>
                <a:schemeClr val="accent1"/>
              </a:solidFill>
            </a:endParaRPr>
          </a:p>
        </p:txBody>
      </p:sp>
      <p:pic>
        <p:nvPicPr>
          <p:cNvPr id="11266" name="Picture 2" descr="Image result for curran hybrid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985837"/>
            <a:ext cx="8447718" cy="3224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48550" y="4600575"/>
            <a:ext cx="2333625" cy="307777"/>
          </a:xfrm>
          <a:prstGeom prst="rect">
            <a:avLst/>
          </a:prstGeom>
          <a:noFill/>
        </p:spPr>
        <p:txBody>
          <a:bodyPr wrap="square" rtlCol="0">
            <a:spAutoFit/>
          </a:bodyPr>
          <a:lstStyle/>
          <a:p>
            <a:r>
              <a:rPr lang="en-US" dirty="0" smtClean="0"/>
              <a:t>Curran et al., 2010</a:t>
            </a:r>
            <a:endParaRPr lang="en-US" dirty="0"/>
          </a:p>
        </p:txBody>
      </p:sp>
      <p:sp>
        <p:nvSpPr>
          <p:cNvPr id="3" name="Rectangle 2"/>
          <p:cNvSpPr/>
          <p:nvPr/>
        </p:nvSpPr>
        <p:spPr>
          <a:xfrm>
            <a:off x="0" y="4755571"/>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prstClr val="black">
                    <a:tint val="75000"/>
                  </a:prst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280678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413" y="2693117"/>
            <a:ext cx="4490012" cy="2386755"/>
          </a:xfrm>
          <a:prstGeom prst="rect">
            <a:avLst/>
          </a:prstGeom>
        </p:spPr>
      </p:pic>
      <p:pic>
        <p:nvPicPr>
          <p:cNvPr id="12290" name="Picture 2" descr="PARiHS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374" y="144463"/>
            <a:ext cx="4354825" cy="25606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image for replicating effective programs"/>
          <p:cNvPicPr>
            <a:picLocks noChangeAspect="1" noChangeArrowheads="1"/>
          </p:cNvPicPr>
          <p:nvPr/>
        </p:nvPicPr>
        <p:blipFill rotWithShape="1">
          <a:blip r:embed="rId5">
            <a:extLst>
              <a:ext uri="{28A0092B-C50C-407E-A947-70E740481C1C}">
                <a14:useLocalDpi xmlns:a14="http://schemas.microsoft.com/office/drawing/2010/main" val="0"/>
              </a:ext>
            </a:extLst>
          </a:blip>
          <a:srcRect t="26660" b="37314"/>
          <a:stretch/>
        </p:blipFill>
        <p:spPr bwMode="auto">
          <a:xfrm>
            <a:off x="4471037" y="3487988"/>
            <a:ext cx="4672963" cy="1262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image for replicating effective programs"/>
          <p:cNvPicPr>
            <a:picLocks noChangeAspect="1" noChangeArrowheads="1"/>
          </p:cNvPicPr>
          <p:nvPr/>
        </p:nvPicPr>
        <p:blipFill rotWithShape="1">
          <a:blip r:embed="rId5">
            <a:extLst>
              <a:ext uri="{28A0092B-C50C-407E-A947-70E740481C1C}">
                <a14:useLocalDpi xmlns:a14="http://schemas.microsoft.com/office/drawing/2010/main" val="0"/>
              </a:ext>
            </a:extLst>
          </a:blip>
          <a:srcRect l="5811" t="1870" r="5215" b="89801"/>
          <a:stretch/>
        </p:blipFill>
        <p:spPr bwMode="auto">
          <a:xfrm>
            <a:off x="4386581" y="3113204"/>
            <a:ext cx="4757419" cy="33402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implementation frameworks"/>
          <p:cNvPicPr>
            <a:picLocks noChangeAspect="1" noChangeArrowheads="1"/>
          </p:cNvPicPr>
          <p:nvPr/>
        </p:nvPicPr>
        <p:blipFill rotWithShape="1">
          <a:blip r:embed="rId6">
            <a:extLst>
              <a:ext uri="{28A0092B-C50C-407E-A947-70E740481C1C}">
                <a14:useLocalDpi xmlns:a14="http://schemas.microsoft.com/office/drawing/2010/main" val="0"/>
              </a:ext>
            </a:extLst>
          </a:blip>
          <a:srcRect b="8125"/>
          <a:stretch/>
        </p:blipFill>
        <p:spPr bwMode="auto">
          <a:xfrm>
            <a:off x="404650" y="0"/>
            <a:ext cx="3787537" cy="26098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kumimoji="0" lang="en-US" smtClean="0"/>
              <a:t>Janet Bettger, "Achieving and Sustaining Behavior Change to Benefit Older Adults" Dec 6-7, 2018</a:t>
            </a:r>
            <a:endParaRPr kumimoji="0" lang="en-US"/>
          </a:p>
        </p:txBody>
      </p:sp>
      <p:sp>
        <p:nvSpPr>
          <p:cNvPr id="6" name="Rectangle 5"/>
          <p:cNvSpPr/>
          <p:nvPr/>
        </p:nvSpPr>
        <p:spPr>
          <a:xfrm>
            <a:off x="5036918" y="4847192"/>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schemeClr val="tx2">
                    <a:lumMod val="95000"/>
                    <a:lumOff val="5000"/>
                  </a:scheme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schemeClr val="tx2">
                  <a:lumMod val="95000"/>
                  <a:lumOff val="5000"/>
                </a:schemeClr>
              </a:solidFill>
              <a:effectLst/>
              <a:uLnTx/>
              <a:uFillTx/>
            </a:endParaRPr>
          </a:p>
        </p:txBody>
      </p:sp>
    </p:spTree>
    <p:extLst>
      <p:ext uri="{BB962C8B-B14F-4D97-AF65-F5344CB8AC3E}">
        <p14:creationId xmlns:p14="http://schemas.microsoft.com/office/powerpoint/2010/main" val="3651446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apid-cycle improvement. Integral to the Model for Improvement, an improvement approach developed by Associates in Process Improvement, rapid-cycle improvement is a disciplined way to iteratively test changes in a process at a larger and larger scale (Langley GJ, Nolan KM, Nolan TW, Norman CL, Provost LP. The improvement guide: a practical approach to enhancing organizational performance. San Francisco: Jossey-Bass Publishers; 2009). Based on a theory about what change will lead to improvement, a change is first tested at a very small scale, e.g., with one clinician and one patient, using the Plan-Do-Study-Act method. Based on the results of each cycle, further tests are planned or the change may be abando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677" y="1622848"/>
            <a:ext cx="3652343" cy="2251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t>Implementing the Learning Health </a:t>
            </a:r>
            <a:r>
              <a:rPr lang="en-US" b="1" dirty="0" smtClean="0"/>
              <a:t>System</a:t>
            </a:r>
            <a:endParaRPr lang="en-US" dirty="0"/>
          </a:p>
        </p:txBody>
      </p:sp>
      <p:pic>
        <p:nvPicPr>
          <p:cNvPr id="13314" name="Picture 2" descr="Image result for learning healthcar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7" y="1174484"/>
            <a:ext cx="5699633" cy="3593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6543" y="4767679"/>
            <a:ext cx="7271187" cy="261610"/>
          </a:xfrm>
          <a:prstGeom prst="rect">
            <a:avLst/>
          </a:prstGeom>
        </p:spPr>
        <p:txBody>
          <a:bodyPr wrap="square">
            <a:spAutoFit/>
          </a:bodyPr>
          <a:lstStyle/>
          <a:p>
            <a:r>
              <a:rPr lang="sv-SE" sz="1100" i="1" dirty="0">
                <a:solidFill>
                  <a:schemeClr val="bg1"/>
                </a:solidFill>
                <a:latin typeface="Source Sans Pro"/>
              </a:rPr>
              <a:t>Ann Intern Med.</a:t>
            </a:r>
            <a:r>
              <a:rPr lang="sv-SE" sz="1100" dirty="0">
                <a:solidFill>
                  <a:schemeClr val="bg1"/>
                </a:solidFill>
                <a:latin typeface="Source Sans Pro"/>
              </a:rPr>
              <a:t> 2012;157(3):207-210</a:t>
            </a:r>
            <a:r>
              <a:rPr lang="sv-SE" sz="1100" dirty="0" smtClean="0">
                <a:solidFill>
                  <a:schemeClr val="bg1"/>
                </a:solidFill>
                <a:latin typeface="Source Sans Pro"/>
              </a:rPr>
              <a:t>.                                                  </a:t>
            </a:r>
            <a:r>
              <a:rPr lang="en-US" sz="1100" dirty="0" smtClean="0">
                <a:solidFill>
                  <a:schemeClr val="bg1"/>
                </a:solidFill>
                <a:latin typeface="Source Sans Pro"/>
              </a:rPr>
              <a:t>Langley et al. The </a:t>
            </a:r>
            <a:r>
              <a:rPr lang="en-US" sz="1100" dirty="0">
                <a:solidFill>
                  <a:schemeClr val="bg1"/>
                </a:solidFill>
                <a:latin typeface="Source Sans Pro"/>
              </a:rPr>
              <a:t>improvement </a:t>
            </a:r>
            <a:r>
              <a:rPr lang="en-US" sz="1100" dirty="0" smtClean="0">
                <a:solidFill>
                  <a:schemeClr val="bg1"/>
                </a:solidFill>
                <a:latin typeface="Source Sans Pro"/>
              </a:rPr>
              <a:t>guide; </a:t>
            </a:r>
            <a:r>
              <a:rPr lang="en-US" sz="1100" dirty="0">
                <a:solidFill>
                  <a:schemeClr val="bg1"/>
                </a:solidFill>
                <a:latin typeface="Source Sans Pro"/>
              </a:rPr>
              <a:t>2009</a:t>
            </a:r>
            <a:endParaRPr lang="en-US" sz="1100" dirty="0">
              <a:solidFill>
                <a:schemeClr val="bg1"/>
              </a:solidFill>
            </a:endParaRPr>
          </a:p>
        </p:txBody>
      </p:sp>
      <p:sp>
        <p:nvSpPr>
          <p:cNvPr id="5" name="Footer Placeholder 4"/>
          <p:cNvSpPr>
            <a:spLocks noGrp="1"/>
          </p:cNvSpPr>
          <p:nvPr>
            <p:ph type="ftr" sz="quarter" idx="11"/>
          </p:nvPr>
        </p:nvSpPr>
        <p:spPr>
          <a:xfrm>
            <a:off x="7129176" y="4394542"/>
            <a:ext cx="1838554" cy="248718"/>
          </a:xfrm>
        </p:spPr>
        <p:txBody>
          <a:bodyPr/>
          <a:lstStyle/>
          <a:p>
            <a:pPr lvl="0" algn="ctr"/>
            <a:r>
              <a:rPr lang="en-US" sz="675" dirty="0">
                <a:solidFill>
                  <a:prstClr val="black">
                    <a:tint val="75000"/>
                  </a:prstClr>
                </a:solidFill>
              </a:rPr>
              <a:t>Janet Bettger, "Achieving and Sustaining Behavior Change to Benefit Older Adults" Dec 6-7, 2018</a:t>
            </a:r>
          </a:p>
          <a:p>
            <a:endParaRPr kumimoji="0" lang="en-US" dirty="0"/>
          </a:p>
        </p:txBody>
      </p:sp>
    </p:spTree>
    <p:extLst>
      <p:ext uri="{BB962C8B-B14F-4D97-AF65-F5344CB8AC3E}">
        <p14:creationId xmlns:p14="http://schemas.microsoft.com/office/powerpoint/2010/main" val="3803466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025" y="0"/>
            <a:ext cx="8229600" cy="857250"/>
          </a:xfrm>
        </p:spPr>
        <p:txBody>
          <a:bodyPr/>
          <a:lstStyle/>
          <a:p>
            <a:r>
              <a:rPr lang="en-US" sz="3200" dirty="0" smtClean="0">
                <a:solidFill>
                  <a:schemeClr val="accent1"/>
                </a:solidFill>
              </a:rPr>
              <a:t>At the Core:</a:t>
            </a:r>
            <a:endParaRPr lang="en-US" sz="3200" dirty="0">
              <a:solidFill>
                <a:schemeClr val="accent1"/>
              </a:solidFill>
            </a:endParaRPr>
          </a:p>
        </p:txBody>
      </p:sp>
      <p:sp>
        <p:nvSpPr>
          <p:cNvPr id="5" name="Text Placeholder 4"/>
          <p:cNvSpPr>
            <a:spLocks noGrp="1"/>
          </p:cNvSpPr>
          <p:nvPr>
            <p:ph type="body" idx="1"/>
          </p:nvPr>
        </p:nvSpPr>
        <p:spPr>
          <a:xfrm>
            <a:off x="402432" y="4340622"/>
            <a:ext cx="4040188" cy="479822"/>
          </a:xfrm>
        </p:spPr>
        <p:txBody>
          <a:bodyPr/>
          <a:lstStyle/>
          <a:p>
            <a:r>
              <a:rPr lang="en-US" dirty="0" smtClean="0"/>
              <a:t>DEFINE THE SCALABLE UNIT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sz="1400" i="1" dirty="0" smtClean="0"/>
              <a:t>(innovation)</a:t>
            </a:r>
            <a:endParaRPr lang="en-US" sz="1400" i="1" dirty="0"/>
          </a:p>
        </p:txBody>
      </p:sp>
      <p:sp>
        <p:nvSpPr>
          <p:cNvPr id="6" name="Content Placeholder 5"/>
          <p:cNvSpPr>
            <a:spLocks noGrp="1"/>
          </p:cNvSpPr>
          <p:nvPr>
            <p:ph sz="half" idx="2"/>
          </p:nvPr>
        </p:nvSpPr>
        <p:spPr>
          <a:xfrm>
            <a:off x="402432" y="1735752"/>
            <a:ext cx="4040188" cy="2963466"/>
          </a:xfrm>
        </p:spPr>
        <p:txBody>
          <a:bodyPr/>
          <a:lstStyle/>
          <a:p>
            <a:r>
              <a:rPr lang="en-US" dirty="0" smtClean="0">
                <a:solidFill>
                  <a:schemeClr val="tx2"/>
                </a:solidFill>
              </a:rPr>
              <a:t>The </a:t>
            </a:r>
            <a:r>
              <a:rPr lang="en-US" dirty="0">
                <a:solidFill>
                  <a:schemeClr val="tx2"/>
                </a:solidFill>
              </a:rPr>
              <a:t>smallest representation of full scale </a:t>
            </a:r>
            <a:endParaRPr lang="en-US" dirty="0" smtClean="0">
              <a:solidFill>
                <a:schemeClr val="tx2"/>
              </a:solidFill>
            </a:endParaRPr>
          </a:p>
          <a:p>
            <a:r>
              <a:rPr lang="en-US" dirty="0" smtClean="0">
                <a:solidFill>
                  <a:schemeClr val="tx2"/>
                </a:solidFill>
              </a:rPr>
              <a:t>Includes </a:t>
            </a:r>
            <a:r>
              <a:rPr lang="en-US" dirty="0">
                <a:solidFill>
                  <a:schemeClr val="tx2"/>
                </a:solidFill>
              </a:rPr>
              <a:t>components of a self-contained functional unit (i.e., the people, processes and </a:t>
            </a:r>
            <a:r>
              <a:rPr lang="en-US" dirty="0" smtClean="0">
                <a:solidFill>
                  <a:schemeClr val="tx2"/>
                </a:solidFill>
              </a:rPr>
              <a:t>structures)</a:t>
            </a:r>
          </a:p>
          <a:p>
            <a:r>
              <a:rPr lang="en-US" dirty="0" smtClean="0">
                <a:solidFill>
                  <a:schemeClr val="tx2"/>
                </a:solidFill>
              </a:rPr>
              <a:t>Re-check building blocks to ensure all components of building capacity are addressed in the design (and test)</a:t>
            </a:r>
          </a:p>
        </p:txBody>
      </p:sp>
      <p:sp>
        <p:nvSpPr>
          <p:cNvPr id="7" name="Text Placeholder 6"/>
          <p:cNvSpPr>
            <a:spLocks noGrp="1"/>
          </p:cNvSpPr>
          <p:nvPr>
            <p:ph type="body" sz="quarter" idx="3"/>
          </p:nvPr>
        </p:nvSpPr>
        <p:spPr>
          <a:xfrm>
            <a:off x="4645026" y="4340622"/>
            <a:ext cx="4041775" cy="479822"/>
          </a:xfrm>
        </p:spPr>
        <p:txBody>
          <a:bodyPr/>
          <a:lstStyle/>
          <a:p>
            <a:r>
              <a:rPr lang="en-US" dirty="0" smtClean="0"/>
              <a:t>DEFINE THE STRATEGIES USED</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sz="1400" i="1" dirty="0" smtClean="0"/>
              <a:t>(mechanisms)</a:t>
            </a:r>
            <a:endParaRPr lang="en-US" sz="1400" i="1" dirty="0"/>
          </a:p>
        </p:txBody>
      </p:sp>
      <p:pic>
        <p:nvPicPr>
          <p:cNvPr id="4" name="Picture 3"/>
          <p:cNvPicPr>
            <a:picLocks noChangeAspect="1"/>
          </p:cNvPicPr>
          <p:nvPr/>
        </p:nvPicPr>
        <p:blipFill>
          <a:blip r:embed="rId3"/>
          <a:stretch>
            <a:fillRect/>
          </a:stretch>
        </p:blipFill>
        <p:spPr>
          <a:xfrm>
            <a:off x="4645026" y="2047875"/>
            <a:ext cx="4274299" cy="2085220"/>
          </a:xfrm>
          <a:prstGeom prst="rect">
            <a:avLst/>
          </a:prstGeom>
        </p:spPr>
      </p:pic>
      <p:sp>
        <p:nvSpPr>
          <p:cNvPr id="2" name="Rectangle 1"/>
          <p:cNvSpPr/>
          <p:nvPr/>
        </p:nvSpPr>
        <p:spPr>
          <a:xfrm>
            <a:off x="5292037" y="4820444"/>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prstClr val="black">
                    <a:tint val="75000"/>
                  </a:prst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1656177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0"/>
            <a:ext cx="7772400" cy="857250"/>
          </a:xfrm>
        </p:spPr>
        <p:txBody>
          <a:bodyPr/>
          <a:lstStyle/>
          <a:p>
            <a:r>
              <a:rPr lang="en-US" sz="3200" dirty="0" smtClean="0">
                <a:solidFill>
                  <a:schemeClr val="accent1"/>
                </a:solidFill>
              </a:rPr>
              <a:t>IHI Scale-up Framework</a:t>
            </a:r>
            <a:endParaRPr lang="en-US" sz="3200" dirty="0">
              <a:solidFill>
                <a:schemeClr val="accent1"/>
              </a:solidFill>
            </a:endParaRPr>
          </a:p>
        </p:txBody>
      </p:sp>
      <p:pic>
        <p:nvPicPr>
          <p:cNvPr id="14338" name="Picture 2" descr="Image result for ihi model for scaling health"/>
          <p:cNvPicPr>
            <a:picLocks noChangeAspect="1" noChangeArrowheads="1"/>
          </p:cNvPicPr>
          <p:nvPr/>
        </p:nvPicPr>
        <p:blipFill rotWithShape="1">
          <a:blip r:embed="rId2">
            <a:extLst>
              <a:ext uri="{28A0092B-C50C-407E-A947-70E740481C1C}">
                <a14:useLocalDpi xmlns:a14="http://schemas.microsoft.com/office/drawing/2010/main" val="0"/>
              </a:ext>
            </a:extLst>
          </a:blip>
          <a:srcRect t="3844" b="3670"/>
          <a:stretch/>
        </p:blipFill>
        <p:spPr bwMode="auto">
          <a:xfrm>
            <a:off x="1115311" y="857250"/>
            <a:ext cx="6857113" cy="3895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14719" y="4752976"/>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prstClr val="black">
                    <a:tint val="75000"/>
                  </a:prst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238358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normAutofit/>
          </a:bodyPr>
          <a:lstStyle/>
          <a:p>
            <a:r>
              <a:rPr lang="en-US" sz="2400" b="1" dirty="0" smtClean="0">
                <a:solidFill>
                  <a:schemeClr val="bg1"/>
                </a:solidFill>
                <a:latin typeface="Arial Black" panose="020B0A04020102020204" pitchFamily="34" charset="0"/>
              </a:rPr>
              <a:t>OPPORTUNITIES WITHIN THIS NETWORK</a:t>
            </a:r>
            <a:endParaRPr lang="en-US" sz="2400" b="1" dirty="0">
              <a:solidFill>
                <a:schemeClr val="bg1"/>
              </a:solidFill>
              <a:latin typeface="Arial Black" panose="020B0A04020102020204" pitchFamily="34" charset="0"/>
            </a:endParaRPr>
          </a:p>
        </p:txBody>
      </p:sp>
      <p:sp>
        <p:nvSpPr>
          <p:cNvPr id="3" name="Text Placeholder 2"/>
          <p:cNvSpPr>
            <a:spLocks noGrp="1"/>
          </p:cNvSpPr>
          <p:nvPr>
            <p:ph type="body" idx="1"/>
          </p:nvPr>
        </p:nvSpPr>
        <p:spPr>
          <a:solidFill>
            <a:schemeClr val="bg1">
              <a:lumMod val="85000"/>
            </a:schemeClr>
          </a:solidFill>
        </p:spPr>
        <p:txBody>
          <a:bodyPr>
            <a:normAutofit/>
          </a:bodyPr>
          <a:lstStyle/>
          <a:p>
            <a:r>
              <a:rPr lang="en-US" sz="1600" dirty="0" smtClean="0">
                <a:solidFill>
                  <a:schemeClr val="tx1"/>
                </a:solidFill>
                <a:latin typeface="Arial Black" panose="020B0A04020102020204" pitchFamily="34" charset="0"/>
              </a:rPr>
              <a:t>SIZE, SITES, SCALE</a:t>
            </a:r>
            <a:endParaRPr lang="en-US" sz="1600" dirty="0">
              <a:solidFill>
                <a:schemeClr val="tx1"/>
              </a:solidFill>
              <a:latin typeface="Arial Black" panose="020B0A04020102020204" pitchFamily="34" charset="0"/>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Janet Bettger, "Achieving and Sustaining Behavior Change to Benefit Older Adults" Dec 6-7, 2018</a:t>
            </a:r>
            <a:endParaRPr lang="en-US" dirty="0">
              <a:solidFill>
                <a:prstClr val="black">
                  <a:tint val="75000"/>
                </a:prstClr>
              </a:solidFill>
            </a:endParaRPr>
          </a:p>
        </p:txBody>
      </p:sp>
    </p:spTree>
    <p:extLst>
      <p:ext uri="{BB962C8B-B14F-4D97-AF65-F5344CB8AC3E}">
        <p14:creationId xmlns:p14="http://schemas.microsoft.com/office/powerpoint/2010/main" val="810505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licdn.com/mpr/mpr/p/7/005/077/1e4/0ce31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5548"/>
            <a:ext cx="9144000" cy="60990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14719" y="4947292"/>
            <a:ext cx="3929281" cy="19620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smtClean="0">
                <a:ln>
                  <a:noFill/>
                </a:ln>
                <a:solidFill>
                  <a:schemeClr val="tx2">
                    <a:lumMod val="95000"/>
                    <a:lumOff val="5000"/>
                  </a:schemeClr>
                </a:solidFill>
                <a:effectLst/>
                <a:uLnTx/>
                <a:uFillTx/>
              </a:rPr>
              <a:t>Janet Bettger, "Achieving and Sustaining Behavior Change to Benefit Older Adults" Dec 6-7, 2018</a:t>
            </a:r>
            <a:endParaRPr kumimoji="0" lang="en-US" sz="675" b="0" i="0" u="none" strike="noStrike" kern="0" cap="none" spc="0" normalizeH="0" baseline="0" noProof="0" dirty="0">
              <a:ln>
                <a:noFill/>
              </a:ln>
              <a:solidFill>
                <a:schemeClr val="tx2">
                  <a:lumMod val="95000"/>
                  <a:lumOff val="5000"/>
                </a:schemeClr>
              </a:solidFill>
              <a:effectLst/>
              <a:uLnTx/>
              <a:uFillTx/>
            </a:endParaRPr>
          </a:p>
        </p:txBody>
      </p:sp>
    </p:spTree>
    <p:extLst>
      <p:ext uri="{BB962C8B-B14F-4D97-AF65-F5344CB8AC3E}">
        <p14:creationId xmlns:p14="http://schemas.microsoft.com/office/powerpoint/2010/main" val="1375231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2546"/>
            <a:ext cx="9144000" cy="857250"/>
          </a:xfrm>
        </p:spPr>
        <p:txBody>
          <a:bodyPr/>
          <a:lstStyle/>
          <a:p>
            <a:pPr algn="ctr"/>
            <a:r>
              <a:rPr lang="en-US" sz="4000" i="1" dirty="0" smtClean="0">
                <a:solidFill>
                  <a:srgbClr val="C00000"/>
                </a:solidFill>
              </a:rPr>
              <a:t>Changing the Health System to Improve the Health of Older Patients</a:t>
            </a:r>
            <a:endParaRPr lang="en-US" sz="2400" i="1" dirty="0">
              <a:solidFill>
                <a:srgbClr val="C00000"/>
              </a:solidFill>
            </a:endParaRPr>
          </a:p>
        </p:txBody>
      </p:sp>
      <p:sp>
        <p:nvSpPr>
          <p:cNvPr id="5" name="Text Placeholder 7"/>
          <p:cNvSpPr txBox="1">
            <a:spLocks/>
          </p:cNvSpPr>
          <p:nvPr/>
        </p:nvSpPr>
        <p:spPr>
          <a:xfrm>
            <a:off x="0" y="3606107"/>
            <a:ext cx="9144000" cy="314325"/>
          </a:xfrm>
          <a:prstGeom prst="rect">
            <a:avLst/>
          </a:prstGeom>
        </p:spPr>
        <p:txBody>
          <a:bodyPr/>
          <a:lstStyle>
            <a:lvl1pPr marL="342900" indent="-342900" algn="l" rtl="0" eaLnBrk="0" fontAlgn="base" hangingPunct="0">
              <a:spcBef>
                <a:spcPct val="20000"/>
              </a:spcBef>
              <a:spcAft>
                <a:spcPct val="0"/>
              </a:spcAft>
              <a:buChar char="•"/>
              <a:defRPr lang="en-US" sz="2400">
                <a:solidFill>
                  <a:srgbClr val="003698"/>
                </a:solidFill>
                <a:latin typeface="+mn-lt"/>
                <a:ea typeface="+mn-ea"/>
                <a:cs typeface="+mn-cs"/>
              </a:defRPr>
            </a:lvl1pPr>
            <a:lvl2pPr marL="742950" indent="-285750" algn="l" rtl="0" eaLnBrk="0" fontAlgn="base" hangingPunct="0">
              <a:spcBef>
                <a:spcPct val="20000"/>
              </a:spcBef>
              <a:spcAft>
                <a:spcPct val="0"/>
              </a:spcAft>
              <a:buChar char="–"/>
              <a:defRPr lang="en-US" sz="2400" b="0" i="1">
                <a:solidFill>
                  <a:schemeClr val="tx2"/>
                </a:solidFill>
                <a:latin typeface="+mn-lt"/>
                <a:ea typeface="+mn-ea"/>
                <a:cs typeface="+mn-cs"/>
              </a:defRPr>
            </a:lvl2pPr>
            <a:lvl3pPr marL="1085850" indent="-228600" algn="l" rtl="0" eaLnBrk="0" fontAlgn="base" hangingPunct="0">
              <a:spcBef>
                <a:spcPct val="20000"/>
              </a:spcBef>
              <a:spcAft>
                <a:spcPct val="0"/>
              </a:spcAft>
              <a:buClr>
                <a:schemeClr val="tx2"/>
              </a:buClr>
              <a:buChar char="•"/>
              <a:defRPr lang="en-US" sz="2000">
                <a:solidFill>
                  <a:srgbClr val="1636B4"/>
                </a:solidFill>
                <a:latin typeface="+mn-lt"/>
                <a:ea typeface="+mn-ea"/>
                <a:cs typeface="+mn-cs"/>
              </a:defRPr>
            </a:lvl3pPr>
            <a:lvl4pPr marL="1428750" indent="-228600" algn="l" rtl="0" eaLnBrk="0" fontAlgn="base" hangingPunct="0">
              <a:spcBef>
                <a:spcPct val="20000"/>
              </a:spcBef>
              <a:spcAft>
                <a:spcPct val="0"/>
              </a:spcAft>
              <a:buChar char="–"/>
              <a:defRPr lang="en-US" sz="2000">
                <a:solidFill>
                  <a:schemeClr val="tx2"/>
                </a:solidFill>
                <a:latin typeface="+mn-lt"/>
                <a:ea typeface="+mn-ea"/>
                <a:cs typeface="+mn-cs"/>
              </a:defRPr>
            </a:lvl4pPr>
            <a:lvl5pPr marL="1771650" indent="-228600" algn="l" rtl="0" eaLnBrk="0" fontAlgn="base" hangingPunct="0">
              <a:spcBef>
                <a:spcPct val="20000"/>
              </a:spcBef>
              <a:spcAft>
                <a:spcPct val="0"/>
              </a:spcAft>
              <a:buChar char="»"/>
              <a:defRPr lang="en-US"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spcBef>
                <a:spcPts val="0"/>
              </a:spcBef>
              <a:buNone/>
            </a:pPr>
            <a:r>
              <a:rPr lang="de-DE" sz="1800" b="1" dirty="0">
                <a:solidFill>
                  <a:srgbClr val="000000"/>
                </a:solidFill>
              </a:rPr>
              <a:t>Janet Prvu Bettger, </a:t>
            </a:r>
            <a:r>
              <a:rPr lang="de-DE" sz="1800" b="1" dirty="0" smtClean="0">
                <a:solidFill>
                  <a:srgbClr val="000000"/>
                </a:solidFill>
              </a:rPr>
              <a:t>ScD, FAHA</a:t>
            </a:r>
            <a:endParaRPr lang="de-DE" sz="1800" b="1" dirty="0">
              <a:solidFill>
                <a:srgbClr val="000000"/>
              </a:solidFill>
            </a:endParaRPr>
          </a:p>
          <a:p>
            <a:pPr marL="0" indent="0" algn="ctr">
              <a:spcBef>
                <a:spcPts val="0"/>
              </a:spcBef>
              <a:buNone/>
            </a:pPr>
            <a:r>
              <a:rPr lang="de-DE" sz="1400" dirty="0">
                <a:solidFill>
                  <a:srgbClr val="000000"/>
                </a:solidFill>
              </a:rPr>
              <a:t/>
            </a:r>
            <a:br>
              <a:rPr lang="de-DE" sz="1400" dirty="0">
                <a:solidFill>
                  <a:srgbClr val="000000"/>
                </a:solidFill>
              </a:rPr>
            </a:br>
            <a:r>
              <a:rPr lang="de-DE" sz="1400" dirty="0">
                <a:solidFill>
                  <a:srgbClr val="000000"/>
                </a:solidFill>
              </a:rPr>
              <a:t>Duke University School of Medicine</a:t>
            </a:r>
          </a:p>
          <a:p>
            <a:pPr marL="0" indent="0" algn="ctr">
              <a:spcBef>
                <a:spcPts val="0"/>
              </a:spcBef>
              <a:buNone/>
            </a:pPr>
            <a:r>
              <a:rPr lang="de-DE" sz="1400" dirty="0" smtClean="0">
                <a:solidFill>
                  <a:srgbClr val="000000"/>
                </a:solidFill>
                <a:hlinkClick r:id="rId3"/>
              </a:rPr>
              <a:t>janet.bettger@duke.edu</a:t>
            </a:r>
            <a:r>
              <a:rPr lang="de-DE" sz="1400" dirty="0" smtClean="0">
                <a:solidFill>
                  <a:srgbClr val="000000"/>
                </a:solidFill>
              </a:rPr>
              <a:t> </a:t>
            </a:r>
          </a:p>
          <a:p>
            <a:pPr marL="0" indent="0" algn="ctr">
              <a:spcBef>
                <a:spcPts val="0"/>
              </a:spcBef>
              <a:buNone/>
            </a:pPr>
            <a:r>
              <a:rPr lang="de-DE" sz="1400" dirty="0" smtClean="0">
                <a:solidFill>
                  <a:srgbClr val="000000"/>
                </a:solidFill>
              </a:rPr>
              <a:t>@jpbettger</a:t>
            </a:r>
            <a:endParaRPr lang="de-DE" sz="1400" dirty="0">
              <a:solidFill>
                <a:srgbClr val="000000"/>
              </a:solidFill>
            </a:endParaRPr>
          </a:p>
        </p:txBody>
      </p:sp>
      <p:pic>
        <p:nvPicPr>
          <p:cNvPr id="6" name="Picture 5" descr="clinical_research_institute_whit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308" y="-55490"/>
            <a:ext cx="3779647" cy="772398"/>
          </a:xfrm>
          <a:prstGeom prst="rect">
            <a:avLst/>
          </a:prstGeom>
        </p:spPr>
      </p:pic>
      <p:sp>
        <p:nvSpPr>
          <p:cNvPr id="3" name="Rectangle 2"/>
          <p:cNvSpPr/>
          <p:nvPr/>
        </p:nvSpPr>
        <p:spPr bwMode="auto">
          <a:xfrm>
            <a:off x="4572000" y="0"/>
            <a:ext cx="4572000" cy="857250"/>
          </a:xfrm>
          <a:prstGeom prst="rect">
            <a:avLst/>
          </a:prstGeom>
          <a:solidFill>
            <a:schemeClr val="accent1"/>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pic>
        <p:nvPicPr>
          <p:cNvPr id="1026" name="Picture 2" descr="http://ortho.duke.edu/sites/ortho.duke.edu/files/ortho-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685" y="108527"/>
            <a:ext cx="3289298" cy="542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image for tw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379" y="4556421"/>
            <a:ext cx="252442" cy="25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61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ake things ea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51391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3194" y="3470317"/>
            <a:ext cx="2175832" cy="1477328"/>
          </a:xfrm>
          <a:prstGeom prst="rect">
            <a:avLst/>
          </a:prstGeom>
          <a:solidFill>
            <a:schemeClr val="tx1"/>
          </a:solidFill>
          <a:ln w="57150">
            <a:solidFill>
              <a:schemeClr val="bg1"/>
            </a:solidFill>
          </a:ln>
        </p:spPr>
        <p:txBody>
          <a:bodyPr wrap="square" rtlCol="0">
            <a:spAutoFit/>
          </a:bodyPr>
          <a:lstStyle/>
          <a:p>
            <a:pPr algn="ctr"/>
            <a:r>
              <a:rPr lang="en-US" sz="1800" b="1" i="1" dirty="0" smtClean="0">
                <a:solidFill>
                  <a:schemeClr val="bg1"/>
                </a:solidFill>
              </a:rPr>
              <a:t>Health Systems Research</a:t>
            </a:r>
            <a:r>
              <a:rPr lang="en-US" sz="1800" b="1" dirty="0">
                <a:solidFill>
                  <a:schemeClr val="bg1"/>
                </a:solidFill>
              </a:rPr>
              <a:t> </a:t>
            </a:r>
            <a:r>
              <a:rPr lang="en-US" sz="1800" b="1" dirty="0" smtClean="0">
                <a:solidFill>
                  <a:schemeClr val="bg1"/>
                </a:solidFill>
              </a:rPr>
              <a:t>    </a:t>
            </a:r>
            <a:r>
              <a:rPr lang="en-US" sz="1800" dirty="0" smtClean="0">
                <a:solidFill>
                  <a:schemeClr val="bg1"/>
                </a:solidFill>
              </a:rPr>
              <a:t>Making the Healthy Behavior the Easier Behavior</a:t>
            </a:r>
            <a:endParaRPr lang="en-US" sz="1800" dirty="0">
              <a:solidFill>
                <a:schemeClr val="bg1"/>
              </a:solidFill>
            </a:endParaRPr>
          </a:p>
        </p:txBody>
      </p:sp>
      <p:sp>
        <p:nvSpPr>
          <p:cNvPr id="4" name="Footer Placeholder 3"/>
          <p:cNvSpPr>
            <a:spLocks noGrp="1"/>
          </p:cNvSpPr>
          <p:nvPr>
            <p:ph type="ftr" sz="quarter" idx="11"/>
          </p:nvPr>
        </p:nvSpPr>
        <p:spPr>
          <a:xfrm>
            <a:off x="7278627" y="4835578"/>
            <a:ext cx="2048253" cy="274320"/>
          </a:xfrm>
        </p:spPr>
        <p:txBody>
          <a:bodyPr/>
          <a:lstStyle/>
          <a:p>
            <a:r>
              <a:rPr kumimoji="0" lang="en-US" sz="600" dirty="0" smtClean="0">
                <a:solidFill>
                  <a:schemeClr val="tx1">
                    <a:lumMod val="95000"/>
                    <a:lumOff val="5000"/>
                  </a:schemeClr>
                </a:solidFill>
              </a:rPr>
              <a:t>Janet Bettger, "Achieving and Sustaining Behavior Change to Benefit Older Adults" Dec 6-7, 2018</a:t>
            </a:r>
            <a:endParaRPr kumimoji="0" lang="en-US" sz="600" dirty="0">
              <a:solidFill>
                <a:schemeClr val="tx1">
                  <a:lumMod val="95000"/>
                  <a:lumOff val="5000"/>
                </a:schemeClr>
              </a:solidFill>
            </a:endParaRPr>
          </a:p>
        </p:txBody>
      </p:sp>
    </p:spTree>
    <p:extLst>
      <p:ext uri="{BB962C8B-B14F-4D97-AF65-F5344CB8AC3E}">
        <p14:creationId xmlns:p14="http://schemas.microsoft.com/office/powerpoint/2010/main" val="3904021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b="1" dirty="0" smtClean="0">
                <a:solidFill>
                  <a:schemeClr val="bg1"/>
                </a:solidFill>
                <a:latin typeface="Arial Black" panose="020B0A04020102020204" pitchFamily="34" charset="0"/>
              </a:rPr>
              <a:t>HEALTH SYSTEM</a:t>
            </a:r>
            <a:endParaRPr lang="en-US" b="1" dirty="0">
              <a:solidFill>
                <a:schemeClr val="bg1"/>
              </a:solidFill>
              <a:latin typeface="Arial Black" panose="020B0A04020102020204" pitchFamily="34" charset="0"/>
            </a:endParaRPr>
          </a:p>
        </p:txBody>
      </p:sp>
      <p:sp>
        <p:nvSpPr>
          <p:cNvPr id="3" name="Text Placeholder 2"/>
          <p:cNvSpPr>
            <a:spLocks noGrp="1"/>
          </p:cNvSpPr>
          <p:nvPr>
            <p:ph type="body" idx="1"/>
          </p:nvPr>
        </p:nvSpPr>
        <p:spPr>
          <a:solidFill>
            <a:schemeClr val="bg1">
              <a:lumMod val="85000"/>
            </a:schemeClr>
          </a:solidFill>
        </p:spPr>
        <p:txBody>
          <a:bodyPr>
            <a:normAutofit/>
          </a:bodyPr>
          <a:lstStyle/>
          <a:p>
            <a:r>
              <a:rPr lang="en-US" sz="1600" dirty="0" smtClean="0">
                <a:solidFill>
                  <a:schemeClr val="tx1"/>
                </a:solidFill>
                <a:latin typeface="Arial Black" panose="020B0A04020102020204" pitchFamily="34" charset="0"/>
              </a:rPr>
              <a:t>ESTABLISHING COMMON GROUND</a:t>
            </a:r>
            <a:endParaRPr lang="en-US" sz="1600" dirty="0">
              <a:solidFill>
                <a:schemeClr val="tx1"/>
              </a:solidFill>
              <a:latin typeface="Arial Black" panose="020B0A04020102020204" pitchFamily="34" charset="0"/>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Janet Bettger, "Achieving and Sustaining Behavior Change to Benefit Older Adults" Dec 6-7, 2018</a:t>
            </a:r>
            <a:endParaRPr lang="en-US" dirty="0">
              <a:solidFill>
                <a:prstClr val="black">
                  <a:tint val="75000"/>
                </a:prstClr>
              </a:solidFill>
            </a:endParaRPr>
          </a:p>
        </p:txBody>
      </p:sp>
    </p:spTree>
    <p:extLst>
      <p:ext uri="{BB962C8B-B14F-4D97-AF65-F5344CB8AC3E}">
        <p14:creationId xmlns:p14="http://schemas.microsoft.com/office/powerpoint/2010/main" val="461919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ho health systems framework"/>
          <p:cNvPicPr>
            <a:picLocks noChangeAspect="1" noChangeArrowheads="1"/>
          </p:cNvPicPr>
          <p:nvPr/>
        </p:nvPicPr>
        <p:blipFill rotWithShape="1">
          <a:blip r:embed="rId2">
            <a:extLst>
              <a:ext uri="{28A0092B-C50C-407E-A947-70E740481C1C}">
                <a14:useLocalDpi xmlns:a14="http://schemas.microsoft.com/office/drawing/2010/main" val="0"/>
              </a:ext>
            </a:extLst>
          </a:blip>
          <a:srcRect l="9201" t="24739" r="54751" b="16498"/>
          <a:stretch/>
        </p:blipFill>
        <p:spPr bwMode="auto">
          <a:xfrm>
            <a:off x="63661" y="75235"/>
            <a:ext cx="5169278" cy="46298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64865" y="653969"/>
            <a:ext cx="3779135" cy="857250"/>
          </a:xfrm>
        </p:spPr>
        <p:txBody>
          <a:bodyPr/>
          <a:lstStyle/>
          <a:p>
            <a:r>
              <a:rPr lang="en-US" dirty="0" smtClean="0"/>
              <a:t>What is a Health System?</a:t>
            </a:r>
            <a:endParaRPr lang="en-US" dirty="0"/>
          </a:p>
        </p:txBody>
      </p:sp>
      <p:sp>
        <p:nvSpPr>
          <p:cNvPr id="3" name="Rectangle 2"/>
          <p:cNvSpPr/>
          <p:nvPr/>
        </p:nvSpPr>
        <p:spPr>
          <a:xfrm>
            <a:off x="5364865" y="1609058"/>
            <a:ext cx="3593939" cy="1631216"/>
          </a:xfrm>
          <a:prstGeom prst="rect">
            <a:avLst/>
          </a:prstGeom>
        </p:spPr>
        <p:txBody>
          <a:bodyPr wrap="square">
            <a:spAutoFit/>
          </a:bodyPr>
          <a:lstStyle/>
          <a:p>
            <a:r>
              <a:rPr lang="en-US" sz="2000" dirty="0">
                <a:solidFill>
                  <a:srgbClr val="313534"/>
                </a:solidFill>
                <a:latin typeface="Roboto"/>
              </a:rPr>
              <a:t>A health system consists of all the organizations, institutions, resources and people whose </a:t>
            </a:r>
            <a:r>
              <a:rPr lang="en-US" sz="2000" b="1" dirty="0">
                <a:solidFill>
                  <a:srgbClr val="00B050"/>
                </a:solidFill>
                <a:latin typeface="Roboto"/>
              </a:rPr>
              <a:t>primary purpose is to improve health</a:t>
            </a:r>
            <a:endParaRPr lang="en-US" sz="2000" b="1" dirty="0">
              <a:solidFill>
                <a:srgbClr val="00B050"/>
              </a:solidFill>
            </a:endParaRPr>
          </a:p>
        </p:txBody>
      </p:sp>
      <p:sp>
        <p:nvSpPr>
          <p:cNvPr id="5" name="Title 1"/>
          <p:cNvSpPr txBox="1">
            <a:spLocks/>
          </p:cNvSpPr>
          <p:nvPr/>
        </p:nvSpPr>
        <p:spPr bwMode="auto">
          <a:xfrm>
            <a:off x="153330" y="108858"/>
            <a:ext cx="4786063" cy="561440"/>
          </a:xfrm>
          <a:prstGeom prst="rect">
            <a:avLst/>
          </a:prstGeom>
          <a:solidFill>
            <a:schemeClr val="accent1"/>
          </a:solid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137160" rIns="91440" bIns="45720" numCol="1" anchor="ctr" anchorCtr="0" compatLnSpc="1">
            <a:prstTxWarp prst="textNoShape">
              <a:avLst/>
            </a:prstTxWarp>
          </a:bodyPr>
          <a:lstStyle>
            <a:lvl1pPr algn="l" rtl="0" eaLnBrk="0" fontAlgn="base" hangingPunct="0">
              <a:spcBef>
                <a:spcPct val="0"/>
              </a:spcBef>
              <a:spcAft>
                <a:spcPct val="0"/>
              </a:spcAft>
              <a:defRPr lang="en-US" sz="2250" b="1">
                <a:solidFill>
                  <a:schemeClr val="tx2"/>
                </a:solidFill>
                <a:latin typeface="+mj-lt"/>
                <a:ea typeface="+mj-ea"/>
                <a:cs typeface="+mj-cs"/>
              </a:defRPr>
            </a:lvl1pPr>
            <a:lvl2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50" b="1">
                <a:solidFill>
                  <a:schemeClr val="tx2"/>
                </a:solidFill>
                <a:latin typeface="Arial" charset="0"/>
                <a:ea typeface="ヒラギノ角ゴ Pro W3" charset="0"/>
                <a:cs typeface="ヒラギノ角ゴ Pro W3" charset="0"/>
              </a:defRPr>
            </a:lvl5pPr>
            <a:lvl6pPr marL="342900" algn="l" rtl="0" fontAlgn="base">
              <a:spcBef>
                <a:spcPct val="0"/>
              </a:spcBef>
              <a:spcAft>
                <a:spcPct val="0"/>
              </a:spcAft>
              <a:defRPr sz="2250" b="1">
                <a:solidFill>
                  <a:schemeClr val="tx2"/>
                </a:solidFill>
                <a:latin typeface="Arial" charset="0"/>
                <a:ea typeface="ヒラギノ角ゴ Pro W3" charset="0"/>
                <a:cs typeface="ヒラギノ角ゴ Pro W3" charset="0"/>
              </a:defRPr>
            </a:lvl6pPr>
            <a:lvl7pPr marL="685800" algn="l" rtl="0" fontAlgn="base">
              <a:spcBef>
                <a:spcPct val="0"/>
              </a:spcBef>
              <a:spcAft>
                <a:spcPct val="0"/>
              </a:spcAft>
              <a:defRPr sz="2250" b="1">
                <a:solidFill>
                  <a:schemeClr val="tx2"/>
                </a:solidFill>
                <a:latin typeface="Arial" charset="0"/>
                <a:ea typeface="ヒラギノ角ゴ Pro W3" charset="0"/>
                <a:cs typeface="ヒラギノ角ゴ Pro W3" charset="0"/>
              </a:defRPr>
            </a:lvl7pPr>
            <a:lvl8pPr marL="1028700" algn="l" rtl="0" fontAlgn="base">
              <a:spcBef>
                <a:spcPct val="0"/>
              </a:spcBef>
              <a:spcAft>
                <a:spcPct val="0"/>
              </a:spcAft>
              <a:defRPr sz="2250" b="1">
                <a:solidFill>
                  <a:schemeClr val="tx2"/>
                </a:solidFill>
                <a:latin typeface="Arial" charset="0"/>
                <a:ea typeface="ヒラギノ角ゴ Pro W3" charset="0"/>
                <a:cs typeface="ヒラギノ角ゴ Pro W3" charset="0"/>
              </a:defRPr>
            </a:lvl8pPr>
            <a:lvl9pPr marL="1371600" algn="l" rtl="0" fontAlgn="base">
              <a:spcBef>
                <a:spcPct val="0"/>
              </a:spcBef>
              <a:spcAft>
                <a:spcPct val="0"/>
              </a:spcAft>
              <a:defRPr sz="2250" b="1">
                <a:solidFill>
                  <a:schemeClr val="tx2"/>
                </a:solidFill>
                <a:latin typeface="Arial" charset="0"/>
                <a:ea typeface="ヒラギノ角ゴ Pro W3" charset="0"/>
                <a:cs typeface="ヒラギノ角ゴ Pro W3" charset="0"/>
              </a:defRPr>
            </a:lvl9pPr>
          </a:lstStyle>
          <a:p>
            <a:r>
              <a:rPr lang="en-US" smtClean="0"/>
              <a:t>WHO Health System Framework</a:t>
            </a:r>
            <a:endParaRPr lang="en-US" dirty="0"/>
          </a:p>
        </p:txBody>
      </p:sp>
      <p:sp>
        <p:nvSpPr>
          <p:cNvPr id="6" name="TextBox 5"/>
          <p:cNvSpPr txBox="1"/>
          <p:nvPr/>
        </p:nvSpPr>
        <p:spPr>
          <a:xfrm>
            <a:off x="0" y="4941448"/>
            <a:ext cx="7059168" cy="261610"/>
          </a:xfrm>
          <a:prstGeom prst="rect">
            <a:avLst/>
          </a:prstGeom>
          <a:noFill/>
        </p:spPr>
        <p:txBody>
          <a:bodyPr wrap="square" rtlCol="0">
            <a:spAutoFit/>
          </a:bodyPr>
          <a:lstStyle/>
          <a:p>
            <a:r>
              <a:rPr lang="en-US" sz="1100" b="1" dirty="0" smtClean="0">
                <a:solidFill>
                  <a:schemeClr val="accent1"/>
                </a:solidFill>
              </a:rPr>
              <a:t>WHO 2007. Strengthening health systems to improve health outcomes.</a:t>
            </a:r>
            <a:endParaRPr lang="en-US" sz="1100" b="1" dirty="0">
              <a:solidFill>
                <a:schemeClr val="accent1"/>
              </a:solidFill>
            </a:endParaRPr>
          </a:p>
        </p:txBody>
      </p:sp>
      <p:sp>
        <p:nvSpPr>
          <p:cNvPr id="4" name="Rectangle 3"/>
          <p:cNvSpPr/>
          <p:nvPr/>
        </p:nvSpPr>
        <p:spPr>
          <a:xfrm>
            <a:off x="7254432" y="4721568"/>
            <a:ext cx="1964130" cy="276999"/>
          </a:xfrm>
          <a:prstGeom prst="rect">
            <a:avLst/>
          </a:prstGeom>
        </p:spPr>
        <p:txBody>
          <a:bodyPr wrap="square">
            <a:spAutoFit/>
          </a:bodyPr>
          <a:lstStyle/>
          <a:p>
            <a:r>
              <a:rPr lang="en-US" sz="600" dirty="0"/>
              <a:t>Janet Bettger, "Achieving and Sustaining Behavior Change to Benefit Older Adults" Dec 6-7, 2018</a:t>
            </a:r>
          </a:p>
        </p:txBody>
      </p:sp>
    </p:spTree>
    <p:extLst>
      <p:ext uri="{BB962C8B-B14F-4D97-AF65-F5344CB8AC3E}">
        <p14:creationId xmlns:p14="http://schemas.microsoft.com/office/powerpoint/2010/main" val="3558202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550"/>
          <a:stretch/>
        </p:blipFill>
        <p:spPr>
          <a:xfrm>
            <a:off x="1012698" y="109729"/>
            <a:ext cx="7118604" cy="4639228"/>
          </a:xfrm>
          <a:prstGeom prst="rect">
            <a:avLst/>
          </a:prstGeom>
        </p:spPr>
      </p:pic>
      <p:sp>
        <p:nvSpPr>
          <p:cNvPr id="5" name="Rectangle 4"/>
          <p:cNvSpPr/>
          <p:nvPr/>
        </p:nvSpPr>
        <p:spPr>
          <a:xfrm>
            <a:off x="0" y="4821448"/>
            <a:ext cx="9144000" cy="246221"/>
          </a:xfrm>
          <a:prstGeom prst="rect">
            <a:avLst/>
          </a:prstGeom>
        </p:spPr>
        <p:txBody>
          <a:bodyPr wrap="square">
            <a:spAutoFit/>
          </a:bodyPr>
          <a:lstStyle/>
          <a:p>
            <a:r>
              <a:rPr lang="en-US" sz="1000" dirty="0" smtClean="0">
                <a:latin typeface="Lora"/>
              </a:rPr>
              <a:t>NAP 2015. Collaboration between healthcare and public health: Workshop in Brief. Figure c/o Mary </a:t>
            </a:r>
            <a:r>
              <a:rPr lang="en-US" sz="1000" dirty="0">
                <a:latin typeface="Lora"/>
              </a:rPr>
              <a:t>Applegate, medical director of the Ohio </a:t>
            </a:r>
            <a:r>
              <a:rPr lang="en-US" sz="1000" dirty="0" smtClean="0">
                <a:latin typeface="Lora"/>
              </a:rPr>
              <a:t>Dept. </a:t>
            </a:r>
            <a:r>
              <a:rPr lang="en-US" sz="1000" dirty="0">
                <a:latin typeface="Lora"/>
              </a:rPr>
              <a:t>of Medicaid</a:t>
            </a:r>
            <a:endParaRPr lang="en-US" sz="1000" dirty="0"/>
          </a:p>
        </p:txBody>
      </p:sp>
      <p:sp>
        <p:nvSpPr>
          <p:cNvPr id="4" name="Footer Placeholder 3"/>
          <p:cNvSpPr>
            <a:spLocks noGrp="1"/>
          </p:cNvSpPr>
          <p:nvPr>
            <p:ph type="ftr" sz="quarter" idx="11"/>
          </p:nvPr>
        </p:nvSpPr>
        <p:spPr>
          <a:xfrm>
            <a:off x="6847026" y="7315"/>
            <a:ext cx="2296973" cy="271598"/>
          </a:xfrm>
        </p:spPr>
        <p:txBody>
          <a:bodyPr/>
          <a:lstStyle/>
          <a:p>
            <a:r>
              <a:rPr lang="en-US" dirty="0" smtClean="0">
                <a:solidFill>
                  <a:prstClr val="black">
                    <a:tint val="75000"/>
                  </a:prstClr>
                </a:solidFill>
              </a:rPr>
              <a:t>Janet Bettger, "Achieving and Sustaining Behavior Change to Benefit Older Adults" Dec 6-7, 2018</a:t>
            </a:r>
            <a:endParaRPr lang="en-US" dirty="0">
              <a:solidFill>
                <a:prstClr val="black">
                  <a:tint val="75000"/>
                </a:prstClr>
              </a:solidFill>
            </a:endParaRPr>
          </a:p>
        </p:txBody>
      </p:sp>
    </p:spTree>
    <p:extLst>
      <p:ext uri="{BB962C8B-B14F-4D97-AF65-F5344CB8AC3E}">
        <p14:creationId xmlns:p14="http://schemas.microsoft.com/office/powerpoint/2010/main" val="3854122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7" y="371435"/>
            <a:ext cx="8258566" cy="4275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4547" y="2551927"/>
            <a:ext cx="6048277" cy="196947"/>
          </a:xfrm>
          <a:solidFill>
            <a:schemeClr val="bg1"/>
          </a:solidFill>
        </p:spPr>
        <p:txBody>
          <a:bodyPr>
            <a:normAutofit fontScale="90000"/>
          </a:bodyPr>
          <a:lstStyle/>
          <a:p>
            <a:pPr algn="ctr"/>
            <a:r>
              <a:rPr lang="en-US" sz="1400" b="1" dirty="0" smtClean="0">
                <a:solidFill>
                  <a:srgbClr val="0070C0"/>
                </a:solidFill>
                <a:latin typeface="Arial" panose="020B0604020202020204" pitchFamily="34" charset="0"/>
                <a:cs typeface="Arial" panose="020B0604020202020204" pitchFamily="34" charset="0"/>
              </a:rPr>
              <a:t>Across the Continuum of Health, Healthcare and Public Health</a:t>
            </a:r>
            <a:endParaRPr lang="en-US" sz="1400" b="1"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8466406" y="4912668"/>
            <a:ext cx="801858" cy="230832"/>
          </a:xfrm>
          <a:prstGeom prst="rect">
            <a:avLst/>
          </a:prstGeom>
          <a:noFill/>
        </p:spPr>
        <p:txBody>
          <a:bodyPr wrap="square" rtlCol="0">
            <a:spAutoFit/>
          </a:bodyPr>
          <a:lstStyle/>
          <a:p>
            <a:r>
              <a:rPr lang="en-US" sz="900" dirty="0" smtClean="0"/>
              <a:t>philips.co.il</a:t>
            </a:r>
            <a:endParaRPr lang="en-US" sz="9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Janet Bettger, "Achieving and Sustaining Behavior Change to Benefit Older Adults" Dec 6-7, 2018</a:t>
            </a:r>
            <a:endParaRPr lang="en-US">
              <a:solidFill>
                <a:prstClr val="black">
                  <a:tint val="75000"/>
                </a:prstClr>
              </a:solidFill>
            </a:endParaRPr>
          </a:p>
        </p:txBody>
      </p:sp>
    </p:spTree>
    <p:extLst>
      <p:ext uri="{BB962C8B-B14F-4D97-AF65-F5344CB8AC3E}">
        <p14:creationId xmlns:p14="http://schemas.microsoft.com/office/powerpoint/2010/main" val="2087302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7300" y="228600"/>
            <a:ext cx="6629400" cy="569214"/>
          </a:xfrm>
        </p:spPr>
        <p:txBody>
          <a:bodyPr>
            <a:normAutofit fontScale="90000"/>
          </a:bodyPr>
          <a:lstStyle/>
          <a:p>
            <a:r>
              <a:rPr lang="en-US" b="1" dirty="0" smtClean="0">
                <a:solidFill>
                  <a:schemeClr val="accent3">
                    <a:lumMod val="50000"/>
                  </a:schemeClr>
                </a:solidFill>
              </a:rPr>
              <a:t>Social System Influence on Individuals:</a:t>
            </a:r>
            <a:br>
              <a:rPr lang="en-US" b="1" dirty="0" smtClean="0">
                <a:solidFill>
                  <a:schemeClr val="accent3">
                    <a:lumMod val="50000"/>
                  </a:schemeClr>
                </a:solidFill>
              </a:rPr>
            </a:br>
            <a:r>
              <a:rPr lang="en-US" b="1" dirty="0" smtClean="0">
                <a:solidFill>
                  <a:schemeClr val="accent3">
                    <a:lumMod val="50000"/>
                  </a:schemeClr>
                </a:solidFill>
              </a:rPr>
              <a:t>Socioecological Model</a:t>
            </a:r>
            <a:endParaRPr lang="en-US" b="1" dirty="0">
              <a:solidFill>
                <a:schemeClr val="accent3">
                  <a:lumMod val="50000"/>
                </a:schemeClr>
              </a:solidFill>
            </a:endParaRPr>
          </a:p>
        </p:txBody>
      </p:sp>
      <p:sp>
        <p:nvSpPr>
          <p:cNvPr id="5" name="Rectangle 4"/>
          <p:cNvSpPr/>
          <p:nvPr/>
        </p:nvSpPr>
        <p:spPr>
          <a:xfrm>
            <a:off x="1314450" y="1047751"/>
            <a:ext cx="6633210" cy="1131079"/>
          </a:xfrm>
          <a:prstGeom prst="rect">
            <a:avLst/>
          </a:prstGeom>
        </p:spPr>
        <p:txBody>
          <a:bodyPr wrap="square">
            <a:spAutoFit/>
          </a:bodyPr>
          <a:lstStyle/>
          <a:p>
            <a:pPr algn="ctr" defTabSz="685800"/>
            <a:r>
              <a:rPr lang="en-US" sz="1350" kern="1200" dirty="0">
                <a:solidFill>
                  <a:prstClr val="black"/>
                </a:solidFill>
                <a:latin typeface="Roboto"/>
                <a:ea typeface="+mn-ea"/>
                <a:cs typeface="+mn-cs"/>
              </a:rPr>
              <a:t>Theory-based framework for understanding the multifaceted and interactive effects of personal and environmental factors that determine behaviors, and for identifying behavioral and organizational leverage points and intermediaries for change.</a:t>
            </a:r>
          </a:p>
          <a:p>
            <a:pPr algn="ctr" defTabSz="685800"/>
            <a:endParaRPr lang="en-US" sz="1350" kern="1200" dirty="0">
              <a:solidFill>
                <a:prstClr val="black"/>
              </a:solidFill>
              <a:latin typeface="Roboto"/>
              <a:ea typeface="+mn-ea"/>
              <a:cs typeface="+mn-cs"/>
            </a:endParaRPr>
          </a:p>
          <a:p>
            <a:pPr defTabSz="685800"/>
            <a:r>
              <a:rPr lang="en-US" sz="1350" kern="1200" dirty="0">
                <a:solidFill>
                  <a:srgbClr val="9B2D1F"/>
                </a:solidFill>
                <a:latin typeface="Roboto"/>
                <a:ea typeface="+mn-ea"/>
                <a:cs typeface="+mn-cs"/>
              </a:rPr>
              <a:t>1. Direct impact from subsequent level;  2. Reciprocal/dynamic interactions between</a:t>
            </a:r>
            <a:endParaRPr lang="en-US" sz="1350" kern="1200" dirty="0">
              <a:solidFill>
                <a:srgbClr val="9B2D1F"/>
              </a:solidFill>
              <a:latin typeface="Georgia"/>
              <a:ea typeface="+mn-ea"/>
              <a:cs typeface="+mn-cs"/>
            </a:endParaRPr>
          </a:p>
        </p:txBody>
      </p:sp>
      <p:pic>
        <p:nvPicPr>
          <p:cNvPr id="7" name="Picture 2" descr="Image result for making the healthy behavior the easy behavior healthcare"/>
          <p:cNvPicPr>
            <a:picLocks noChangeAspect="1" noChangeArrowheads="1"/>
          </p:cNvPicPr>
          <p:nvPr/>
        </p:nvPicPr>
        <p:blipFill rotWithShape="1">
          <a:blip r:embed="rId2">
            <a:extLst>
              <a:ext uri="{28A0092B-C50C-407E-A947-70E740481C1C}">
                <a14:useLocalDpi xmlns:a14="http://schemas.microsoft.com/office/drawing/2010/main" val="0"/>
              </a:ext>
            </a:extLst>
          </a:blip>
          <a:srcRect l="9043" r="5530"/>
          <a:stretch/>
        </p:blipFill>
        <p:spPr bwMode="auto">
          <a:xfrm>
            <a:off x="5631180" y="2538576"/>
            <a:ext cx="3413760" cy="2574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socio ecological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 y="2552700"/>
            <a:ext cx="5779433" cy="24841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3830" y="4882411"/>
            <a:ext cx="6172200" cy="230832"/>
          </a:xfrm>
          <a:prstGeom prst="rect">
            <a:avLst/>
          </a:prstGeom>
        </p:spPr>
        <p:txBody>
          <a:bodyPr wrap="square">
            <a:spAutoFit/>
          </a:bodyPr>
          <a:lstStyle/>
          <a:p>
            <a:pPr defTabSz="685800"/>
            <a:r>
              <a:rPr lang="en-US" sz="900" kern="1200" dirty="0">
                <a:solidFill>
                  <a:prstClr val="black"/>
                </a:solidFill>
                <a:latin typeface="Georgia"/>
                <a:ea typeface="+mn-ea"/>
                <a:cs typeface="+mn-cs"/>
              </a:rPr>
              <a:t>Originally conceptualized as </a:t>
            </a:r>
            <a:r>
              <a:rPr lang="en-US" sz="900" kern="1200" dirty="0" err="1">
                <a:solidFill>
                  <a:prstClr val="black"/>
                </a:solidFill>
                <a:latin typeface="Georgia"/>
                <a:ea typeface="+mn-ea"/>
                <a:cs typeface="+mn-cs"/>
              </a:rPr>
              <a:t>Urie</a:t>
            </a:r>
            <a:r>
              <a:rPr lang="en-US" sz="900" kern="1200" dirty="0">
                <a:solidFill>
                  <a:prstClr val="black"/>
                </a:solidFill>
                <a:latin typeface="Georgia"/>
                <a:ea typeface="+mn-ea"/>
                <a:cs typeface="+mn-cs"/>
              </a:rPr>
              <a:t> Bronfenbrenner's Ecological Framework for Human Development</a:t>
            </a:r>
          </a:p>
        </p:txBody>
      </p:sp>
      <p:sp>
        <p:nvSpPr>
          <p:cNvPr id="3" name="Footer Placeholder 2"/>
          <p:cNvSpPr>
            <a:spLocks noGrp="1"/>
          </p:cNvSpPr>
          <p:nvPr>
            <p:ph type="ftr" sz="quarter" idx="11"/>
          </p:nvPr>
        </p:nvSpPr>
        <p:spPr>
          <a:xfrm>
            <a:off x="7947660" y="119751"/>
            <a:ext cx="1042721" cy="588149"/>
          </a:xfrm>
        </p:spPr>
        <p:txBody>
          <a:bodyPr/>
          <a:lstStyle/>
          <a:p>
            <a:r>
              <a:rPr lang="en-US" sz="600" dirty="0" smtClean="0">
                <a:solidFill>
                  <a:schemeClr val="tx1">
                    <a:lumMod val="95000"/>
                    <a:lumOff val="5000"/>
                  </a:schemeClr>
                </a:solidFill>
              </a:rPr>
              <a:t>Janet Bettger, "Achieving and Sustaining Behavior Change to Benefit Older Adults" Dec 6-7, 2018</a:t>
            </a:r>
            <a:endParaRPr lang="en-US" sz="600" dirty="0">
              <a:solidFill>
                <a:schemeClr val="tx1">
                  <a:lumMod val="95000"/>
                  <a:lumOff val="5000"/>
                </a:schemeClr>
              </a:solidFill>
            </a:endParaRPr>
          </a:p>
        </p:txBody>
      </p:sp>
    </p:spTree>
    <p:extLst>
      <p:ext uri="{BB962C8B-B14F-4D97-AF65-F5344CB8AC3E}">
        <p14:creationId xmlns:p14="http://schemas.microsoft.com/office/powerpoint/2010/main" val="234764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19" y="137856"/>
            <a:ext cx="7886700" cy="682758"/>
          </a:xfrm>
        </p:spPr>
        <p:txBody>
          <a:bodyPr>
            <a:normAutofit/>
          </a:bodyPr>
          <a:lstStyle/>
          <a:p>
            <a:r>
              <a:rPr lang="en-US" sz="2400" b="1" dirty="0" smtClean="0">
                <a:solidFill>
                  <a:schemeClr val="accent2"/>
                </a:solidFill>
                <a:latin typeface="Arial" panose="020B0604020202020204" pitchFamily="34" charset="0"/>
                <a:cs typeface="Arial" panose="020B0604020202020204" pitchFamily="34" charset="0"/>
              </a:rPr>
              <a:t>Example</a:t>
            </a:r>
            <a:r>
              <a:rPr lang="en-US" sz="2400" b="1" dirty="0">
                <a:solidFill>
                  <a:schemeClr val="accent2"/>
                </a:solidFill>
                <a:latin typeface="Arial" panose="020B0604020202020204" pitchFamily="34" charset="0"/>
                <a:cs typeface="Arial" panose="020B0604020202020204" pitchFamily="34" charset="0"/>
              </a:rPr>
              <a:t> </a:t>
            </a:r>
            <a:r>
              <a:rPr lang="en-US" sz="2400" b="1" dirty="0" smtClean="0">
                <a:solidFill>
                  <a:schemeClr val="accent2"/>
                </a:solidFill>
                <a:latin typeface="Arial" panose="020B0604020202020204" pitchFamily="34" charset="0"/>
                <a:cs typeface="Arial" panose="020B0604020202020204" pitchFamily="34" charset="0"/>
              </a:rPr>
              <a:t>from Cleveland Clinic</a:t>
            </a:r>
            <a:endParaRPr lang="en-US" sz="2400" b="1" dirty="0">
              <a:solidFill>
                <a:schemeClr val="accent2"/>
              </a:solidFill>
              <a:latin typeface="Arial" panose="020B0604020202020204" pitchFamily="34" charset="0"/>
              <a:cs typeface="Arial" panose="020B0604020202020204" pitchFamily="34" charset="0"/>
            </a:endParaRPr>
          </a:p>
        </p:txBody>
      </p:sp>
      <p:pic>
        <p:nvPicPr>
          <p:cNvPr id="7170" name="Picture 2" descr="Integrated Care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14" y="740954"/>
            <a:ext cx="5168973" cy="423551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028950" y="4828032"/>
            <a:ext cx="3086100" cy="315468"/>
          </a:xfrm>
        </p:spPr>
        <p:txBody>
          <a:bodyPr/>
          <a:lstStyle/>
          <a:p>
            <a:r>
              <a:rPr lang="en-US" dirty="0" smtClean="0">
                <a:solidFill>
                  <a:prstClr val="black">
                    <a:tint val="75000"/>
                  </a:prstClr>
                </a:solidFill>
              </a:rPr>
              <a:t>Janet Bettger, "Achieving and Sustaining Behavior Change to Benefit Older Adults" Dec 6-7, 2018</a:t>
            </a:r>
            <a:endParaRPr lang="en-US" dirty="0">
              <a:solidFill>
                <a:prstClr val="black">
                  <a:tint val="75000"/>
                </a:prstClr>
              </a:solidFill>
            </a:endParaRPr>
          </a:p>
        </p:txBody>
      </p:sp>
    </p:spTree>
    <p:extLst>
      <p:ext uri="{BB962C8B-B14F-4D97-AF65-F5344CB8AC3E}">
        <p14:creationId xmlns:p14="http://schemas.microsoft.com/office/powerpoint/2010/main" val="2449220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Blank Presentation">
  <a:themeElements>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Blank Presentation">
  <a:themeElements>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6797</TotalTime>
  <Words>1107</Words>
  <Application>Microsoft Office PowerPoint</Application>
  <PresentationFormat>On-screen Show (16:9)</PresentationFormat>
  <Paragraphs>159</Paragraphs>
  <Slides>28</Slides>
  <Notes>15</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28</vt:i4>
      </vt:variant>
    </vt:vector>
  </HeadingPairs>
  <TitlesOfParts>
    <vt:vector size="47" baseType="lpstr">
      <vt:lpstr>MS PGothic</vt:lpstr>
      <vt:lpstr>Arial</vt:lpstr>
      <vt:lpstr>Arial Black</vt:lpstr>
      <vt:lpstr>Calibri</vt:lpstr>
      <vt:lpstr>Calibri Light</vt:lpstr>
      <vt:lpstr>Georgia</vt:lpstr>
      <vt:lpstr>Lora</vt:lpstr>
      <vt:lpstr>Roboto</vt:lpstr>
      <vt:lpstr>Source Sans Pro</vt:lpstr>
      <vt:lpstr>Times New Roman</vt:lpstr>
      <vt:lpstr>Trebuchet MS</vt:lpstr>
      <vt:lpstr>Wingdings</vt:lpstr>
      <vt:lpstr>Wingdings 2</vt:lpstr>
      <vt:lpstr>ヒラギノ角ゴ Pro W3</vt:lpstr>
      <vt:lpstr>Civic</vt:lpstr>
      <vt:lpstr>2_Blank Presentation</vt:lpstr>
      <vt:lpstr>Office Theme</vt:lpstr>
      <vt:lpstr>6_Blank Presentation</vt:lpstr>
      <vt:lpstr>1_Civic</vt:lpstr>
      <vt:lpstr>Changing the Health System to Improve the Health of Older Patients</vt:lpstr>
      <vt:lpstr>Presentation overview:</vt:lpstr>
      <vt:lpstr>PowerPoint Presentation</vt:lpstr>
      <vt:lpstr>HEALTH SYSTEM</vt:lpstr>
      <vt:lpstr>What is a Health System?</vt:lpstr>
      <vt:lpstr>PowerPoint Presentation</vt:lpstr>
      <vt:lpstr>Across the Continuum of Health, Healthcare and Public Health</vt:lpstr>
      <vt:lpstr>Social System Influence on Individuals: Socioecological Model</vt:lpstr>
      <vt:lpstr>Example from Cleveland Clinic</vt:lpstr>
      <vt:lpstr>PowerPoint Presentation</vt:lpstr>
      <vt:lpstr>HEALTH SYSTEM INTERVENTIONS</vt:lpstr>
      <vt:lpstr>Research at the Health System Level = Complex Interventions (interventions  that contain several interacting components)</vt:lpstr>
      <vt:lpstr>Designing and Testing Complex Interventions</vt:lpstr>
      <vt:lpstr>  ADOPTION AND TRANSLATION</vt:lpstr>
      <vt:lpstr>The Path Less Taken: Possible with Planning</vt:lpstr>
      <vt:lpstr>No clinical trial is completely explanatory or pragmatic</vt:lpstr>
      <vt:lpstr>PowerPoint Presentation</vt:lpstr>
      <vt:lpstr>Most Common But Not as Frequent in Aging Research</vt:lpstr>
      <vt:lpstr>Diffusion of Innovation</vt:lpstr>
      <vt:lpstr>Diffusion-Dissemination-Implementation Continuum</vt:lpstr>
      <vt:lpstr>Hybrid Effectiveness Implementation Designs</vt:lpstr>
      <vt:lpstr>PowerPoint Presentation</vt:lpstr>
      <vt:lpstr>Implementing the Learning Health System</vt:lpstr>
      <vt:lpstr>At the Core:</vt:lpstr>
      <vt:lpstr>IHI Scale-up Framework</vt:lpstr>
      <vt:lpstr>OPPORTUNITIES WITHIN THIS NETWORK</vt:lpstr>
      <vt:lpstr>PowerPoint Presentation</vt:lpstr>
      <vt:lpstr>Changing the Health System to Improve the Health of Older Patients</vt:lpstr>
    </vt:vector>
  </TitlesOfParts>
  <Company>Duke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SIXTH VITAL SIGN</dc:title>
  <dc:creator>Jacob Kelly</dc:creator>
  <cp:lastModifiedBy>Elizabeth Pritchett-Montavon</cp:lastModifiedBy>
  <cp:revision>166</cp:revision>
  <dcterms:created xsi:type="dcterms:W3CDTF">2015-06-08T01:23:52Z</dcterms:created>
  <dcterms:modified xsi:type="dcterms:W3CDTF">2019-01-07T15:58:31Z</dcterms:modified>
</cp:coreProperties>
</file>