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2" r:id="rId4"/>
    <p:sldId id="270" r:id="rId5"/>
    <p:sldId id="261" r:id="rId6"/>
    <p:sldId id="273" r:id="rId7"/>
    <p:sldId id="269" r:id="rId8"/>
    <p:sldId id="259" r:id="rId9"/>
    <p:sldId id="264" r:id="rId10"/>
    <p:sldId id="275" r:id="rId11"/>
    <p:sldId id="265" r:id="rId12"/>
    <p:sldId id="26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DB08-2E5F-4B93-AB25-813E774C6B2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D500-1937-46E8-93DB-F86048743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D500-1937-46E8-93DB-F86048743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E396-D630-44C5-98ED-2E3F4AA3DD1E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3E03-D1A2-4FCA-8BB6-B3731F1B589A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9A2C-E7D4-4819-BF0A-E5D7AC0800C5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AAB-44CC-4F71-814D-C84BF15AF635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1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619-2A25-434F-BDB9-415E922D2398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715D-7F4C-466A-A6C0-7703D41C8EA9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3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9F8-35FA-477C-9EAF-7014AA173EE1}" type="datetime1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F84-154C-43F7-B20F-F02F3F5C8258}" type="datetime1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8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0B39-CC4B-40A3-84D3-293BAB14F00E}" type="datetime1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1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BF2-2D6A-4507-812A-FA7A347386B1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4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AC4B-B736-4D0C-A499-00B5F95F93C9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1B3E-DDE5-46F8-87C9-B89EEC96E0B5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000-A4B5-408C-A7F5-1207C751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91" y="369454"/>
            <a:ext cx="9070109" cy="80356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Comparative Biology of Sex &amp; Longevity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618" y="4926228"/>
            <a:ext cx="7315200" cy="1655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Steven N. Austad, PhD</a:t>
            </a:r>
          </a:p>
          <a:p>
            <a:r>
              <a:rPr lang="en-US" sz="3600" dirty="0" smtClean="0"/>
              <a:t>University of Alabama at Birmingham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762" y="1709254"/>
            <a:ext cx="3288414" cy="268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1" y="1709254"/>
            <a:ext cx="1985421" cy="268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590" y="1445025"/>
            <a:ext cx="2156081" cy="32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4" y="3618"/>
            <a:ext cx="4784437" cy="6854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1527" y="942109"/>
            <a:ext cx="3722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 chromosomes have different genes in different species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24945" y="6289964"/>
            <a:ext cx="272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Cortez, </a:t>
            </a:r>
            <a:r>
              <a:rPr lang="en-US" i="1" dirty="0" smtClean="0"/>
              <a:t>et al. </a:t>
            </a:r>
            <a:r>
              <a:rPr lang="en-US" dirty="0" smtClean="0"/>
              <a:t>(2014) </a:t>
            </a:r>
            <a:r>
              <a:rPr lang="en-US" i="1" dirty="0" smtClean="0"/>
              <a:t>Nature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822036" y="480291"/>
            <a:ext cx="868219" cy="4396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8653" y="480291"/>
            <a:ext cx="868219" cy="4396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61189" y="6492875"/>
            <a:ext cx="5056271" cy="365125"/>
          </a:xfrm>
        </p:spPr>
        <p:txBody>
          <a:bodyPr/>
          <a:lstStyle/>
          <a:p>
            <a:r>
              <a:rPr lang="en-US" dirty="0" smtClean="0"/>
              <a:t>Steven Austad,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(Human) Y chromosome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785" y="2177261"/>
            <a:ext cx="5854124" cy="2945966"/>
          </a:xfrm>
        </p:spPr>
        <p:txBody>
          <a:bodyPr/>
          <a:lstStyle/>
          <a:p>
            <a:r>
              <a:rPr lang="en-US" dirty="0" smtClean="0"/>
              <a:t>568 genes</a:t>
            </a:r>
          </a:p>
          <a:p>
            <a:r>
              <a:rPr lang="en-US" dirty="0" smtClean="0"/>
              <a:t>71 with “protein coding potential”</a:t>
            </a:r>
          </a:p>
          <a:p>
            <a:r>
              <a:rPr lang="en-US" u="sng" dirty="0" smtClean="0"/>
              <a:t>27 unique protein coding genes</a:t>
            </a:r>
          </a:p>
          <a:p>
            <a:r>
              <a:rPr lang="en-US" u="sng" dirty="0" smtClean="0"/>
              <a:t>109 </a:t>
            </a:r>
            <a:r>
              <a:rPr lang="en-US" u="sng" dirty="0" err="1" smtClean="0"/>
              <a:t>lnc</a:t>
            </a:r>
            <a:r>
              <a:rPr lang="en-US" u="sng" dirty="0" smtClean="0"/>
              <a:t> or </a:t>
            </a:r>
            <a:r>
              <a:rPr lang="en-US" u="sng" dirty="0" err="1" smtClean="0"/>
              <a:t>snc</a:t>
            </a:r>
            <a:r>
              <a:rPr lang="en-US" u="sng" dirty="0" smtClean="0"/>
              <a:t> RNA’s</a:t>
            </a:r>
          </a:p>
          <a:p>
            <a:r>
              <a:rPr lang="en-US" dirty="0" smtClean="0"/>
              <a:t>388 pseudogenes</a:t>
            </a:r>
            <a:endParaRPr lang="en-US" dirty="0"/>
          </a:p>
        </p:txBody>
      </p:sp>
      <p:pic>
        <p:nvPicPr>
          <p:cNvPr id="6146" name="Picture 2" descr="Image result for y chromoso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r="18977"/>
          <a:stretch/>
        </p:blipFill>
        <p:spPr bwMode="auto">
          <a:xfrm>
            <a:off x="378691" y="2318544"/>
            <a:ext cx="2549236" cy="26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2982" y="6382327"/>
            <a:ext cx="424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Maan</a:t>
            </a:r>
            <a:r>
              <a:rPr lang="en-US" dirty="0" smtClean="0"/>
              <a:t>, </a:t>
            </a:r>
            <a:r>
              <a:rPr lang="en-US" i="1" dirty="0" smtClean="0"/>
              <a:t>et al. </a:t>
            </a:r>
            <a:r>
              <a:rPr lang="en-US" dirty="0" err="1" smtClean="0"/>
              <a:t>Europ</a:t>
            </a:r>
            <a:r>
              <a:rPr lang="en-US" dirty="0" smtClean="0"/>
              <a:t>. J. Hum. Genetics </a:t>
            </a:r>
            <a:r>
              <a:rPr lang="en-US" i="1" dirty="0" smtClean="0"/>
              <a:t>(</a:t>
            </a:r>
            <a:r>
              <a:rPr lang="en-US" dirty="0" smtClean="0"/>
              <a:t>2017)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874" y="6382327"/>
            <a:ext cx="3086100" cy="365125"/>
          </a:xfrm>
        </p:spPr>
        <p:txBody>
          <a:bodyPr/>
          <a:lstStyle/>
          <a:p>
            <a:r>
              <a:rPr lang="en-US" dirty="0" smtClean="0"/>
              <a:t>Steven Austad,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</a:t>
            </a:r>
            <a:r>
              <a:rPr lang="en-US" dirty="0" err="1" smtClean="0"/>
              <a:t>y-chromosome</a:t>
            </a:r>
            <a:r>
              <a:rPr lang="en-US" dirty="0" smtClean="0"/>
              <a:t> genes expressed?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" y="1819203"/>
            <a:ext cx="9153141" cy="4434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2982" y="6382327"/>
            <a:ext cx="424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Maan</a:t>
            </a:r>
            <a:r>
              <a:rPr lang="en-US" dirty="0" smtClean="0"/>
              <a:t>, </a:t>
            </a:r>
            <a:r>
              <a:rPr lang="en-US" i="1" dirty="0" smtClean="0"/>
              <a:t>et al. </a:t>
            </a:r>
            <a:r>
              <a:rPr lang="en-US" dirty="0" err="1" smtClean="0"/>
              <a:t>Europ</a:t>
            </a:r>
            <a:r>
              <a:rPr lang="en-US" dirty="0" smtClean="0"/>
              <a:t>. J. Hum. Genetics </a:t>
            </a:r>
            <a:r>
              <a:rPr lang="en-US" i="1" dirty="0" smtClean="0"/>
              <a:t>(</a:t>
            </a:r>
            <a:r>
              <a:rPr lang="en-US" dirty="0" smtClean="0"/>
              <a:t>2017)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50" y="6384430"/>
            <a:ext cx="3086100" cy="365125"/>
          </a:xfrm>
        </p:spPr>
        <p:txBody>
          <a:bodyPr/>
          <a:lstStyle/>
          <a:p>
            <a:r>
              <a:rPr lang="en-US" dirty="0" smtClean="0"/>
              <a:t>Steven Austad,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82618"/>
            <a:ext cx="7886700" cy="2651271"/>
          </a:xfrm>
        </p:spPr>
        <p:txBody>
          <a:bodyPr>
            <a:normAutofit/>
          </a:bodyPr>
          <a:lstStyle/>
          <a:p>
            <a:r>
              <a:rPr lang="en-US" dirty="0" smtClean="0"/>
              <a:t>Thanks.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941" y="33741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News flash!  </a:t>
            </a:r>
            <a:br>
              <a:rPr lang="en-US" dirty="0" smtClean="0"/>
            </a:br>
            <a:r>
              <a:rPr lang="en-US" dirty="0" smtClean="0"/>
              <a:t>Women live longer than men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33" y="1770920"/>
            <a:ext cx="6063495" cy="4812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7601" y="6338297"/>
            <a:ext cx="268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mortality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125" y="6347378"/>
            <a:ext cx="3086100" cy="365125"/>
          </a:xfrm>
        </p:spPr>
        <p:txBody>
          <a:bodyPr/>
          <a:lstStyle/>
          <a:p>
            <a:r>
              <a:rPr lang="en-US" dirty="0" smtClean="0"/>
              <a:t>Steven Austad,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86" y="69440"/>
            <a:ext cx="7886700" cy="13255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orilla and gibbon females live longer than males too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9" y="3713452"/>
            <a:ext cx="9026531" cy="2737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5349" y="6451175"/>
            <a:ext cx="27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Allman, et al. (1998) PNAS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1" y="1395003"/>
            <a:ext cx="3731492" cy="248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593" y="1395003"/>
            <a:ext cx="3708193" cy="246800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1292521" y="1735601"/>
            <a:ext cx="6418263" cy="4181476"/>
            <a:chOff x="930" y="658"/>
            <a:chExt cx="4043" cy="2634"/>
          </a:xfrm>
        </p:grpSpPr>
        <p:pic>
          <p:nvPicPr>
            <p:cNvPr id="30723" name="Picture 3" descr="momkid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428"/>
              <a:ext cx="3678" cy="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2" name="Text Box 2"/>
            <p:cNvSpPr txBox="1">
              <a:spLocks noChangeArrowheads="1"/>
            </p:cNvSpPr>
            <p:nvPr/>
          </p:nvSpPr>
          <p:spPr bwMode="auto">
            <a:xfrm>
              <a:off x="930" y="658"/>
              <a:ext cx="4043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Male Life Expectancy:  </a:t>
              </a:r>
              <a:r>
                <a:rPr lang="en-US" alt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altLang="en-US" sz="3200" u="sng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 </a:t>
              </a:r>
              <a:r>
                <a:rPr lang="en-US" altLang="en-US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years</a:t>
              </a:r>
            </a:p>
            <a:p>
              <a:r>
                <a:rPr lang="en-US" altLang="en-US" sz="3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Female Life Expectancy: 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altLang="en-US" sz="3200" u="sng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 </a:t>
              </a:r>
              <a:r>
                <a:rPr lang="en-US" altLang="en-US" sz="3200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years</a:t>
              </a:r>
            </a:p>
          </p:txBody>
        </p:sp>
      </p:grp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4561" y="97312"/>
            <a:ext cx="89541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female longevity bias is extreme</a:t>
            </a:r>
          </a:p>
          <a:p>
            <a:pPr algn="ctr"/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(Short-finned pilot whale)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6545" y="6419273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Kasuya</a:t>
            </a:r>
            <a:r>
              <a:rPr lang="en-US" dirty="0" smtClean="0"/>
              <a:t> &amp; Marsh, 1984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4" y="156465"/>
            <a:ext cx="905163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extreme male longevity biases too</a:t>
            </a:r>
            <a:br>
              <a:rPr lang="en-US" sz="3600" dirty="0" smtClean="0"/>
            </a:br>
            <a:r>
              <a:rPr lang="en-US" sz="2800" dirty="0" smtClean="0"/>
              <a:t>(Brandt’s bat)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26427" y="1759098"/>
            <a:ext cx="7875874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1544 bats of both sexes banded (1960 – 1964)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38378"/>
              </p:ext>
            </p:extLst>
          </p:nvPr>
        </p:nvGraphicFramePr>
        <p:xfrm>
          <a:off x="923635" y="2514599"/>
          <a:ext cx="7481457" cy="237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721">
                  <a:extLst>
                    <a:ext uri="{9D8B030D-6E8A-4147-A177-3AD203B41FA5}">
                      <a16:colId xmlns="" xmlns:a16="http://schemas.microsoft.com/office/drawing/2014/main" val="3041712333"/>
                    </a:ext>
                  </a:extLst>
                </a:gridCol>
                <a:gridCol w="997527">
                  <a:extLst>
                    <a:ext uri="{9D8B030D-6E8A-4147-A177-3AD203B41FA5}">
                      <a16:colId xmlns="" xmlns:a16="http://schemas.microsoft.com/office/drawing/2014/main" val="3161115123"/>
                    </a:ext>
                  </a:extLst>
                </a:gridCol>
                <a:gridCol w="802089">
                  <a:extLst>
                    <a:ext uri="{9D8B030D-6E8A-4147-A177-3AD203B41FA5}">
                      <a16:colId xmlns="" xmlns:a16="http://schemas.microsoft.com/office/drawing/2014/main" val="839437758"/>
                    </a:ext>
                  </a:extLst>
                </a:gridCol>
                <a:gridCol w="1068780">
                  <a:extLst>
                    <a:ext uri="{9D8B030D-6E8A-4147-A177-3AD203B41FA5}">
                      <a16:colId xmlns="" xmlns:a16="http://schemas.microsoft.com/office/drawing/2014/main" val="3090594646"/>
                    </a:ext>
                  </a:extLst>
                </a:gridCol>
                <a:gridCol w="1068780">
                  <a:extLst>
                    <a:ext uri="{9D8B030D-6E8A-4147-A177-3AD203B41FA5}">
                      <a16:colId xmlns="" xmlns:a16="http://schemas.microsoft.com/office/drawing/2014/main" val="200766116"/>
                    </a:ext>
                  </a:extLst>
                </a:gridCol>
                <a:gridCol w="1068780">
                  <a:extLst>
                    <a:ext uri="{9D8B030D-6E8A-4147-A177-3AD203B41FA5}">
                      <a16:colId xmlns="" xmlns:a16="http://schemas.microsoft.com/office/drawing/2014/main" val="3148893597"/>
                    </a:ext>
                  </a:extLst>
                </a:gridCol>
                <a:gridCol w="1068780">
                  <a:extLst>
                    <a:ext uri="{9D8B030D-6E8A-4147-A177-3AD203B41FA5}">
                      <a16:colId xmlns="" xmlns:a16="http://schemas.microsoft.com/office/drawing/2014/main" val="412454291"/>
                    </a:ext>
                  </a:extLst>
                </a:gridCol>
              </a:tblGrid>
              <a:tr h="592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Sex</a:t>
                      </a:r>
                      <a:endParaRPr lang="en-US" sz="28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Banded bats re-located,</a:t>
                      </a:r>
                      <a:r>
                        <a:rPr lang="en-US" sz="2800" baseline="0" dirty="0" smtClean="0"/>
                        <a:t> age at least…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8317862"/>
                  </a:ext>
                </a:extLst>
              </a:tr>
              <a:tr h="5928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204804"/>
                  </a:ext>
                </a:extLst>
              </a:tr>
              <a:tr h="5928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5950226"/>
                  </a:ext>
                </a:extLst>
              </a:tr>
              <a:tr h="5928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9388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5" y="4886035"/>
            <a:ext cx="1530119" cy="1703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8829" y="6488668"/>
            <a:ext cx="34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Podlutsky</a:t>
            </a:r>
            <a:r>
              <a:rPr lang="en-US" dirty="0" smtClean="0"/>
              <a:t>, et al. (2005</a:t>
            </a:r>
            <a:r>
              <a:rPr lang="en-US" i="1" dirty="0" smtClean="0"/>
              <a:t>) J. </a:t>
            </a:r>
            <a:r>
              <a:rPr lang="en-US" i="1" dirty="0" err="1" smtClean="0"/>
              <a:t>Gerontol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2050" name="Picture 2" descr="Image result for brandt's b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26" y="4886035"/>
            <a:ext cx="2358647" cy="15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938" y="4873103"/>
            <a:ext cx="2799131" cy="157451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211756" y="6585829"/>
            <a:ext cx="5133422" cy="365125"/>
          </a:xfrm>
        </p:spPr>
        <p:txBody>
          <a:bodyPr/>
          <a:lstStyle/>
          <a:p>
            <a:r>
              <a:rPr lang="en-US" dirty="0" smtClean="0"/>
              <a:t>Steven Austad,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95" y="2002856"/>
            <a:ext cx="5875511" cy="381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6727" y="6212452"/>
            <a:ext cx="192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Austad </a:t>
            </a:r>
            <a:r>
              <a:rPr lang="en-US" sz="2400" dirty="0"/>
              <a:t>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3718" y="3120453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C57BL/6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327" y="380977"/>
            <a:ext cx="8700655" cy="103447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And some species are highly variable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(Laboratory mouse)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65126"/>
            <a:ext cx="8691418" cy="1325563"/>
          </a:xfrm>
        </p:spPr>
        <p:txBody>
          <a:bodyPr/>
          <a:lstStyle/>
          <a:p>
            <a:r>
              <a:rPr lang="en-US" dirty="0" smtClean="0"/>
              <a:t>Why investigate sex differences in the biology of longevity??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discover hitherto unknown features of sex-specific biology</a:t>
            </a:r>
          </a:p>
          <a:p>
            <a:r>
              <a:rPr lang="en-US" dirty="0" smtClean="0"/>
              <a:t>To refine our knowledge about the biological aging processes generally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1273" y="3882411"/>
            <a:ext cx="7772977" cy="2762377"/>
            <a:chOff x="561273" y="3882411"/>
            <a:chExt cx="7772977" cy="27623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273" y="3882411"/>
              <a:ext cx="3519839" cy="2762377"/>
            </a:xfrm>
            <a:prstGeom prst="rect">
              <a:avLst/>
            </a:prstGeom>
          </p:spPr>
        </p:pic>
        <p:pic>
          <p:nvPicPr>
            <p:cNvPr id="4100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083" y="3882411"/>
              <a:ext cx="3337167" cy="267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42013" y="6554804"/>
            <a:ext cx="4998519" cy="365125"/>
          </a:xfrm>
        </p:spPr>
        <p:txBody>
          <a:bodyPr/>
          <a:lstStyle/>
          <a:p>
            <a:r>
              <a:rPr lang="en-US" dirty="0" smtClean="0"/>
              <a:t>Steven Austad,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8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365126"/>
            <a:ext cx="899962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questions about sex differences:</a:t>
            </a:r>
            <a:br>
              <a:rPr lang="en-US" dirty="0" smtClean="0"/>
            </a:br>
            <a:r>
              <a:rPr lang="en-US" dirty="0" smtClean="0"/>
              <a:t>Why?  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6458"/>
            <a:ext cx="8081241" cy="4224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WHY??</a:t>
            </a:r>
          </a:p>
          <a:p>
            <a:pPr lvl="3"/>
            <a:r>
              <a:rPr lang="en-US" sz="3200" dirty="0" smtClean="0"/>
              <a:t>Heterogametic sex hypothesis </a:t>
            </a:r>
          </a:p>
          <a:p>
            <a:pPr lvl="3"/>
            <a:r>
              <a:rPr lang="en-US" sz="3200" dirty="0" smtClean="0"/>
              <a:t>Parental Care Hypothesis</a:t>
            </a:r>
          </a:p>
          <a:p>
            <a:pPr lvl="3"/>
            <a:r>
              <a:rPr lang="en-US" sz="3200" dirty="0" smtClean="0"/>
              <a:t>Sexual selection hypothesis</a:t>
            </a:r>
          </a:p>
          <a:p>
            <a:pPr lvl="3"/>
            <a:r>
              <a:rPr lang="en-US" sz="3200" dirty="0" smtClean="0"/>
              <a:t>Extrinsic hazards hypothesis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Steven Austad,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7257" y="2269664"/>
            <a:ext cx="7244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AutoNum type="arabicPeriod"/>
            </a:pPr>
            <a:r>
              <a:rPr lang="en-US" sz="3200" dirty="0" smtClean="0"/>
              <a:t>X-inactivation</a:t>
            </a:r>
          </a:p>
          <a:p>
            <a:pPr marL="800100" lvl="1" indent="-342900">
              <a:buAutoNum type="arabicPeriod"/>
            </a:pPr>
            <a:r>
              <a:rPr lang="en-US" sz="3200" dirty="0" smtClean="0"/>
              <a:t>Y-chromosome gene activity</a:t>
            </a:r>
          </a:p>
          <a:p>
            <a:pPr marL="800100" lvl="1" indent="-342900">
              <a:buAutoNum type="arabicPeriod"/>
            </a:pPr>
            <a:r>
              <a:rPr lang="en-US" sz="3200" dirty="0" smtClean="0"/>
              <a:t>Investigate them </a:t>
            </a:r>
            <a:r>
              <a:rPr lang="en-US" sz="3200" u="sng" dirty="0" smtClean="0"/>
              <a:t>in a range of species</a:t>
            </a:r>
            <a:endParaRPr lang="en-US" sz="32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28" y="361386"/>
            <a:ext cx="878609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General questions about sex differences</a:t>
            </a:r>
          </a:p>
        </p:txBody>
      </p:sp>
      <p:pic>
        <p:nvPicPr>
          <p:cNvPr id="3074" name="Picture 2" descr="Image result for cloning calico c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" y="4229860"/>
            <a:ext cx="3060944" cy="23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68" y="4229860"/>
            <a:ext cx="2653969" cy="23517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0177" y="1561778"/>
            <a:ext cx="1614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How??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477" y="4332705"/>
            <a:ext cx="2180596" cy="227623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8755" y="6581562"/>
            <a:ext cx="4697793" cy="365125"/>
          </a:xfrm>
        </p:spPr>
        <p:txBody>
          <a:bodyPr/>
          <a:lstStyle/>
          <a:p>
            <a:r>
              <a:rPr lang="en-US" dirty="0" smtClean="0"/>
              <a:t>Steven Austad,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462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Comparative Biology of Sex &amp; Longevity</vt:lpstr>
      <vt:lpstr>News flash!   Women live longer than men</vt:lpstr>
      <vt:lpstr>Gorilla and gibbon females live longer than males too</vt:lpstr>
      <vt:lpstr>PowerPoint Presentation</vt:lpstr>
      <vt:lpstr>There are extreme male longevity biases too (Brandt’s bat)</vt:lpstr>
      <vt:lpstr>And some species are highly variable (Laboratory mouse)</vt:lpstr>
      <vt:lpstr>Why investigate sex differences in the biology of longevity??</vt:lpstr>
      <vt:lpstr>General questions about sex differences: Why?   How?</vt:lpstr>
      <vt:lpstr>General questions about sex differences</vt:lpstr>
      <vt:lpstr>PowerPoint Presentation</vt:lpstr>
      <vt:lpstr>(Human) Y chromosome</vt:lpstr>
      <vt:lpstr>Where are y-chromosome genes expressed?</vt:lpstr>
      <vt:lpstr>Thanks.   QUESTIONS???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2019-06-17T14:46:26Z</dcterms:created>
  <dcterms:modified xsi:type="dcterms:W3CDTF">2019-07-12T15:33:19Z</dcterms:modified>
</cp:coreProperties>
</file>